
<file path=[Content_Types].xml><?xml version="1.0" encoding="utf-8"?>
<Types xmlns="http://schemas.openxmlformats.org/package/2006/content-types">
  <Default Extension="mp3" ContentType="audio/mpeg"/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48" r:id="rId2"/>
    <p:sldMasterId id="2147483672" r:id="rId3"/>
    <p:sldMasterId id="2147483684" r:id="rId4"/>
    <p:sldMasterId id="2147483696" r:id="rId5"/>
  </p:sldMasterIdLst>
  <p:notesMasterIdLst>
    <p:notesMasterId r:id="rId72"/>
  </p:notesMasterIdLst>
  <p:handoutMasterIdLst>
    <p:handoutMasterId r:id="rId73"/>
  </p:handoutMasterIdLst>
  <p:sldIdLst>
    <p:sldId id="337" r:id="rId6"/>
    <p:sldId id="565" r:id="rId7"/>
    <p:sldId id="560" r:id="rId8"/>
    <p:sldId id="621" r:id="rId9"/>
    <p:sldId id="643" r:id="rId10"/>
    <p:sldId id="639" r:id="rId11"/>
    <p:sldId id="623" r:id="rId12"/>
    <p:sldId id="624" r:id="rId13"/>
    <p:sldId id="625" r:id="rId14"/>
    <p:sldId id="626" r:id="rId15"/>
    <p:sldId id="627" r:id="rId16"/>
    <p:sldId id="628" r:id="rId17"/>
    <p:sldId id="629" r:id="rId18"/>
    <p:sldId id="640" r:id="rId19"/>
    <p:sldId id="631" r:id="rId20"/>
    <p:sldId id="632" r:id="rId21"/>
    <p:sldId id="641" r:id="rId22"/>
    <p:sldId id="642" r:id="rId23"/>
    <p:sldId id="635" r:id="rId24"/>
    <p:sldId id="638" r:id="rId25"/>
    <p:sldId id="599" r:id="rId26"/>
    <p:sldId id="636" r:id="rId27"/>
    <p:sldId id="539" r:id="rId28"/>
    <p:sldId id="481" r:id="rId29"/>
    <p:sldId id="601" r:id="rId30"/>
    <p:sldId id="484" r:id="rId31"/>
    <p:sldId id="485" r:id="rId32"/>
    <p:sldId id="489" r:id="rId33"/>
    <p:sldId id="490" r:id="rId34"/>
    <p:sldId id="492" r:id="rId35"/>
    <p:sldId id="494" r:id="rId36"/>
    <p:sldId id="495" r:id="rId37"/>
    <p:sldId id="598" r:id="rId38"/>
    <p:sldId id="497" r:id="rId39"/>
    <p:sldId id="591" r:id="rId40"/>
    <p:sldId id="313" r:id="rId41"/>
    <p:sldId id="602" r:id="rId42"/>
    <p:sldId id="603" r:id="rId43"/>
    <p:sldId id="604" r:id="rId44"/>
    <p:sldId id="605" r:id="rId45"/>
    <p:sldId id="606" r:id="rId46"/>
    <p:sldId id="607" r:id="rId47"/>
    <p:sldId id="608" r:id="rId48"/>
    <p:sldId id="609" r:id="rId49"/>
    <p:sldId id="610" r:id="rId50"/>
    <p:sldId id="611" r:id="rId51"/>
    <p:sldId id="612" r:id="rId52"/>
    <p:sldId id="614" r:id="rId53"/>
    <p:sldId id="617" r:id="rId54"/>
    <p:sldId id="618" r:id="rId55"/>
    <p:sldId id="619" r:id="rId56"/>
    <p:sldId id="312" r:id="rId57"/>
    <p:sldId id="517" r:id="rId58"/>
    <p:sldId id="637" r:id="rId59"/>
    <p:sldId id="537" r:id="rId60"/>
    <p:sldId id="520" r:id="rId61"/>
    <p:sldId id="521" r:id="rId62"/>
    <p:sldId id="522" r:id="rId63"/>
    <p:sldId id="519" r:id="rId64"/>
    <p:sldId id="523" r:id="rId65"/>
    <p:sldId id="525" r:id="rId66"/>
    <p:sldId id="526" r:id="rId67"/>
    <p:sldId id="527" r:id="rId68"/>
    <p:sldId id="529" r:id="rId69"/>
    <p:sldId id="530" r:id="rId70"/>
    <p:sldId id="259" r:id="rId71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FFFFFF"/>
    <a:srgbClr val="660066"/>
    <a:srgbClr val="CC6600"/>
    <a:srgbClr val="FF6600"/>
    <a:srgbClr val="FF9900"/>
    <a:srgbClr val="0000FF"/>
    <a:srgbClr val="FFCC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7CE84F3-28C3-443E-9E96-99CF82512B78}" styleName="深色樣式 1 - 輔色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91954" autoAdjust="0"/>
  </p:normalViewPr>
  <p:slideViewPr>
    <p:cSldViewPr>
      <p:cViewPr varScale="1">
        <p:scale>
          <a:sx n="102" d="100"/>
          <a:sy n="102" d="100"/>
        </p:scale>
        <p:origin x="1836" y="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14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-3082" y="-6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theme" Target="theme/theme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2AD2D-DB8B-4F35-BA02-F20F689DAC60}" type="datetimeFigureOut">
              <a:rPr lang="zh-TW" altLang="en-US" smtClean="0"/>
              <a:pPr/>
              <a:t>2017/10/23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4FB066-34EC-4EBF-A41E-D5E616E165C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0927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8FF35E5-3D45-403B-A186-E4B9F4636E29}" type="datetimeFigureOut">
              <a:rPr lang="zh-TW" altLang="en-US"/>
              <a:pPr>
                <a:defRPr/>
              </a:pPr>
              <a:t>2017/10/23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1B80A4D-A57B-483A-BCBA-D8D7A727C699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02897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355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83173D3-D2C2-4278-B376-190CC8CDB2BE}" type="slidenum">
              <a:rPr lang="fr-CA" altLang="zh-TW" smtClean="0">
                <a:solidFill>
                  <a:srgbClr val="000000"/>
                </a:solidFill>
              </a:rPr>
              <a:pPr/>
              <a:t>19</a:t>
            </a:fld>
            <a:endParaRPr lang="fr-CA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8543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5604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154EDEF8-E1E9-4CE6-8F12-1B3288A87651}" type="slidenum">
              <a:rPr lang="fr-CA" altLang="zh-TW" smtClean="0">
                <a:solidFill>
                  <a:srgbClr val="000000"/>
                </a:solidFill>
              </a:rPr>
              <a:pPr/>
              <a:t>22</a:t>
            </a:fld>
            <a:endParaRPr lang="fr-CA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51064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42900" indent="-342900" algn="just" eaLnBrk="1" hangingPunct="1">
              <a:lnSpc>
                <a:spcPts val="2000"/>
              </a:lnSpc>
              <a:spcBef>
                <a:spcPct val="0"/>
              </a:spcBef>
              <a:buFont typeface="Wingdings" pitchFamily="2" charset="2"/>
              <a:buChar char="n"/>
            </a:pPr>
            <a:endParaRPr lang="zh-TW" altLang="en-US" smtClean="0"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458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90D9D6E-FCFB-4651-B39C-ECBF96576FCE}" type="slidenum">
              <a:rPr lang="fr-CA" altLang="zh-TW">
                <a:solidFill>
                  <a:srgbClr val="000000"/>
                </a:solidFill>
              </a:rPr>
              <a:pPr/>
              <a:t>24</a:t>
            </a:fld>
            <a:endParaRPr lang="fr-CA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1110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27652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F6EE1496-0095-4164-86D0-4FA9D27A3736}" type="slidenum">
              <a:rPr lang="fr-CA" altLang="zh-TW" smtClean="0">
                <a:solidFill>
                  <a:srgbClr val="000000"/>
                </a:solidFill>
              </a:rPr>
              <a:pPr/>
              <a:t>54</a:t>
            </a:fld>
            <a:endParaRPr lang="fr-CA" altLang="zh-TW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3102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81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81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07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07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D42264-3BB9-464C-A37E-5668F10D8856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1432508-0267-4DE6-B9B8-731E74F4FCDF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31282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AEB30A-A82D-4FA4-AA15-3A64F8E3D7CF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524353-366B-473F-8B98-2BBF81DBDE26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84278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30CF92-58B6-4347-A81C-4956D606CA0A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73863DB-6F08-421E-B092-42757BB15099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4268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69EF00-E324-4BF2-A5B4-72EAE7FDE67A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ACD1B3-B36D-4D79-9B3F-0188625472CD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358222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0D20CA-75B6-478C-9BA0-A045EB911CDA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245FE31-48BA-494D-AA47-E45186521C1E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60227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DA3E3E-19BA-4A8F-AAC6-B7479F629061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84D9745-44AF-40D3-B876-DEA051A2703A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00793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C07121-0FD5-4FA1-8CAB-142B5F2BCE84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E186B8-4F7C-49D1-86E3-97514075A77A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518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7571587-DBFE-4F55-82E6-38C85195F815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9809D2-18AA-4ED1-AD94-087CFA9D8872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59226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9739B1-4278-4A04-9C28-9B7EAC7F01DF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D00496-EEE3-489C-9BDE-9FA235235ACF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41758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EA0655-A410-4135-B583-22024EFBC9F8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D74011-9FC4-4EB7-8AA6-6AD91FE8A119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38441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094845-98E1-4EF5-A6D0-3088ABB0C792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7FF1B5-556A-48D2-B77B-8A35D5ACF138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73842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D42264-3BB9-464C-A37E-5668F10D8856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1432508-0267-4DE6-B9B8-731E74F4FCDF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13442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AEB30A-A82D-4FA4-AA15-3A64F8E3D7CF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524353-366B-473F-8B98-2BBF81DBDE26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61858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30CF92-58B6-4347-A81C-4956D606CA0A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73863DB-6F08-421E-B092-42757BB15099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63872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69EF00-E324-4BF2-A5B4-72EAE7FDE67A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ACD1B3-B36D-4D79-9B3F-0188625472CD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8671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0D20CA-75B6-478C-9BA0-A045EB911CDA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245FE31-48BA-494D-AA47-E45186521C1E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542411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DA3E3E-19BA-4A8F-AAC6-B7479F629061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84D9745-44AF-40D3-B876-DEA051A2703A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952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C07121-0FD5-4FA1-8CAB-142B5F2BCE84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E186B8-4F7C-49D1-86E3-97514075A77A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7523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7571587-DBFE-4F55-82E6-38C85195F815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9809D2-18AA-4ED1-AD94-087CFA9D8872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46212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9739B1-4278-4A04-9C28-9B7EAC7F01DF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D00496-EEE3-489C-9BDE-9FA235235ACF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5850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EA0655-A410-4135-B583-22024EFBC9F8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D74011-9FC4-4EB7-8AA6-6AD91FE8A119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26840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094845-98E1-4EF5-A6D0-3088ABB0C792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7FF1B5-556A-48D2-B77B-8A35D5ACF138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756862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8D42264-3BB9-464C-A37E-5668F10D8856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1432508-0267-4DE6-B9B8-731E74F4FCDF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2838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AEB30A-A82D-4FA4-AA15-3A64F8E3D7CF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8524353-366B-473F-8B98-2BBF81DBDE26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0928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130CF92-58B6-4347-A81C-4956D606CA0A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73863DB-6F08-421E-B092-42757BB15099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524448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869EF00-E324-4BF2-A5B4-72EAE7FDE67A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ACD1B3-B36D-4D79-9B3F-0188625472CD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729598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30D20CA-75B6-478C-9BA0-A045EB911CDA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245FE31-48BA-494D-AA47-E45186521C1E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6001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DA3E3E-19BA-4A8F-AAC6-B7479F629061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84D9745-44AF-40D3-B876-DEA051A2703A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000128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5C07121-0FD5-4FA1-8CAB-142B5F2BCE84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8E186B8-4F7C-49D1-86E3-97514075A77A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07845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7571587-DBFE-4F55-82E6-38C85195F815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9809D2-18AA-4ED1-AD94-087CFA9D8872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029237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69739B1-4278-4A04-9C28-9B7EAC7F01DF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DD00496-EEE3-489C-9BDE-9FA235235ACF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85442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EA0655-A410-4135-B583-22024EFBC9F8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1D74011-9FC4-4EB7-8AA6-6AD91FE8A119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14615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1094845-98E1-4EF5-A6D0-3088ABB0C792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F7FF1B5-556A-48D2-B77B-8A35D5ACF138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2805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107宣導簡報底圖3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05" y="0"/>
            <a:ext cx="9142990" cy="6858000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1399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按一下以編輯母片標題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660066"/>
          </a:solidFill>
          <a:latin typeface="標楷體" pitchFamily="65" charset="-120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002060"/>
          </a:solidFill>
          <a:latin typeface="Arial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002060"/>
          </a:solidFill>
          <a:latin typeface="Arial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002060"/>
          </a:solidFill>
          <a:latin typeface="Arial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002060"/>
          </a:solidFill>
          <a:latin typeface="Arial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107宣導簡報底圖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05" y="0"/>
            <a:ext cx="9142990" cy="6858000"/>
          </a:xfrm>
          <a:prstGeom prst="rect">
            <a:avLst/>
          </a:prstGeom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按一下以編輯母片標題樣式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2060"/>
          </a:solidFill>
          <a:latin typeface="Arial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2060"/>
          </a:solidFill>
          <a:latin typeface="Arial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2060"/>
          </a:solidFill>
          <a:latin typeface="Arial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2060"/>
          </a:solidFill>
          <a:latin typeface="Arial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圖片 7" descr="107宣導簡報底圖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2E75BB-4F64-4EE5-A070-34DD161F9E61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5873398-981D-4FB1-8051-D00555E9228F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9305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b="1" kern="1200">
          <a:solidFill>
            <a:schemeClr val="tx1"/>
          </a:solidFill>
          <a:latin typeface="標楷體" pitchFamily="65" charset="-120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圖片 7" descr="107宣導簡報底圖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2E75BB-4F64-4EE5-A070-34DD161F9E61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5873398-981D-4FB1-8051-D00555E9228F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271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b="1" kern="1200">
          <a:solidFill>
            <a:schemeClr val="tx1"/>
          </a:solidFill>
          <a:latin typeface="標楷體" pitchFamily="65" charset="-120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圖片 7" descr="107宣導簡報底圖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B2E75BB-4F64-4EE5-A070-34DD161F9E61}" type="datetimeFigureOut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2017/10/23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5873398-981D-4FB1-8051-D00555E9228F}" type="slidenum"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1" lang="zh-TW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0559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b="1" kern="1200">
          <a:solidFill>
            <a:schemeClr val="tx1"/>
          </a:solidFill>
          <a:latin typeface="標楷體" pitchFamily="65" charset="-120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標楷體" pitchFamily="65" charset="-12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2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6.w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27.wmf"/><Relationship Id="rId4" Type="http://schemas.openxmlformats.org/officeDocument/2006/relationships/oleObject" Target="../embeddings/oleObject5.bin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107宣導簡報底圖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85" y="0"/>
            <a:ext cx="913622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標題 1"/>
          <p:cNvSpPr>
            <a:spLocks noGrp="1"/>
          </p:cNvSpPr>
          <p:nvPr>
            <p:ph type="title"/>
          </p:nvPr>
        </p:nvSpPr>
        <p:spPr>
          <a:xfrm>
            <a:off x="457200" y="-26988"/>
            <a:ext cx="8229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dirty="0" smtClean="0">
                <a:latin typeface="+mn-ea"/>
                <a:ea typeface="+mn-ea"/>
              </a:rPr>
              <a:t>英語科</a:t>
            </a:r>
            <a:r>
              <a:rPr lang="en-US" altLang="zh-TW" dirty="0" smtClean="0">
                <a:latin typeface="+mn-ea"/>
                <a:ea typeface="+mn-ea"/>
              </a:rPr>
              <a:t>(</a:t>
            </a:r>
            <a:r>
              <a:rPr lang="zh-TW" altLang="en-US" dirty="0" smtClean="0">
                <a:latin typeface="+mn-ea"/>
                <a:ea typeface="+mn-ea"/>
              </a:rPr>
              <a:t>閱讀</a:t>
            </a:r>
            <a:r>
              <a:rPr lang="en-US" altLang="zh-TW" dirty="0" smtClean="0">
                <a:latin typeface="+mn-ea"/>
                <a:ea typeface="+mn-ea"/>
              </a:rPr>
              <a:t>)</a:t>
            </a:r>
            <a:r>
              <a:rPr lang="zh-TW" altLang="en-US" dirty="0" smtClean="0">
                <a:latin typeface="+mn-ea"/>
                <a:ea typeface="+mn-ea"/>
              </a:rPr>
              <a:t>示例</a:t>
            </a:r>
            <a:endParaRPr lang="zh-TW" altLang="en-US" dirty="0" smtClean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76825" y="981075"/>
            <a:ext cx="3816350" cy="3240088"/>
          </a:xfrm>
        </p:spPr>
        <p:txBody>
          <a:bodyPr rtlCol="0">
            <a:no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does it mean when someone is </a:t>
            </a:r>
            <a:r>
              <a:rPr lang="en-US" altLang="zh-TW" sz="2000" u="db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lousy at </a:t>
            </a: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something? </a:t>
            </a:r>
            <a:endParaRPr lang="zh-TW" altLang="zh-TW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1488" indent="-47148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(A) They are famous for it.</a:t>
            </a:r>
            <a:endParaRPr lang="zh-TW" altLang="zh-TW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1013" indent="-481013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(B) They cannot do it well.*</a:t>
            </a:r>
            <a:endParaRPr lang="zh-TW" altLang="zh-TW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71488" indent="-47148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(C) They think it is important.</a:t>
            </a:r>
            <a:endParaRPr lang="zh-TW" altLang="zh-TW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90538" indent="-490538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(D) They are not interested in it.</a:t>
            </a:r>
            <a:endParaRPr lang="zh-TW" altLang="zh-TW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zh-TW" altLang="en-US" sz="2200" dirty="0">
              <a:latin typeface="+mn-ea"/>
            </a:endParaRPr>
          </a:p>
        </p:txBody>
      </p:sp>
      <p:pic>
        <p:nvPicPr>
          <p:cNvPr id="13316" name="內容版面配置區 5" descr="preface.jp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981075"/>
            <a:ext cx="4752975" cy="3687763"/>
          </a:xfrm>
        </p:spPr>
      </p:pic>
      <p:sp>
        <p:nvSpPr>
          <p:cNvPr id="5" name="矩形 4"/>
          <p:cNvSpPr/>
          <p:nvPr/>
        </p:nvSpPr>
        <p:spPr>
          <a:xfrm>
            <a:off x="250825" y="4724400"/>
            <a:ext cx="8893175" cy="193833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zh-TW" altLang="zh-TW" sz="2000" dirty="0">
                <a:latin typeface="+mn-ea"/>
                <a:ea typeface="+mn-ea"/>
              </a:rPr>
              <a:t>＜</a:t>
            </a:r>
            <a:r>
              <a:rPr lang="zh-TW" altLang="zh-TW" sz="2000" b="1" dirty="0">
                <a:solidFill>
                  <a:srgbClr val="FF0000"/>
                </a:solidFill>
                <a:latin typeface="+mn-ea"/>
                <a:ea typeface="+mn-ea"/>
              </a:rPr>
              <a:t>命題依據</a:t>
            </a:r>
            <a:r>
              <a:rPr lang="zh-TW" altLang="zh-TW" sz="2000" dirty="0">
                <a:latin typeface="+mn-ea"/>
                <a:ea typeface="+mn-ea"/>
              </a:rPr>
              <a:t>＞</a:t>
            </a: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3-2-7 </a:t>
            </a:r>
            <a:r>
              <a:rPr lang="zh-TW" altLang="zh-TW" sz="2000" dirty="0">
                <a:solidFill>
                  <a:srgbClr val="FF0000"/>
                </a:solidFill>
                <a:latin typeface="+mn-ea"/>
                <a:ea typeface="+mn-ea"/>
              </a:rPr>
              <a:t>能</a:t>
            </a:r>
            <a:r>
              <a:rPr lang="zh-TW" altLang="en-US" sz="2000" dirty="0">
                <a:solidFill>
                  <a:srgbClr val="FF0000"/>
                </a:solidFill>
                <a:latin typeface="+mn-ea"/>
                <a:ea typeface="+mn-ea"/>
              </a:rPr>
              <a:t>從</a:t>
            </a:r>
            <a:r>
              <a:rPr lang="zh-TW" altLang="en-US" sz="2000" dirty="0">
                <a:latin typeface="+mn-ea"/>
                <a:ea typeface="+mn-ea"/>
              </a:rPr>
              <a:t>圖畫、圖示或</a:t>
            </a:r>
            <a:r>
              <a:rPr lang="zh-TW" altLang="en-US" sz="2000" dirty="0">
                <a:solidFill>
                  <a:srgbClr val="FF0000"/>
                </a:solidFill>
                <a:latin typeface="+mn-ea"/>
                <a:ea typeface="+mn-ea"/>
              </a:rPr>
              <a:t>上下文，猜測字意或推論文意</a:t>
            </a:r>
            <a:r>
              <a:rPr lang="zh-TW" altLang="zh-TW" sz="2000" dirty="0">
                <a:latin typeface="+mn-ea"/>
                <a:ea typeface="+mn-ea"/>
              </a:rPr>
              <a:t>。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zh-TW" altLang="zh-TW" sz="2000" dirty="0">
                <a:latin typeface="+mn-ea"/>
                <a:ea typeface="+mn-ea"/>
              </a:rPr>
              <a:t>＜</a:t>
            </a:r>
            <a:r>
              <a:rPr lang="zh-TW" altLang="zh-TW" sz="2000" b="1" dirty="0">
                <a:solidFill>
                  <a:srgbClr val="0000FF"/>
                </a:solidFill>
                <a:latin typeface="+mn-ea"/>
                <a:ea typeface="+mn-ea"/>
              </a:rPr>
              <a:t>示例說明</a:t>
            </a:r>
            <a:r>
              <a:rPr lang="zh-TW" altLang="zh-TW" sz="2000" dirty="0">
                <a:latin typeface="+mn-ea"/>
                <a:ea typeface="+mn-ea"/>
              </a:rPr>
              <a:t>＞</a:t>
            </a:r>
            <a:r>
              <a:rPr lang="en-US" altLang="zh-TW" sz="2000" dirty="0">
                <a:latin typeface="+mn-ea"/>
                <a:ea typeface="+mn-ea"/>
              </a:rPr>
              <a:t> </a:t>
            </a:r>
          </a:p>
          <a:p>
            <a:pPr marL="396000" indent="-270000">
              <a:defRPr/>
            </a:pPr>
            <a:r>
              <a:rPr lang="en-US" altLang="zh-TW" sz="2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</a:t>
            </a:r>
            <a:r>
              <a:rPr lang="zh-TW" altLang="en-US" sz="2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英語閱讀的單題評量</a:t>
            </a:r>
            <a:r>
              <a:rPr lang="zh-TW" altLang="zh-TW" sz="2000" kern="100" dirty="0">
                <a:latin typeface="Times New Roman"/>
                <a:ea typeface="標楷體"/>
                <a:cs typeface="Times New Roman"/>
              </a:rPr>
              <a:t>字彙</a:t>
            </a:r>
            <a:r>
              <a:rPr lang="zh-TW" altLang="en-US" sz="2000" kern="100" dirty="0">
                <a:latin typeface="Times New Roman"/>
                <a:ea typeface="標楷體"/>
                <a:cs typeface="Times New Roman"/>
              </a:rPr>
              <a:t>、</a:t>
            </a:r>
            <a:r>
              <a:rPr lang="zh-TW" altLang="zh-TW" sz="2000" kern="100" dirty="0">
                <a:latin typeface="Times New Roman"/>
                <a:ea typeface="標楷體"/>
                <a:cs typeface="Times New Roman"/>
              </a:rPr>
              <a:t>語意</a:t>
            </a:r>
            <a:r>
              <a:rPr lang="zh-TW" altLang="en-US" sz="2000" kern="100" dirty="0">
                <a:latin typeface="Times New Roman"/>
                <a:ea typeface="標楷體"/>
                <a:cs typeface="Times New Roman"/>
              </a:rPr>
              <a:t>、</a:t>
            </a:r>
            <a:r>
              <a:rPr lang="zh-TW" altLang="zh-TW" sz="2000" kern="100" dirty="0">
                <a:latin typeface="Times New Roman"/>
                <a:ea typeface="標楷體"/>
                <a:cs typeface="Times New Roman"/>
              </a:rPr>
              <a:t>語法</a:t>
            </a:r>
            <a:r>
              <a:rPr lang="zh-TW" altLang="en-US" sz="2000" kern="100" dirty="0">
                <a:latin typeface="Times New Roman"/>
                <a:ea typeface="標楷體"/>
                <a:cs typeface="Times New Roman"/>
              </a:rPr>
              <a:t>，題組評量</a:t>
            </a:r>
            <a:r>
              <a:rPr lang="zh-TW" altLang="zh-TW" sz="2000" kern="100" dirty="0">
                <a:latin typeface="Times New Roman"/>
                <a:ea typeface="標楷體"/>
                <a:cs typeface="Times New Roman"/>
              </a:rPr>
              <a:t>篇章理解</a:t>
            </a:r>
            <a:r>
              <a:rPr lang="zh-TW" altLang="en-US" sz="2000" kern="100" dirty="0">
                <a:latin typeface="Calibri"/>
                <a:ea typeface="新細明體"/>
                <a:cs typeface="Times New Roman"/>
              </a:rPr>
              <a:t>。</a:t>
            </a:r>
            <a:endParaRPr lang="en-US" altLang="zh-TW" sz="20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96000" indent="-270000">
              <a:buFont typeface="Arial" charset="0"/>
              <a:buNone/>
              <a:defRPr/>
            </a:pPr>
            <a:r>
              <a:rPr lang="en-US" altLang="zh-TW" sz="2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</a:t>
            </a:r>
            <a:r>
              <a:rPr lang="zh-TW" altLang="en-US" sz="2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選文中使用超出學生學習範圍的單字</a:t>
            </a:r>
            <a:r>
              <a:rPr lang="zh-TW" altLang="zh-TW" sz="2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，</a:t>
            </a:r>
            <a:r>
              <a:rPr lang="zh-TW" altLang="en-US" sz="2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故</a:t>
            </a:r>
            <a:r>
              <a:rPr lang="zh-TW" altLang="en-US" sz="2000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提供小字典</a:t>
            </a:r>
            <a:r>
              <a:rPr lang="zh-TW" altLang="en-US" sz="2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幫助理解</a:t>
            </a:r>
            <a:r>
              <a:rPr lang="zh-TW" altLang="zh-TW" sz="2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。</a:t>
            </a:r>
            <a:endParaRPr lang="en-US" altLang="zh-TW" sz="2000" dirty="0"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396000" indent="-270000">
              <a:buFont typeface="Arial" charset="0"/>
              <a:buNone/>
              <a:defRPr/>
            </a:pPr>
            <a:r>
              <a:rPr lang="en-US" altLang="zh-TW" sz="2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</a:t>
            </a:r>
            <a:r>
              <a:rPr lang="zh-TW" altLang="en-US" sz="2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zh-TW" altLang="zh-TW" sz="2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本題為</a:t>
            </a:r>
            <a:r>
              <a:rPr lang="zh-TW" altLang="zh-TW" sz="2000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猜字題</a:t>
            </a:r>
            <a:r>
              <a:rPr lang="zh-TW" altLang="zh-TW" sz="2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，作答時必須</a:t>
            </a:r>
            <a:r>
              <a:rPr lang="zh-TW" altLang="zh-TW" sz="2000" dirty="0">
                <a:solidFill>
                  <a:srgbClr val="0000F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理解文本第一段的大致內容</a:t>
            </a:r>
            <a:r>
              <a:rPr lang="zh-TW" altLang="zh-TW" sz="2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，</a:t>
            </a:r>
            <a:r>
              <a:rPr lang="zh-TW" altLang="en-US" sz="20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以</a:t>
            </a:r>
            <a:r>
              <a:rPr lang="zh-TW" altLang="zh-TW" sz="2000" dirty="0">
                <a:latin typeface="+mn-ea"/>
                <a:ea typeface="+mn-ea"/>
              </a:rPr>
              <a:t>推知畫雙底線的形容詞片語意涵。</a:t>
            </a:r>
          </a:p>
        </p:txBody>
      </p:sp>
      <p:sp>
        <p:nvSpPr>
          <p:cNvPr id="2" name="矩形 1"/>
          <p:cNvSpPr/>
          <p:nvPr/>
        </p:nvSpPr>
        <p:spPr>
          <a:xfrm>
            <a:off x="457200" y="1700213"/>
            <a:ext cx="4402138" cy="9366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3" name="矩形 2"/>
          <p:cNvSpPr/>
          <p:nvPr/>
        </p:nvSpPr>
        <p:spPr>
          <a:xfrm>
            <a:off x="156555" y="918147"/>
            <a:ext cx="8785671" cy="3815680"/>
          </a:xfrm>
          <a:prstGeom prst="rect">
            <a:avLst/>
          </a:prstGeom>
          <a:noFill/>
          <a:ln>
            <a:solidFill>
              <a:srgbClr val="CC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77604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標題 3"/>
          <p:cNvSpPr>
            <a:spLocks noGrp="1"/>
          </p:cNvSpPr>
          <p:nvPr>
            <p:ph type="title"/>
          </p:nvPr>
        </p:nvSpPr>
        <p:spPr>
          <a:xfrm>
            <a:off x="468313" y="115888"/>
            <a:ext cx="8229600" cy="1143000"/>
          </a:xfrm>
        </p:spPr>
        <p:txBody>
          <a:bodyPr/>
          <a:lstStyle/>
          <a:p>
            <a:r>
              <a:rPr lang="zh-TW" altLang="en-US" u="sng" smtClean="0"/>
              <a:t>英語科</a:t>
            </a:r>
            <a:r>
              <a:rPr lang="en-US" altLang="zh-TW" u="sng" smtClean="0"/>
              <a:t>(</a:t>
            </a:r>
            <a:r>
              <a:rPr lang="zh-TW" altLang="en-US" u="sng" smtClean="0"/>
              <a:t>聽力</a:t>
            </a:r>
            <a:r>
              <a:rPr lang="en-US" altLang="zh-TW" u="sng" smtClean="0"/>
              <a:t>)</a:t>
            </a:r>
            <a:r>
              <a:rPr lang="zh-TW" altLang="en-US" u="sng" smtClean="0"/>
              <a:t>說明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8313" y="1268413"/>
            <a:ext cx="8229600" cy="4781550"/>
          </a:xfrm>
        </p:spPr>
        <p:txBody>
          <a:bodyPr/>
          <a:lstStyle/>
          <a:p>
            <a:pPr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lang="zh-TW" altLang="zh-TW" sz="3000" dirty="0" smtClean="0">
                <a:latin typeface="+mn-ea"/>
              </a:rPr>
              <a:t>聽力試題分三部分，每一部分正式播放試題前，會</a:t>
            </a:r>
            <a:r>
              <a:rPr lang="zh-TW" altLang="zh-TW" sz="3000" b="1" dirty="0" smtClean="0">
                <a:latin typeface="+mn-ea"/>
              </a:rPr>
              <a:t>先播放作答說明</a:t>
            </a:r>
            <a:r>
              <a:rPr lang="zh-TW" altLang="en-US" sz="3000" dirty="0" smtClean="0">
                <a:latin typeface="+mn-ea"/>
              </a:rPr>
              <a:t>。</a:t>
            </a:r>
            <a:endParaRPr lang="en-US" altLang="zh-TW" sz="3000" dirty="0" smtClean="0">
              <a:latin typeface="+mn-ea"/>
            </a:endParaRPr>
          </a:p>
          <a:p>
            <a:pPr marL="720000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zh-TW" sz="2400" u="sng" kern="100" dirty="0" smtClean="0">
                <a:latin typeface="Times New Roman"/>
                <a:ea typeface="標楷體"/>
                <a:cs typeface="Times New Roman"/>
              </a:rPr>
              <a:t>辨識</a:t>
            </a:r>
            <a:r>
              <a:rPr lang="zh-TW" altLang="zh-TW" sz="2400" u="sng" kern="100" dirty="0">
                <a:latin typeface="Times New Roman"/>
                <a:ea typeface="標楷體"/>
                <a:cs typeface="Times New Roman"/>
              </a:rPr>
              <a:t>句意</a:t>
            </a:r>
            <a:r>
              <a:rPr lang="zh-TW" altLang="en-US" sz="2400" kern="100" dirty="0">
                <a:latin typeface="Times New Roman"/>
                <a:ea typeface="標楷體"/>
                <a:cs typeface="Times New Roman"/>
              </a:rPr>
              <a:t>−</a:t>
            </a:r>
            <a:r>
              <a:rPr lang="zh-TW" altLang="zh-TW" sz="2400" kern="100" dirty="0">
                <a:latin typeface="Times New Roman"/>
                <a:ea typeface="標楷體"/>
                <a:cs typeface="Times New Roman"/>
              </a:rPr>
              <a:t>單句</a:t>
            </a:r>
            <a:r>
              <a:rPr lang="en-US" altLang="zh-TW" sz="2400" kern="100" dirty="0">
                <a:latin typeface="Times New Roman"/>
                <a:ea typeface="標楷體"/>
                <a:cs typeface="Times New Roman"/>
              </a:rPr>
              <a:t>&amp;</a:t>
            </a:r>
            <a:r>
              <a:rPr lang="zh-TW" altLang="zh-TW" sz="2400" kern="100" dirty="0" smtClean="0">
                <a:latin typeface="Times New Roman"/>
                <a:ea typeface="標楷體"/>
                <a:cs typeface="Times New Roman"/>
              </a:rPr>
              <a:t>圖表</a:t>
            </a:r>
            <a:endParaRPr lang="en-US" altLang="zh-TW" sz="2400" kern="100" dirty="0" smtClean="0">
              <a:latin typeface="Times New Roman"/>
              <a:ea typeface="標楷體"/>
              <a:cs typeface="Times New Roman"/>
            </a:endParaRPr>
          </a:p>
          <a:p>
            <a:pPr marL="720000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zh-TW" sz="2400" u="sng" kern="100" dirty="0" smtClean="0">
                <a:latin typeface="Times New Roman"/>
                <a:ea typeface="標楷體"/>
                <a:cs typeface="Times New Roman"/>
              </a:rPr>
              <a:t>基本</a:t>
            </a:r>
            <a:r>
              <a:rPr lang="zh-TW" altLang="zh-TW" sz="2400" u="sng" kern="100" dirty="0">
                <a:latin typeface="Times New Roman"/>
                <a:ea typeface="標楷體"/>
                <a:cs typeface="Times New Roman"/>
              </a:rPr>
              <a:t>問答</a:t>
            </a:r>
            <a:r>
              <a:rPr lang="zh-TW" altLang="en-US" sz="2400" kern="100" dirty="0">
                <a:latin typeface="Times New Roman"/>
                <a:ea typeface="標楷體"/>
                <a:cs typeface="Times New Roman"/>
              </a:rPr>
              <a:t>−</a:t>
            </a:r>
            <a:r>
              <a:rPr lang="zh-TW" altLang="zh-TW" sz="2400" kern="100" dirty="0">
                <a:latin typeface="Times New Roman"/>
                <a:ea typeface="標楷體"/>
                <a:cs typeface="Times New Roman"/>
              </a:rPr>
              <a:t>簡易</a:t>
            </a:r>
            <a:r>
              <a:rPr lang="zh-TW" altLang="zh-TW" sz="2400" kern="100" dirty="0" smtClean="0">
                <a:latin typeface="Times New Roman"/>
                <a:ea typeface="標楷體"/>
                <a:cs typeface="Times New Roman"/>
              </a:rPr>
              <a:t>對話</a:t>
            </a:r>
            <a:endParaRPr lang="en-US" altLang="zh-TW" sz="2400" kern="100" dirty="0" smtClean="0">
              <a:latin typeface="Times New Roman"/>
              <a:ea typeface="標楷體"/>
              <a:cs typeface="Times New Roman"/>
            </a:endParaRPr>
          </a:p>
          <a:p>
            <a:pPr marL="720000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zh-TW" altLang="zh-TW" sz="2400" u="sng" kern="100" dirty="0" smtClean="0">
                <a:latin typeface="Times New Roman"/>
                <a:ea typeface="標楷體"/>
                <a:cs typeface="Times New Roman"/>
              </a:rPr>
              <a:t>言談</a:t>
            </a:r>
            <a:r>
              <a:rPr lang="zh-TW" altLang="zh-TW" sz="2400" u="sng" kern="100" dirty="0">
                <a:latin typeface="Times New Roman"/>
                <a:ea typeface="標楷體"/>
                <a:cs typeface="Times New Roman"/>
              </a:rPr>
              <a:t>理解</a:t>
            </a:r>
            <a:r>
              <a:rPr lang="zh-TW" altLang="en-US" sz="2400" kern="100" dirty="0">
                <a:latin typeface="Times New Roman"/>
                <a:ea typeface="標楷體"/>
                <a:cs typeface="Times New Roman"/>
              </a:rPr>
              <a:t>−</a:t>
            </a:r>
            <a:r>
              <a:rPr lang="zh-TW" altLang="zh-TW" sz="2400" kern="100" dirty="0">
                <a:latin typeface="Times New Roman"/>
                <a:ea typeface="標楷體"/>
                <a:cs typeface="Times New Roman"/>
              </a:rPr>
              <a:t>評量短文及對話</a:t>
            </a:r>
            <a:r>
              <a:rPr lang="zh-TW" altLang="en-US" sz="2400" kern="100" dirty="0">
                <a:latin typeface="Times New Roman"/>
                <a:ea typeface="標楷體"/>
                <a:cs typeface="Times New Roman"/>
              </a:rPr>
              <a:t>的</a:t>
            </a:r>
            <a:r>
              <a:rPr lang="zh-TW" altLang="zh-TW" sz="2400" kern="100" dirty="0">
                <a:latin typeface="Times New Roman"/>
                <a:ea typeface="標楷體"/>
                <a:cs typeface="Times New Roman"/>
              </a:rPr>
              <a:t>細節、推論、</a:t>
            </a:r>
            <a:r>
              <a:rPr lang="zh-TW" altLang="zh-TW" sz="2400" kern="100" dirty="0" smtClean="0">
                <a:latin typeface="Times New Roman"/>
                <a:ea typeface="標楷體"/>
                <a:cs typeface="Times New Roman"/>
              </a:rPr>
              <a:t>主旨</a:t>
            </a:r>
            <a:endParaRPr lang="en-US" altLang="zh-TW" sz="2400" dirty="0" smtClean="0">
              <a:latin typeface="+mn-ea"/>
            </a:endParaRPr>
          </a:p>
          <a:p>
            <a:pPr>
              <a:spcBef>
                <a:spcPts val="1800"/>
              </a:spcBef>
              <a:spcAft>
                <a:spcPts val="1200"/>
              </a:spcAft>
              <a:buFont typeface="Wingdings" pitchFamily="2" charset="2"/>
              <a:buChar char="u"/>
              <a:defRPr/>
            </a:pPr>
            <a:r>
              <a:rPr lang="zh-TW" altLang="en-US" sz="3000" dirty="0" smtClean="0">
                <a:latin typeface="+mn-ea"/>
              </a:rPr>
              <a:t>每</a:t>
            </a:r>
            <a:r>
              <a:rPr lang="zh-TW" altLang="en-US" sz="3000" dirty="0">
                <a:latin typeface="+mn-ea"/>
              </a:rPr>
              <a:t>道聽力</a:t>
            </a:r>
            <a:r>
              <a:rPr lang="zh-TW" altLang="zh-TW" sz="3000" dirty="0">
                <a:latin typeface="+mn-ea"/>
              </a:rPr>
              <a:t>試題</a:t>
            </a:r>
            <a:r>
              <a:rPr lang="zh-TW" altLang="zh-TW" sz="3000" b="1" dirty="0">
                <a:latin typeface="+mn-ea"/>
              </a:rPr>
              <a:t>播音兩次</a:t>
            </a:r>
            <a:r>
              <a:rPr lang="zh-TW" altLang="zh-TW" sz="3000" dirty="0">
                <a:latin typeface="+mn-ea"/>
              </a:rPr>
              <a:t>，兩次播音之間停頓數秒。</a:t>
            </a:r>
            <a:endParaRPr lang="en-US" altLang="zh-TW" sz="3000" dirty="0">
              <a:latin typeface="+mn-ea"/>
            </a:endParaRPr>
          </a:p>
          <a:p>
            <a:pPr>
              <a:buFont typeface="Wingdings" pitchFamily="2" charset="2"/>
              <a:buChar char="u"/>
              <a:defRPr/>
            </a:pPr>
            <a:r>
              <a:rPr lang="zh-TW" altLang="en-US" sz="3000" dirty="0">
                <a:latin typeface="+mn-ea"/>
              </a:rPr>
              <a:t>語音檔製作原則：</a:t>
            </a:r>
            <a:r>
              <a:rPr lang="zh-TW" altLang="zh-TW" sz="3000" dirty="0">
                <a:latin typeface="+mn-ea"/>
              </a:rPr>
              <a:t>以</a:t>
            </a:r>
            <a:r>
              <a:rPr lang="zh-TW" altLang="zh-TW" sz="3000" b="1" dirty="0">
                <a:latin typeface="+mn-ea"/>
              </a:rPr>
              <a:t>標準美式發音</a:t>
            </a:r>
            <a:r>
              <a:rPr lang="zh-TW" altLang="zh-TW" sz="3000" dirty="0">
                <a:latin typeface="+mn-ea"/>
              </a:rPr>
              <a:t>及</a:t>
            </a:r>
            <a:r>
              <a:rPr lang="zh-TW" altLang="zh-TW" sz="3000" b="1" dirty="0">
                <a:latin typeface="+mn-ea"/>
              </a:rPr>
              <a:t>接近真實的正常速度錄製</a:t>
            </a:r>
            <a:r>
              <a:rPr lang="zh-TW" altLang="zh-TW" sz="3000" dirty="0">
                <a:latin typeface="+mn-ea"/>
              </a:rPr>
              <a:t>，速度及發音方式</a:t>
            </a:r>
            <a:r>
              <a:rPr lang="zh-TW" altLang="zh-TW" sz="3000" b="1" dirty="0">
                <a:latin typeface="+mn-ea"/>
              </a:rPr>
              <a:t>與國中聽力教材一致</a:t>
            </a:r>
            <a:r>
              <a:rPr lang="zh-TW" altLang="zh-TW" sz="3000" dirty="0">
                <a:latin typeface="+mn-ea"/>
              </a:rPr>
              <a:t>。</a:t>
            </a:r>
            <a:endParaRPr lang="en-US" altLang="zh-TW" sz="3000" dirty="0">
              <a:latin typeface="+mn-ea"/>
            </a:endParaRPr>
          </a:p>
          <a:p>
            <a:pPr>
              <a:defRPr/>
            </a:pPr>
            <a:endParaRPr lang="zh-TW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9541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 txBox="1">
            <a:spLocks/>
          </p:cNvSpPr>
          <p:nvPr/>
        </p:nvSpPr>
        <p:spPr bwMode="auto">
          <a:xfrm>
            <a:off x="179388" y="1008063"/>
            <a:ext cx="8856662" cy="3114675"/>
          </a:xfrm>
          <a:prstGeom prst="rect">
            <a:avLst/>
          </a:prstGeom>
          <a:noFill/>
          <a:ln w="25400">
            <a:solidFill>
              <a:srgbClr val="CC6600"/>
            </a:solidFill>
            <a:miter lim="800000"/>
            <a:headEnd/>
            <a:tailEnd/>
          </a:ln>
        </p:spPr>
        <p:txBody>
          <a:bodyPr lIns="88110" tIns="44055" rIns="88110" bIns="44055"/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zh-TW" altLang="en-US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試題語音</a:t>
            </a:r>
            <a:r>
              <a:rPr lang="zh-TW" altLang="zh-TW" sz="2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播放</a:t>
            </a:r>
            <a:endParaRPr lang="en-US" altLang="zh-TW" sz="2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indent="-360000" eaLnBrk="1" hangingPunct="1">
              <a:buFont typeface="Wingdings" pitchFamily="2" charset="2"/>
              <a:buNone/>
              <a:defRPr/>
            </a:pPr>
            <a:r>
              <a:rPr lang="en-US" altLang="zh-TW" sz="2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W: Hello, what can I do for you today?</a:t>
            </a:r>
          </a:p>
          <a:p>
            <a:pPr marL="360000" indent="-360000" eaLnBrk="1" hangingPunct="1">
              <a:buFont typeface="Wingdings" pitchFamily="2" charset="2"/>
              <a:buNone/>
              <a:defRPr/>
            </a:pPr>
            <a:r>
              <a:rPr lang="en-US" altLang="zh-TW" sz="2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M: I fell down the stairs at school this morning and </a:t>
            </a: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hurt my left foot</a:t>
            </a:r>
            <a:r>
              <a:rPr lang="en-US" altLang="zh-TW" sz="2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. </a:t>
            </a:r>
          </a:p>
          <a:p>
            <a:pPr marL="360000" indent="-360000" eaLnBrk="1" hangingPunct="1">
              <a:buFont typeface="Wingdings" pitchFamily="2" charset="2"/>
              <a:buNone/>
              <a:defRPr/>
            </a:pPr>
            <a:r>
              <a:rPr lang="en-US" altLang="zh-TW" sz="2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W: Let’s have a look.  </a:t>
            </a: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Does this hurt</a:t>
            </a:r>
            <a:r>
              <a:rPr lang="en-US" altLang="zh-TW" sz="2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 marL="360000" indent="-360000" eaLnBrk="1" hangingPunct="1">
              <a:buFont typeface="Wingdings" pitchFamily="2" charset="2"/>
              <a:buNone/>
              <a:defRPr/>
            </a:pPr>
            <a:r>
              <a:rPr lang="en-US" altLang="zh-TW" sz="2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M: Ouch!  Yeah, it surely does.</a:t>
            </a:r>
          </a:p>
          <a:p>
            <a:pPr marL="360000" indent="-360000" eaLnBrk="1" hangingPunct="1">
              <a:buFont typeface="Wingdings" pitchFamily="2" charset="2"/>
              <a:buNone/>
              <a:defRPr/>
            </a:pPr>
            <a:r>
              <a:rPr lang="en-US" altLang="zh-TW" sz="2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W: O.K.  </a:t>
            </a: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Put some ice on your foot </a:t>
            </a:r>
            <a:r>
              <a:rPr lang="en-US" altLang="zh-TW" sz="2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for ten to fifteen minutes several times a day and try to rest as much as possible.  You need to keep the foot up.  </a:t>
            </a:r>
            <a:r>
              <a:rPr lang="en-US" altLang="zh-TW" sz="2000" dirty="0">
                <a:solidFill>
                  <a:srgbClr val="FF0000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Come back in two days</a:t>
            </a:r>
            <a:r>
              <a:rPr lang="en-US" altLang="zh-TW" sz="2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, so I can check it again.</a:t>
            </a:r>
          </a:p>
          <a:p>
            <a:pPr marL="895350" indent="-895350" eaLnBrk="1" hangingPunct="1">
              <a:spcBef>
                <a:spcPts val="1200"/>
              </a:spcBef>
              <a:buFont typeface="Wingdings" pitchFamily="2" charset="2"/>
              <a:buNone/>
              <a:defRPr/>
            </a:pPr>
            <a:r>
              <a:rPr lang="en-US" altLang="zh-TW" sz="2000" dirty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 Question: What is the woman?</a:t>
            </a:r>
          </a:p>
        </p:txBody>
      </p:sp>
      <p:sp>
        <p:nvSpPr>
          <p:cNvPr id="15363" name="標題 1"/>
          <p:cNvSpPr>
            <a:spLocks noGrp="1"/>
          </p:cNvSpPr>
          <p:nvPr>
            <p:ph type="title"/>
          </p:nvPr>
        </p:nvSpPr>
        <p:spPr>
          <a:xfrm>
            <a:off x="457200" y="-26988"/>
            <a:ext cx="8229600" cy="1143001"/>
          </a:xfrm>
        </p:spPr>
        <p:txBody>
          <a:bodyPr/>
          <a:lstStyle/>
          <a:p>
            <a:pPr eaLnBrk="1" hangingPunct="1"/>
            <a:r>
              <a:rPr lang="zh-TW" altLang="en-US" smtClean="0"/>
              <a:t>英語科</a:t>
            </a:r>
            <a:r>
              <a:rPr lang="en-US" altLang="zh-TW" smtClean="0"/>
              <a:t>(</a:t>
            </a:r>
            <a:r>
              <a:rPr lang="zh-TW" altLang="en-US" smtClean="0"/>
              <a:t>聽力</a:t>
            </a:r>
            <a:r>
              <a:rPr lang="en-US" altLang="zh-TW" smtClean="0"/>
              <a:t>)</a:t>
            </a:r>
            <a:r>
              <a:rPr lang="zh-TW" altLang="en-US" smtClean="0"/>
              <a:t>示例</a:t>
            </a:r>
          </a:p>
        </p:txBody>
      </p:sp>
      <p:sp>
        <p:nvSpPr>
          <p:cNvPr id="15364" name="內容版面配置區 2"/>
          <p:cNvSpPr>
            <a:spLocks noGrp="1"/>
          </p:cNvSpPr>
          <p:nvPr>
            <p:ph idx="1"/>
          </p:nvPr>
        </p:nvSpPr>
        <p:spPr>
          <a:xfrm>
            <a:off x="7308850" y="1008063"/>
            <a:ext cx="1727200" cy="1557337"/>
          </a:xfrm>
          <a:solidFill>
            <a:srgbClr val="FFC000">
              <a:alpha val="40000"/>
            </a:srgbClr>
          </a:solidFill>
          <a:ln w="25400">
            <a:solidFill>
              <a:srgbClr val="CC6600"/>
            </a:solidFill>
            <a:miter lim="800000"/>
            <a:headEnd/>
            <a:tailEnd/>
          </a:ln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zh-TW" altLang="en-US" sz="220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題本中文字</a:t>
            </a:r>
            <a:endParaRPr lang="en-US" altLang="zh-TW" sz="220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zh-TW" sz="200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(A) A doctor.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zh-TW" sz="200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(B) A reporter.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zh-TW" sz="2000" smtClean="0"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</a:rPr>
              <a:t>(C) A teacher.</a:t>
            </a:r>
          </a:p>
        </p:txBody>
      </p:sp>
      <p:sp>
        <p:nvSpPr>
          <p:cNvPr id="7" name="內容版面配置區 2"/>
          <p:cNvSpPr txBox="1">
            <a:spLocks/>
          </p:cNvSpPr>
          <p:nvPr/>
        </p:nvSpPr>
        <p:spPr bwMode="auto">
          <a:xfrm>
            <a:off x="195263" y="4292600"/>
            <a:ext cx="8697912" cy="234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zh-TW" altLang="zh-TW" sz="2000" dirty="0" smtClean="0">
                <a:latin typeface="+mn-ea"/>
              </a:rPr>
              <a:t>＜</a:t>
            </a:r>
            <a:r>
              <a:rPr lang="zh-TW" altLang="zh-TW" sz="2000" b="1" dirty="0" smtClean="0">
                <a:solidFill>
                  <a:srgbClr val="FF0000"/>
                </a:solidFill>
                <a:latin typeface="+mn-ea"/>
              </a:rPr>
              <a:t>命題依據</a:t>
            </a:r>
            <a:r>
              <a:rPr lang="zh-TW" altLang="zh-TW" sz="2000" dirty="0" smtClean="0">
                <a:latin typeface="+mn-ea"/>
                <a:cs typeface="Times New Roman" pitchFamily="18" charset="0"/>
              </a:rPr>
              <a:t>＞</a:t>
            </a:r>
            <a:r>
              <a:rPr lang="en-US" altLang="zh-TW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1-2-3</a:t>
            </a:r>
            <a:r>
              <a:rPr lang="en-US" altLang="zh-TW" sz="2000" dirty="0" smtClean="0">
                <a:solidFill>
                  <a:srgbClr val="FF0000"/>
                </a:solidFill>
                <a:latin typeface="+mn-ea"/>
                <a:cs typeface="Times New Roman" pitchFamily="18" charset="0"/>
              </a:rPr>
              <a:t> </a:t>
            </a:r>
            <a:r>
              <a:rPr lang="zh-TW" altLang="zh-TW" sz="2000" dirty="0" smtClean="0">
                <a:solidFill>
                  <a:srgbClr val="FF0000"/>
                </a:solidFill>
                <a:latin typeface="+mn-ea"/>
                <a:cs typeface="Times New Roman" pitchFamily="18" charset="0"/>
              </a:rPr>
              <a:t>能</a:t>
            </a:r>
            <a:r>
              <a:rPr lang="zh-TW" altLang="zh-TW" sz="2000" dirty="0" smtClean="0">
                <a:solidFill>
                  <a:srgbClr val="FF0000"/>
                </a:solidFill>
                <a:latin typeface="+mn-ea"/>
              </a:rPr>
              <a:t>聽懂日常生活對話和簡易故事</a:t>
            </a:r>
            <a:r>
              <a:rPr lang="zh-TW" altLang="zh-TW" sz="2000" dirty="0" smtClean="0">
                <a:latin typeface="+mn-ea"/>
              </a:rPr>
              <a:t>。</a:t>
            </a: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zh-TW" altLang="zh-TW" sz="2000" dirty="0" smtClean="0">
                <a:latin typeface="+mn-ea"/>
              </a:rPr>
              <a:t>＜</a:t>
            </a:r>
            <a:r>
              <a:rPr lang="zh-TW" altLang="zh-TW" sz="2000" b="1" dirty="0" smtClean="0">
                <a:solidFill>
                  <a:srgbClr val="0000FF"/>
                </a:solidFill>
                <a:latin typeface="+mn-ea"/>
              </a:rPr>
              <a:t>示例說明</a:t>
            </a:r>
            <a:r>
              <a:rPr lang="zh-TW" altLang="zh-TW" sz="2000" dirty="0" smtClean="0">
                <a:latin typeface="+mn-ea"/>
              </a:rPr>
              <a:t>＞</a:t>
            </a:r>
            <a:r>
              <a:rPr lang="en-US" altLang="zh-TW" sz="2000" dirty="0" smtClean="0">
                <a:latin typeface="+mn-ea"/>
              </a:rPr>
              <a:t> </a:t>
            </a:r>
            <a:endParaRPr lang="en-US" altLang="zh-TW" sz="2000" dirty="0">
              <a:latin typeface="+mn-ea"/>
            </a:endParaRPr>
          </a:p>
          <a:p>
            <a:pPr marL="360000" indent="-25200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本題為短篇言談段落，評量學生是否能夠理解</a:t>
            </a:r>
            <a:r>
              <a:rPr lang="zh-TW" altLang="zh-TW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日常簡易對話</a:t>
            </a:r>
            <a:r>
              <a:rPr lang="zh-TW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，從言談內容做出</a:t>
            </a:r>
            <a:r>
              <a:rPr lang="zh-TW" altLang="zh-TW" sz="2000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簡易推論</a:t>
            </a:r>
            <a:r>
              <a:rPr lang="zh-TW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60000" indent="-252000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此類型聽力試題為短篇言談，由短文或兩至三個來回的簡易對話組成，情境單純、句構簡易、訊息明確，學生只要聽懂短文或對話中的主要內容即可作答。</a:t>
            </a:r>
            <a:endParaRPr lang="zh-TW" alt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會考宣導用2(聽力示例題第12題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123728" y="1008063"/>
            <a:ext cx="448816" cy="44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6955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84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dirty="0" smtClean="0">
                <a:latin typeface="+mn-ea"/>
                <a:ea typeface="+mn-ea"/>
              </a:rPr>
              <a:t>數學科</a:t>
            </a:r>
            <a:r>
              <a:rPr lang="en-US" altLang="zh-TW" dirty="0" smtClean="0">
                <a:latin typeface="+mn-ea"/>
                <a:ea typeface="+mn-ea"/>
              </a:rPr>
              <a:t>(</a:t>
            </a:r>
            <a:r>
              <a:rPr lang="zh-TW" altLang="en-US" dirty="0" smtClean="0">
                <a:latin typeface="+mn-ea"/>
                <a:ea typeface="+mn-ea"/>
              </a:rPr>
              <a:t>選擇題</a:t>
            </a:r>
            <a:r>
              <a:rPr lang="en-US" altLang="zh-TW" dirty="0" smtClean="0">
                <a:latin typeface="+mn-ea"/>
                <a:ea typeface="+mn-ea"/>
              </a:rPr>
              <a:t>)</a:t>
            </a:r>
            <a:r>
              <a:rPr lang="zh-TW" altLang="en-US" dirty="0" smtClean="0">
                <a:latin typeface="+mn-ea"/>
                <a:ea typeface="+mn-ea"/>
              </a:rPr>
              <a:t>示例</a:t>
            </a:r>
          </a:p>
        </p:txBody>
      </p:sp>
      <p:sp>
        <p:nvSpPr>
          <p:cNvPr id="2" name="內容版面配置區 2"/>
          <p:cNvSpPr>
            <a:spLocks noGrp="1"/>
          </p:cNvSpPr>
          <p:nvPr>
            <p:ph idx="1"/>
          </p:nvPr>
        </p:nvSpPr>
        <p:spPr>
          <a:xfrm>
            <a:off x="539750" y="1341438"/>
            <a:ext cx="8064500" cy="2951162"/>
          </a:xfrm>
          <a:ln w="25400">
            <a:solidFill>
              <a:srgbClr val="CC6600"/>
            </a:solidFill>
          </a:ln>
        </p:spPr>
        <p:txBody>
          <a:bodyPr/>
          <a:lstStyle/>
          <a:p>
            <a:pPr marL="0" eaLnBrk="1" hangingPunct="1">
              <a:buFont typeface="Wingdings" pitchFamily="2" charset="2"/>
              <a:buNone/>
              <a:defRPr/>
            </a:pPr>
            <a:r>
              <a:rPr lang="zh-TW" altLang="en-US" sz="2400" dirty="0">
                <a:latin typeface="Times New Roman" pitchFamily="18" charset="0"/>
                <a:cs typeface="Times New Roman" pitchFamily="18" charset="0"/>
              </a:rPr>
              <a:t>已知在</a:t>
            </a:r>
            <a:r>
              <a:rPr lang="zh-TW" altLang="en-US" sz="2400" u="sng" dirty="0">
                <a:latin typeface="Times New Roman" pitchFamily="18" charset="0"/>
                <a:cs typeface="Times New Roman" pitchFamily="18" charset="0"/>
              </a:rPr>
              <a:t>卡樂芙超市</a:t>
            </a:r>
            <a:r>
              <a:rPr lang="zh-TW" altLang="en-US" sz="2400" dirty="0">
                <a:latin typeface="Times New Roman" pitchFamily="18" charset="0"/>
                <a:cs typeface="Times New Roman" pitchFamily="18" charset="0"/>
              </a:rPr>
              <a:t>內購物總金額超過</a:t>
            </a:r>
            <a:r>
              <a:rPr lang="en-US" altLang="zh-TW" sz="2400" b="1" dirty="0">
                <a:latin typeface="Times New Roman" pitchFamily="18" charset="0"/>
                <a:cs typeface="Times New Roman" pitchFamily="18" charset="0"/>
              </a:rPr>
              <a:t>190</a:t>
            </a:r>
            <a:r>
              <a:rPr lang="zh-TW" altLang="en-US" sz="2400" dirty="0">
                <a:latin typeface="Times New Roman" pitchFamily="18" charset="0"/>
                <a:cs typeface="Times New Roman" pitchFamily="18" charset="0"/>
              </a:rPr>
              <a:t>元時，購物總金額有打八折的優惠。</a:t>
            </a:r>
            <a:r>
              <a:rPr lang="zh-TW" altLang="en-US" sz="2400" u="sng" dirty="0">
                <a:latin typeface="Times New Roman" pitchFamily="18" charset="0"/>
                <a:cs typeface="Times New Roman" pitchFamily="18" charset="0"/>
              </a:rPr>
              <a:t>安妮</a:t>
            </a:r>
            <a:r>
              <a:rPr lang="zh-TW" altLang="en-US" sz="2400" dirty="0">
                <a:latin typeface="Times New Roman" pitchFamily="18" charset="0"/>
                <a:cs typeface="Times New Roman" pitchFamily="18" charset="0"/>
              </a:rPr>
              <a:t>帶</a:t>
            </a:r>
            <a:r>
              <a:rPr lang="en-US" altLang="zh-TW" sz="2400" b="1" dirty="0">
                <a:latin typeface="Times New Roman" pitchFamily="18" charset="0"/>
                <a:cs typeface="Times New Roman" pitchFamily="18" charset="0"/>
              </a:rPr>
              <a:t>200</a:t>
            </a:r>
            <a:r>
              <a:rPr lang="zh-TW" altLang="en-US" sz="2400" dirty="0">
                <a:latin typeface="Times New Roman" pitchFamily="18" charset="0"/>
                <a:cs typeface="Times New Roman" pitchFamily="18" charset="0"/>
              </a:rPr>
              <a:t>元到</a:t>
            </a:r>
            <a:r>
              <a:rPr lang="zh-TW" altLang="en-US" sz="2400" u="sng" dirty="0">
                <a:latin typeface="Times New Roman" pitchFamily="18" charset="0"/>
                <a:cs typeface="Times New Roman" pitchFamily="18" charset="0"/>
              </a:rPr>
              <a:t>卡樂芙超市</a:t>
            </a:r>
            <a:r>
              <a:rPr lang="zh-TW" altLang="en-US" sz="2400" dirty="0">
                <a:latin typeface="Times New Roman" pitchFamily="18" charset="0"/>
                <a:cs typeface="Times New Roman" pitchFamily="18" charset="0"/>
              </a:rPr>
              <a:t>買棒棒糖，若棒棒糖每根</a:t>
            </a:r>
            <a:r>
              <a:rPr lang="en-US" altLang="zh-TW" sz="2400" b="1" dirty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zh-TW" altLang="en-US" sz="2400" dirty="0">
                <a:latin typeface="Times New Roman" pitchFamily="18" charset="0"/>
                <a:cs typeface="Times New Roman" pitchFamily="18" charset="0"/>
              </a:rPr>
              <a:t>元，則她最多可買多少根棒棒糖？</a:t>
            </a:r>
            <a:endParaRPr lang="en-US" altLang="zh-TW" sz="2400" dirty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buFont typeface="Wingdings" pitchFamily="2" charset="2"/>
              <a:buNone/>
              <a:defRPr/>
            </a:pPr>
            <a:r>
              <a:rPr lang="en-US" altLang="zh-TW" sz="2400" dirty="0">
                <a:latin typeface="Times New Roman" pitchFamily="18" charset="0"/>
                <a:cs typeface="Times New Roman" pitchFamily="18" charset="0"/>
              </a:rPr>
              <a:t>(A) </a:t>
            </a:r>
            <a:r>
              <a:rPr lang="en-US" altLang="zh-TW" sz="2400" b="1" dirty="0">
                <a:latin typeface="Times New Roman" pitchFamily="18" charset="0"/>
                <a:cs typeface="Times New Roman" pitchFamily="18" charset="0"/>
              </a:rPr>
              <a:t>22</a:t>
            </a:r>
          </a:p>
          <a:p>
            <a:pPr marL="0" eaLnBrk="1" hangingPunct="1">
              <a:buFont typeface="Arial" panose="020B0604020202020204" pitchFamily="34" charset="0"/>
              <a:buNone/>
              <a:defRPr/>
            </a:pPr>
            <a:r>
              <a:rPr lang="en-US" altLang="zh-TW" sz="2400" dirty="0">
                <a:latin typeface="Times New Roman" pitchFamily="18" charset="0"/>
                <a:cs typeface="Times New Roman" pitchFamily="18" charset="0"/>
              </a:rPr>
              <a:t>(B) </a:t>
            </a:r>
            <a:r>
              <a:rPr lang="en-US" altLang="zh-TW" sz="2400" b="1" dirty="0">
                <a:latin typeface="Times New Roman" pitchFamily="18" charset="0"/>
                <a:cs typeface="Times New Roman" pitchFamily="18" charset="0"/>
              </a:rPr>
              <a:t>23</a:t>
            </a:r>
          </a:p>
          <a:p>
            <a:pPr marL="0" eaLnBrk="1" hangingPunct="1">
              <a:buFont typeface="Arial" panose="020B0604020202020204" pitchFamily="34" charset="0"/>
              <a:buNone/>
              <a:defRPr/>
            </a:pPr>
            <a:r>
              <a:rPr lang="en-US" altLang="zh-TW" sz="2400" dirty="0">
                <a:latin typeface="Times New Roman" pitchFamily="18" charset="0"/>
                <a:cs typeface="Times New Roman" pitchFamily="18" charset="0"/>
              </a:rPr>
              <a:t>(C) </a:t>
            </a:r>
            <a:r>
              <a:rPr lang="en-US" altLang="zh-TW" sz="2400" b="1" dirty="0">
                <a:latin typeface="Times New Roman" pitchFamily="18" charset="0"/>
                <a:cs typeface="Times New Roman" pitchFamily="18" charset="0"/>
              </a:rPr>
              <a:t>27</a:t>
            </a:r>
            <a:r>
              <a:rPr lang="zh-TW" altLang="en-US" sz="2400" b="1" dirty="0">
                <a:latin typeface="Times New Roman" pitchFamily="18" charset="0"/>
                <a:cs typeface="Times New Roman" pitchFamily="18" charset="0"/>
              </a:rPr>
              <a:t>*</a:t>
            </a:r>
            <a:endParaRPr lang="en-US" altLang="zh-TW" sz="2400" b="1" dirty="0">
              <a:latin typeface="Times New Roman" pitchFamily="18" charset="0"/>
              <a:cs typeface="Times New Roman" pitchFamily="18" charset="0"/>
            </a:endParaRPr>
          </a:p>
          <a:p>
            <a:pPr marL="0" eaLnBrk="1" hangingPunct="1">
              <a:buFont typeface="Arial" panose="020B0604020202020204" pitchFamily="34" charset="0"/>
              <a:buNone/>
              <a:defRPr/>
            </a:pPr>
            <a:r>
              <a:rPr lang="en-US" altLang="zh-TW" sz="2400" dirty="0">
                <a:latin typeface="Times New Roman" pitchFamily="18" charset="0"/>
                <a:cs typeface="Times New Roman" pitchFamily="18" charset="0"/>
              </a:rPr>
              <a:t>(D) </a:t>
            </a:r>
            <a:r>
              <a:rPr lang="en-US" altLang="zh-TW" sz="2400" b="1" dirty="0" smtClean="0">
                <a:latin typeface="Times New Roman" pitchFamily="18" charset="0"/>
                <a:cs typeface="Times New Roman" pitchFamily="18" charset="0"/>
              </a:rPr>
              <a:t>28</a:t>
            </a:r>
            <a:endParaRPr lang="en-US" altLang="zh-TW" sz="2400" dirty="0" smtClean="0">
              <a:latin typeface="+mn-ea"/>
              <a:cs typeface="Times New Roman" pitchFamily="18" charset="0"/>
            </a:endParaRPr>
          </a:p>
        </p:txBody>
      </p:sp>
      <p:sp>
        <p:nvSpPr>
          <p:cNvPr id="16388" name="矩形 9"/>
          <p:cNvSpPr>
            <a:spLocks noChangeArrowheads="1"/>
          </p:cNvSpPr>
          <p:nvPr/>
        </p:nvSpPr>
        <p:spPr bwMode="auto">
          <a:xfrm>
            <a:off x="539750" y="4437063"/>
            <a:ext cx="8147050" cy="195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zh-TW" altLang="zh-TW" sz="2000" dirty="0" smtClean="0">
                <a:solidFill>
                  <a:srgbClr val="000000"/>
                </a:solidFill>
                <a:latin typeface="標楷體" panose="03000509000000000000" pitchFamily="65" charset="-120"/>
              </a:rPr>
              <a:t>＜</a:t>
            </a:r>
            <a:r>
              <a:rPr lang="zh-TW" altLang="zh-TW" sz="2000" b="1" dirty="0" smtClean="0">
                <a:solidFill>
                  <a:srgbClr val="FF0000"/>
                </a:solidFill>
                <a:latin typeface="標楷體" panose="03000509000000000000" pitchFamily="65" charset="-120"/>
              </a:rPr>
              <a:t>命題依據</a:t>
            </a:r>
            <a:r>
              <a:rPr lang="zh-TW" altLang="zh-TW" sz="2000" dirty="0" smtClean="0">
                <a:solidFill>
                  <a:srgbClr val="000000"/>
                </a:solidFill>
                <a:latin typeface="標楷體" panose="03000509000000000000" pitchFamily="65" charset="-120"/>
              </a:rPr>
              <a:t>＞</a:t>
            </a:r>
            <a:r>
              <a:rPr lang="en-US" altLang="zh-TW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A-4-08</a:t>
            </a:r>
            <a:r>
              <a:rPr lang="zh-TW" altLang="en-US" sz="2000" dirty="0" smtClean="0">
                <a:solidFill>
                  <a:srgbClr val="FF0000"/>
                </a:solidFill>
                <a:latin typeface="Arial" charset="0"/>
              </a:rPr>
              <a:t>能理解一元一次不等式解的意義，並用來解題。</a:t>
            </a:r>
            <a:endParaRPr lang="en-US" altLang="zh-TW" sz="2000" dirty="0" smtClean="0">
              <a:solidFill>
                <a:srgbClr val="FF0000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  <a:defRPr/>
            </a:pPr>
            <a:r>
              <a:rPr lang="zh-TW" altLang="zh-TW" sz="2000" dirty="0" smtClean="0">
                <a:solidFill>
                  <a:srgbClr val="000000"/>
                </a:solidFill>
                <a:latin typeface="標楷體" panose="03000509000000000000" pitchFamily="65" charset="-120"/>
              </a:rPr>
              <a:t>＜</a:t>
            </a:r>
            <a:r>
              <a:rPr lang="zh-TW" altLang="zh-TW" sz="2000" b="1" dirty="0" smtClean="0">
                <a:solidFill>
                  <a:srgbClr val="0000FF"/>
                </a:solidFill>
                <a:latin typeface="標楷體" panose="03000509000000000000" pitchFamily="65" charset="-120"/>
              </a:rPr>
              <a:t>示例說明</a:t>
            </a:r>
            <a:r>
              <a:rPr lang="zh-TW" altLang="zh-TW" sz="2000" dirty="0" smtClean="0">
                <a:solidFill>
                  <a:srgbClr val="000000"/>
                </a:solidFill>
                <a:latin typeface="標楷體" panose="03000509000000000000" pitchFamily="65" charset="-120"/>
              </a:rPr>
              <a:t>＞</a:t>
            </a:r>
          </a:p>
          <a:p>
            <a:pPr marL="288000" indent="-234000" eaLnBrk="1" hangingPunct="1">
              <a:lnSpc>
                <a:spcPts val="2160"/>
              </a:lnSpc>
              <a:buFont typeface="Wingdings" pitchFamily="2" charset="2"/>
              <a:buNone/>
              <a:defRPr/>
            </a:pPr>
            <a:r>
              <a:rPr lang="en-US" altLang="zh-TW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TW" altLang="en-US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sz="2000" dirty="0" smtClean="0">
                <a:solidFill>
                  <a:prstClr val="black"/>
                </a:solidFill>
                <a:latin typeface="Arial" charset="0"/>
              </a:rPr>
              <a:t>數</a:t>
            </a:r>
            <a:r>
              <a:rPr lang="zh-TW" altLang="en-US" sz="2000" dirty="0">
                <a:solidFill>
                  <a:prstClr val="black"/>
                </a:solidFill>
                <a:latin typeface="Arial" charset="0"/>
              </a:rPr>
              <a:t>學科試題除了評量</a:t>
            </a:r>
            <a:r>
              <a:rPr lang="zh-TW" altLang="en-US" sz="2000" dirty="0" smtClean="0">
                <a:solidFill>
                  <a:prstClr val="black"/>
                </a:solidFill>
                <a:latin typeface="Arial" charset="0"/>
              </a:rPr>
              <a:t>學生數與量、幾何、代數、統計與機率等數學概念，</a:t>
            </a:r>
            <a:r>
              <a:rPr lang="zh-TW" altLang="en-US" sz="2000" dirty="0">
                <a:solidFill>
                  <a:prstClr val="black"/>
                </a:solidFill>
                <a:latin typeface="Arial" charset="0"/>
              </a:rPr>
              <a:t>也會評量學生是否能在數學問題與生活情境之間作</a:t>
            </a:r>
            <a:r>
              <a:rPr lang="zh-TW" altLang="en-US" sz="2000" b="1" dirty="0">
                <a:solidFill>
                  <a:srgbClr val="0000FF"/>
                </a:solidFill>
                <a:latin typeface="Arial" charset="0"/>
              </a:rPr>
              <a:t>連結</a:t>
            </a:r>
            <a:r>
              <a:rPr lang="zh-TW" altLang="zh-TW" sz="2000" dirty="0" smtClean="0">
                <a:solidFill>
                  <a:prstClr val="black"/>
                </a:solidFill>
                <a:latin typeface="Arial" charset="0"/>
              </a:rPr>
              <a:t>。</a:t>
            </a:r>
            <a:endParaRPr lang="en-US" altLang="zh-TW" sz="2000" dirty="0">
              <a:solidFill>
                <a:prstClr val="black"/>
              </a:solidFill>
              <a:latin typeface="Arial" charset="0"/>
            </a:endParaRPr>
          </a:p>
          <a:p>
            <a:pPr marL="288000" indent="-234000" eaLnBrk="1" hangingPunct="1">
              <a:lnSpc>
                <a:spcPts val="2160"/>
              </a:lnSpc>
              <a:buFont typeface="Wingdings" pitchFamily="2" charset="2"/>
              <a:buNone/>
              <a:defRPr/>
            </a:pPr>
            <a:r>
              <a:rPr lang="en-US" altLang="zh-TW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zh-TW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zh-TW" altLang="en-US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zh-TW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評</a:t>
            </a:r>
            <a:r>
              <a:rPr lang="zh-TW" altLang="zh-TW" sz="2000" dirty="0" smtClean="0">
                <a:solidFill>
                  <a:prstClr val="black"/>
                </a:solidFill>
                <a:latin typeface="Arial" charset="0"/>
              </a:rPr>
              <a:t>量</a:t>
            </a:r>
            <a:r>
              <a:rPr lang="zh-TW" altLang="zh-TW" sz="2000" dirty="0">
                <a:solidFill>
                  <a:prstClr val="black"/>
                </a:solidFill>
                <a:latin typeface="Arial" charset="0"/>
              </a:rPr>
              <a:t>學生是否能</a:t>
            </a:r>
            <a:r>
              <a:rPr lang="zh-TW" altLang="en-US" sz="2000" dirty="0">
                <a:solidFill>
                  <a:srgbClr val="0000FF"/>
                </a:solidFill>
                <a:latin typeface="Arial" charset="0"/>
              </a:rPr>
              <a:t>將生活情境中的關係轉化為不等式並求解</a:t>
            </a:r>
            <a:r>
              <a:rPr lang="zh-TW" altLang="en-US" sz="2000" dirty="0">
                <a:solidFill>
                  <a:prstClr val="black"/>
                </a:solidFill>
                <a:latin typeface="Arial" charset="0"/>
              </a:rPr>
              <a:t>，根據不等式的解推斷最多可買多少根棒棒糖</a:t>
            </a:r>
            <a:r>
              <a:rPr lang="zh-TW" altLang="en-US" sz="2000" dirty="0" smtClean="0">
                <a:solidFill>
                  <a:prstClr val="black"/>
                </a:solidFill>
                <a:latin typeface="Arial" charset="0"/>
              </a:rPr>
              <a:t>。</a:t>
            </a:r>
            <a:endParaRPr lang="zh-TW" altLang="en-US" sz="2000" dirty="0">
              <a:solidFill>
                <a:srgbClr val="000000"/>
              </a:solidFill>
              <a:latin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006512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107950" y="1295400"/>
            <a:ext cx="8928100" cy="38623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今有甲、乙、丙三名候選人參與某村村長選舉，共發出</a:t>
            </a:r>
            <a:r>
              <a:rPr kumimoji="1" lang="en-US" altLang="zh-TW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1800</a:t>
            </a:r>
            <a:r>
              <a:rPr kumimoji="1" lang="zh-TW" altLang="en-US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張選票，得票數最高者為當選人，且廢票不計入任何一位候選人之得票數內。全村設有四個投開票所，目前第一、第二、第三投開票所已開完所有選票，剩下第四投開票所尚未開票，結果如表</a:t>
            </a:r>
            <a:r>
              <a:rPr kumimoji="1" lang="en-US" altLang="zh-TW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kumimoji="1" lang="zh-TW" altLang="en-US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</a:t>
            </a:r>
            <a:r>
              <a:rPr kumimoji="1" lang="en-US" altLang="zh-TW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kumimoji="1" lang="zh-TW" altLang="en-US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所示：</a:t>
            </a:r>
            <a:endParaRPr kumimoji="1" lang="en-US" altLang="zh-TW" sz="1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altLang="zh-TW" sz="17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請回答下列問題：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(1)</a:t>
            </a:r>
            <a:r>
              <a:rPr kumimoji="1" lang="zh-TW" altLang="en-US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請分別寫出目前甲、乙、丙三名候選人的得票數。</a:t>
            </a:r>
          </a:p>
          <a:p>
            <a:pPr marL="344488" marR="0" lvl="0" indent="-34448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(2)</a:t>
            </a:r>
            <a:r>
              <a:rPr kumimoji="1" lang="zh-TW" altLang="en-US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承</a:t>
            </a:r>
            <a:r>
              <a:rPr kumimoji="1" lang="en-US" altLang="zh-TW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(1)</a:t>
            </a:r>
            <a:r>
              <a:rPr kumimoji="1" lang="zh-TW" altLang="en-US" sz="17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，請分別判斷甲、乙兩名候選人是否還有機會當選村長，並詳細解釋或完整寫出你的解題過程。</a:t>
            </a:r>
          </a:p>
        </p:txBody>
      </p:sp>
      <p:sp>
        <p:nvSpPr>
          <p:cNvPr id="4915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4400" dirty="0" smtClean="0"/>
              <a:t>數學科</a:t>
            </a:r>
            <a:r>
              <a:rPr lang="en-US" altLang="zh-TW" dirty="0">
                <a:latin typeface="+mn-ea"/>
              </a:rPr>
              <a:t>(</a:t>
            </a:r>
            <a:r>
              <a:rPr lang="zh-TW" altLang="en-US" sz="4400" dirty="0" smtClean="0"/>
              <a:t>非選擇題</a:t>
            </a:r>
            <a:r>
              <a:rPr lang="en-US" altLang="zh-TW" dirty="0">
                <a:latin typeface="+mn-ea"/>
              </a:rPr>
              <a:t>)</a:t>
            </a:r>
            <a:r>
              <a:rPr lang="zh-TW" altLang="en-US" sz="4400" dirty="0" smtClean="0"/>
              <a:t>示例</a:t>
            </a:r>
          </a:p>
        </p:txBody>
      </p:sp>
      <p:sp>
        <p:nvSpPr>
          <p:cNvPr id="22" name="矩形 21"/>
          <p:cNvSpPr/>
          <p:nvPr/>
        </p:nvSpPr>
        <p:spPr>
          <a:xfrm>
            <a:off x="107950" y="1300163"/>
            <a:ext cx="8928100" cy="3811587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" panose="02020603060405020304" pitchFamily="18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49157" name="文字方塊 12"/>
          <p:cNvSpPr txBox="1">
            <a:spLocks noChangeArrowheads="1"/>
          </p:cNvSpPr>
          <p:nvPr/>
        </p:nvSpPr>
        <p:spPr bwMode="auto">
          <a:xfrm>
            <a:off x="4003675" y="2136775"/>
            <a:ext cx="11366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標楷體" panose="03000509000000000000" pitchFamily="65" charset="-120"/>
                <a:cs typeface="+mn-cs"/>
              </a:rPr>
              <a:t>表</a:t>
            </a:r>
            <a:r>
              <a:rPr kumimoji="1" lang="en-US" altLang="zh-TW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kumimoji="1" lang="zh-TW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一</a:t>
            </a:r>
            <a:r>
              <a:rPr kumimoji="1" lang="en-US" altLang="zh-TW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kumimoji="1" lang="zh-TW" altLang="zh-TW" sz="1600" b="0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9158" name="圖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2489200"/>
            <a:ext cx="4117975" cy="164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文字方塊 10"/>
          <p:cNvSpPr txBox="1"/>
          <p:nvPr/>
        </p:nvSpPr>
        <p:spPr>
          <a:xfrm>
            <a:off x="107950" y="5113338"/>
            <a:ext cx="8928100" cy="1362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1857375" marR="0" lvl="0" indent="-18573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65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&lt;</a:t>
            </a:r>
            <a:r>
              <a:rPr kumimoji="1" lang="zh-TW" altLang="en-US" sz="165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命題依據</a:t>
            </a:r>
            <a:r>
              <a:rPr kumimoji="1" lang="en-US" altLang="zh-TW" sz="165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&gt;</a:t>
            </a:r>
            <a:r>
              <a:rPr kumimoji="1" lang="zh-TW" altLang="en-US" sz="165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kumimoji="1" lang="en-US" altLang="zh-TW" sz="165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C-C-07</a:t>
            </a:r>
            <a:r>
              <a:rPr kumimoji="1" lang="zh-TW" altLang="en-US" sz="165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能用回應情境、設想特例、估計或不同角度等方式說明或反駁解答的合理。</a:t>
            </a:r>
            <a:endParaRPr kumimoji="1" lang="en-US" altLang="zh-TW" sz="165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6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&lt;</a:t>
            </a:r>
            <a:r>
              <a:rPr kumimoji="1" lang="zh-TW" altLang="en-US" sz="165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示例說明</a:t>
            </a:r>
            <a:r>
              <a:rPr kumimoji="1" lang="en-US" altLang="zh-TW" sz="16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&gt;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6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此題評量學生是否能理解統計表格，並利用數量關係判斷情境中的問題。學生作答此題時可先利用統計表格內的資訊，計算出三名候選人目前的得票數，最後根據尚未開出的</a:t>
            </a:r>
            <a:r>
              <a:rPr kumimoji="1" lang="en-US" altLang="zh-TW" sz="16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250</a:t>
            </a:r>
            <a:r>
              <a:rPr kumimoji="1" lang="zh-TW" altLang="en-US" sz="16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張選票，利用設想特例或不同角度等方式說明甲、乙兩名候選人是否還有當選的機會。</a:t>
            </a:r>
          </a:p>
        </p:txBody>
      </p:sp>
    </p:spTree>
    <p:extLst>
      <p:ext uri="{BB962C8B-B14F-4D97-AF65-F5344CB8AC3E}">
        <p14:creationId xmlns:p14="http://schemas.microsoft.com/office/powerpoint/2010/main" val="1267654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mtClean="0"/>
              <a:t>社會科示例</a:t>
            </a:r>
            <a:r>
              <a:rPr lang="en-US" altLang="zh-TW" smtClean="0">
                <a:solidFill>
                  <a:srgbClr val="FF0000"/>
                </a:solidFill>
              </a:rPr>
              <a:t> </a:t>
            </a:r>
            <a:endParaRPr lang="zh-TW" altLang="en-US" smtClean="0"/>
          </a:p>
        </p:txBody>
      </p:sp>
      <p:sp>
        <p:nvSpPr>
          <p:cNvPr id="27651" name="內容版面配置區 2"/>
          <p:cNvSpPr>
            <a:spLocks noGrp="1"/>
          </p:cNvSpPr>
          <p:nvPr>
            <p:ph idx="1"/>
          </p:nvPr>
        </p:nvSpPr>
        <p:spPr>
          <a:xfrm>
            <a:off x="539750" y="981075"/>
            <a:ext cx="8064500" cy="3455988"/>
          </a:xfrm>
          <a:ln w="25400">
            <a:solidFill>
              <a:srgbClr val="CC6600"/>
            </a:solidFill>
          </a:ln>
        </p:spPr>
        <p:txBody>
          <a:bodyPr/>
          <a:lstStyle/>
          <a:p>
            <a:pPr marL="0" indent="0">
              <a:buFont typeface="Arial" charset="0"/>
              <a:buNone/>
              <a:defRPr/>
            </a:pPr>
            <a:r>
              <a:rPr lang="zh-TW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「</a:t>
            </a:r>
            <a:r>
              <a:rPr lang="en-US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2009 </a:t>
            </a:r>
            <a:r>
              <a:rPr lang="zh-TW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年侵襲</a:t>
            </a:r>
            <a:r>
              <a:rPr lang="zh-TW" altLang="zh-TW" sz="2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臺灣</a:t>
            </a:r>
            <a:r>
              <a:rPr lang="zh-TW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TW" altLang="zh-TW" sz="2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莫拉克</a:t>
            </a:r>
            <a:r>
              <a:rPr lang="zh-TW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颱風帶來驚人雨量，隨著豪雨沖刷下來的漂流木，布滿東海岸的海域，導致</a:t>
            </a:r>
            <a:r>
              <a:rPr lang="zh-TW" altLang="zh-TW" sz="2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臺東</a:t>
            </a:r>
            <a:r>
              <a:rPr lang="zh-TW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許多漁港暫時關閉；部分漂流木更順著洋流流動到其他國家附近的海域，影響其海上作業船隻的安全。」根據</a:t>
            </a:r>
            <a:r>
              <a:rPr lang="zh-TW" altLang="zh-TW" sz="2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臺灣</a:t>
            </a:r>
            <a:r>
              <a:rPr lang="zh-TW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附近洋流流向判斷，這些漂流木最可能會流動到哪個地區附近的海域？</a:t>
            </a:r>
          </a:p>
          <a:p>
            <a:pPr marL="0" indent="0">
              <a:buFont typeface="Arial" charset="0"/>
              <a:buNone/>
              <a:defRPr/>
            </a:pPr>
            <a:r>
              <a:rPr lang="en-US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r>
              <a:rPr lang="zh-TW" altLang="zh-TW" sz="2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中國</a:t>
            </a:r>
            <a:r>
              <a:rPr lang="zh-TW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zh-TW" sz="2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海南島</a:t>
            </a:r>
            <a:r>
              <a:rPr lang="zh-TW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r>
              <a:rPr lang="zh-TW" altLang="zh-TW" sz="2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印尼</a:t>
            </a:r>
            <a:r>
              <a:rPr lang="zh-TW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zh-TW" sz="2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爪哇島</a:t>
            </a:r>
          </a:p>
          <a:p>
            <a:pPr marL="0" indent="0">
              <a:buFont typeface="Arial" charset="0"/>
              <a:buNone/>
              <a:defRPr/>
            </a:pPr>
            <a:r>
              <a:rPr lang="en-US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(C)</a:t>
            </a:r>
            <a:r>
              <a:rPr lang="zh-TW" altLang="zh-TW" sz="2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日本</a:t>
            </a:r>
            <a:r>
              <a:rPr lang="zh-TW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zh-TW" sz="2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琉球群島</a:t>
            </a:r>
            <a:r>
              <a:rPr lang="en-US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zh-TW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(D)</a:t>
            </a:r>
            <a:r>
              <a:rPr lang="zh-TW" altLang="zh-TW" sz="2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菲律賓</a:t>
            </a:r>
            <a:r>
              <a:rPr lang="zh-TW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zh-TW" sz="2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呂宋島</a:t>
            </a:r>
            <a:endParaRPr lang="en-US" altLang="zh-TW" sz="22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altLang="zh-TW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80000" indent="-2130425">
              <a:buFont typeface="Arial" charset="0"/>
              <a:buNone/>
              <a:tabLst>
                <a:tab pos="2046288" algn="l"/>
              </a:tabLst>
              <a:defRPr/>
            </a:pPr>
            <a:r>
              <a:rPr lang="zh-TW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＜</a:t>
            </a:r>
            <a:r>
              <a:rPr lang="zh-TW" altLang="zh-TW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命題依據</a:t>
            </a:r>
            <a:r>
              <a:rPr lang="zh-TW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＞</a:t>
            </a:r>
            <a:r>
              <a:rPr lang="en-US" altLang="zh-TW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1-4-1</a:t>
            </a:r>
            <a:r>
              <a:rPr lang="zh-TW" altLang="zh-TW" sz="2000" dirty="0" smtClean="0">
                <a:solidFill>
                  <a:srgbClr val="FF0000"/>
                </a:solidFill>
              </a:rPr>
              <a:t>分析形成地方或區域特性的因素，並思考維護或改善的方法。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zh-TW" altLang="zh-TW" sz="2000" dirty="0" smtClean="0">
                <a:latin typeface="Times New Roman" pitchFamily="18" charset="0"/>
                <a:cs typeface="Times New Roman" pitchFamily="18" charset="0"/>
              </a:rPr>
              <a:t>＜</a:t>
            </a:r>
            <a:r>
              <a:rPr lang="zh-TW" altLang="zh-TW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示例說明</a:t>
            </a:r>
            <a:r>
              <a:rPr lang="zh-TW" altLang="zh-TW" sz="2000" dirty="0" smtClean="0">
                <a:latin typeface="Times New Roman" pitchFamily="18" charset="0"/>
                <a:cs typeface="Times New Roman" pitchFamily="18" charset="0"/>
              </a:rPr>
              <a:t>＞</a:t>
            </a:r>
            <a:endParaRPr lang="en-US" altLang="zh-TW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33363" indent="-1588" eaLnBrk="1" hangingPunct="1">
              <a:buFont typeface="Wingdings" pitchFamily="2" charset="2"/>
              <a:buNone/>
              <a:defRPr/>
            </a:pPr>
            <a:r>
              <a:rPr lang="zh-TW" altLang="zh-TW" sz="2000" dirty="0"/>
              <a:t>評量學生是否認識臺灣附近的洋流與鄰近國家的位置。</a:t>
            </a:r>
            <a:r>
              <a:rPr lang="zh-TW" altLang="zh-TW" sz="2000" dirty="0" smtClean="0"/>
              <a:t>此</a:t>
            </a:r>
            <a:r>
              <a:rPr lang="zh-TW" altLang="en-US" sz="2000" dirty="0" smtClean="0"/>
              <a:t>類試題以新聞時事為</a:t>
            </a:r>
            <a:r>
              <a:rPr lang="zh-TW" altLang="en-US" sz="2000" dirty="0" smtClean="0">
                <a:solidFill>
                  <a:srgbClr val="0000FF"/>
                </a:solidFill>
              </a:rPr>
              <a:t>素材</a:t>
            </a:r>
            <a:r>
              <a:rPr lang="zh-TW" altLang="en-US" sz="2000" dirty="0" smtClean="0"/>
              <a:t>，但</a:t>
            </a:r>
            <a:r>
              <a:rPr lang="zh-TW" altLang="zh-TW" sz="2000" dirty="0" smtClean="0"/>
              <a:t>作答的依據仍</a:t>
            </a:r>
            <a:r>
              <a:rPr lang="zh-TW" altLang="en-US" sz="2000" dirty="0"/>
              <a:t>需</a:t>
            </a:r>
            <a:r>
              <a:rPr lang="zh-TW" altLang="zh-TW" sz="2000" dirty="0"/>
              <a:t>回歸於</a:t>
            </a:r>
            <a:r>
              <a:rPr lang="zh-TW" altLang="zh-TW" sz="2000" dirty="0">
                <a:solidFill>
                  <a:srgbClr val="0000FF"/>
                </a:solidFill>
              </a:rPr>
              <a:t>課堂上所習得的社會科相關知識與能力</a:t>
            </a:r>
            <a:r>
              <a:rPr lang="zh-TW" altLang="zh-TW" sz="2000" dirty="0" smtClean="0"/>
              <a:t>。</a:t>
            </a:r>
            <a:endParaRPr lang="zh-TW" altLang="en-US" sz="2000" dirty="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7657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標題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dirty="0" smtClean="0">
                <a:latin typeface="+mn-ea"/>
                <a:ea typeface="+mn-ea"/>
              </a:rPr>
              <a:t>自然科示例</a:t>
            </a:r>
            <a:r>
              <a:rPr lang="en-US" altLang="zh-TW" dirty="0" smtClean="0">
                <a:solidFill>
                  <a:srgbClr val="FF0000"/>
                </a:solidFill>
                <a:latin typeface="+mn-ea"/>
                <a:ea typeface="+mn-ea"/>
              </a:rPr>
              <a:t> </a:t>
            </a:r>
            <a:endParaRPr lang="zh-TW" altLang="en-US" dirty="0" smtClean="0">
              <a:latin typeface="+mn-ea"/>
              <a:ea typeface="+mn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8313" y="1052513"/>
            <a:ext cx="8351837" cy="2952750"/>
          </a:xfrm>
          <a:ln w="25400">
            <a:solidFill>
              <a:srgbClr val="CC6600"/>
            </a:solidFill>
          </a:ln>
        </p:spPr>
        <p:txBody>
          <a:bodyPr rtlCol="0">
            <a:noAutofit/>
          </a:bodyPr>
          <a:lstStyle/>
          <a:p>
            <a:pPr marL="0" indent="0">
              <a:buFont typeface="Arial" charset="0"/>
              <a:buNone/>
              <a:defRPr/>
            </a:pP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華華想</a:t>
            </a:r>
            <a:r>
              <a:rPr lang="zh-TW" altLang="en-US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同時</a:t>
            </a: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使用 </a:t>
            </a:r>
            <a:r>
              <a:rPr lang="en-US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110 V</a:t>
            </a: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1000 W</a:t>
            </a:r>
            <a:r>
              <a:rPr lang="en-US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的電鍋</a:t>
            </a:r>
            <a:endParaRPr lang="en-US" altLang="zh-TW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與 </a:t>
            </a:r>
            <a:r>
              <a:rPr lang="en-US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110 V</a:t>
            </a: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2000 W </a:t>
            </a: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的微波爐，需要買一</a:t>
            </a:r>
            <a:endParaRPr lang="en-US" altLang="zh-TW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條延長線，表</a:t>
            </a:r>
            <a:r>
              <a:rPr lang="en-US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四</a:t>
            </a:r>
            <a:r>
              <a:rPr lang="en-US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是華華在電器材料行</a:t>
            </a:r>
            <a:endParaRPr lang="en-US" altLang="zh-TW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看到的規格表。若要用最便宜的價格買</a:t>
            </a:r>
            <a:endParaRPr lang="en-US" altLang="zh-TW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到符合安全考量的延長線，下列哪一種</a:t>
            </a:r>
            <a:endParaRPr lang="en-US" altLang="zh-TW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延長線是華華最適當的選擇？</a:t>
            </a:r>
          </a:p>
          <a:p>
            <a:pPr marL="0" indent="0">
              <a:buFont typeface="Arial" charset="0"/>
              <a:buNone/>
              <a:defRPr/>
            </a:pPr>
            <a:r>
              <a:rPr lang="en-US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甲     </a:t>
            </a:r>
            <a:r>
              <a:rPr lang="en-US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乙</a:t>
            </a:r>
            <a:r>
              <a:rPr lang="en-US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(C)</a:t>
            </a: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丙	     </a:t>
            </a:r>
            <a:r>
              <a:rPr lang="en-US" altLang="zh-TW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(D)</a:t>
            </a:r>
            <a:r>
              <a:rPr lang="zh-TW" alt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丁                                   </a:t>
            </a:r>
          </a:p>
          <a:p>
            <a:pPr marL="0" indent="0">
              <a:buFont typeface="Arial" charset="0"/>
              <a:buNone/>
              <a:defRPr/>
            </a:pPr>
            <a:endParaRPr lang="en-US" altLang="zh-TW" sz="1200" dirty="0" smtClean="0">
              <a:latin typeface="+mn-ea"/>
              <a:cs typeface="Times New Roman" pitchFamily="18" charset="0"/>
            </a:endParaRPr>
          </a:p>
          <a:p>
            <a:pPr marL="2268000" indent="-2332038" eaLnBrk="1" hangingPunct="1">
              <a:buFont typeface="Arial" charset="0"/>
              <a:buNone/>
              <a:defRPr/>
            </a:pPr>
            <a:r>
              <a:rPr lang="zh-TW" altLang="zh-TW" sz="2000" dirty="0" smtClean="0">
                <a:latin typeface="+mn-ea"/>
                <a:cs typeface="Times New Roman" pitchFamily="18" charset="0"/>
              </a:rPr>
              <a:t>＜</a:t>
            </a:r>
            <a:r>
              <a:rPr lang="zh-TW" altLang="zh-TW" sz="2000" b="1" dirty="0">
                <a:solidFill>
                  <a:srgbClr val="FF0000"/>
                </a:solidFill>
                <a:latin typeface="+mn-ea"/>
                <a:cs typeface="Times New Roman" pitchFamily="18" charset="0"/>
              </a:rPr>
              <a:t>命題依據</a:t>
            </a:r>
            <a:r>
              <a:rPr lang="zh-TW" altLang="zh-TW" sz="2000" dirty="0">
                <a:latin typeface="+mn-ea"/>
                <a:cs typeface="Times New Roman" pitchFamily="18" charset="0"/>
              </a:rPr>
              <a:t>＞</a:t>
            </a:r>
            <a:r>
              <a:rPr lang="zh-TW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2-4-8-5 </a:t>
            </a:r>
            <a:r>
              <a:rPr lang="zh-TW" altLang="en-US" sz="2000" dirty="0" smtClean="0">
                <a:solidFill>
                  <a:srgbClr val="FF0000"/>
                </a:solidFill>
                <a:latin typeface="+mn-ea"/>
                <a:cs typeface="Times New Roman" pitchFamily="18" charset="0"/>
              </a:rPr>
              <a:t>認識電力的供應與運輸，並知道如何安全使用家用電器。</a:t>
            </a:r>
            <a:endParaRPr lang="zh-TW" altLang="zh-TW" sz="2000" dirty="0">
              <a:solidFill>
                <a:srgbClr val="FF0000"/>
              </a:solidFill>
              <a:latin typeface="+mn-ea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zh-TW" altLang="zh-TW" sz="2000" dirty="0" smtClean="0">
                <a:latin typeface="+mn-ea"/>
                <a:cs typeface="Times New Roman" pitchFamily="18" charset="0"/>
              </a:rPr>
              <a:t>＜</a:t>
            </a:r>
            <a:r>
              <a:rPr lang="zh-TW" altLang="zh-TW" sz="2000" b="1" dirty="0" smtClean="0">
                <a:solidFill>
                  <a:srgbClr val="0000FF"/>
                </a:solidFill>
                <a:latin typeface="+mn-ea"/>
                <a:cs typeface="Times New Roman" pitchFamily="18" charset="0"/>
              </a:rPr>
              <a:t>示例說明</a:t>
            </a:r>
            <a:r>
              <a:rPr lang="zh-TW" altLang="zh-TW" sz="2000" dirty="0" smtClean="0">
                <a:latin typeface="+mn-ea"/>
                <a:cs typeface="Times New Roman" pitchFamily="18" charset="0"/>
              </a:rPr>
              <a:t>＞</a:t>
            </a:r>
            <a:r>
              <a:rPr lang="en-US" altLang="zh-TW" sz="2000" dirty="0" smtClean="0">
                <a:latin typeface="+mn-ea"/>
                <a:cs typeface="Times New Roman" pitchFamily="18" charset="0"/>
              </a:rPr>
              <a:t> </a:t>
            </a:r>
            <a:endParaRPr lang="zh-TW" altLang="zh-TW" sz="2000" dirty="0" smtClean="0">
              <a:latin typeface="+mn-ea"/>
              <a:cs typeface="Times New Roman" pitchFamily="18" charset="0"/>
            </a:endParaRPr>
          </a:p>
          <a:p>
            <a:pPr marL="540000" indent="-342000" algn="just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自然科只評量「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自然與生活科技」學習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領域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課綱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中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與 </a:t>
            </a:r>
            <a:r>
              <a:rPr lang="zh-TW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「自然學科」有關之能力與知識</a:t>
            </a:r>
            <a:r>
              <a:rPr lang="zh-TW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40000" indent="-342000" algn="just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zh-TW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TW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此</a:t>
            </a:r>
            <a:r>
              <a:rPr lang="zh-TW" altLang="en-US" sz="2000" dirty="0" smtClean="0">
                <a:latin typeface="+mn-ea"/>
                <a:cs typeface="Times New Roman" panose="02020603050405020304" pitchFamily="18" charset="0"/>
              </a:rPr>
              <a:t>題屬於自然學科的知識原理與應用，評量學生是否能</a:t>
            </a:r>
            <a:r>
              <a:rPr lang="zh-TW" altLang="en-US" sz="2000" dirty="0" smtClean="0">
                <a:solidFill>
                  <a:srgbClr val="0000FF"/>
                </a:solidFill>
                <a:latin typeface="+mn-ea"/>
                <a:cs typeface="Times New Roman" panose="02020603050405020304" pitchFamily="18" charset="0"/>
              </a:rPr>
              <a:t>應用電功率概念，計算流經延長線的電流</a:t>
            </a:r>
            <a:r>
              <a:rPr lang="zh-TW" altLang="en-US" sz="2000" dirty="0" smtClean="0">
                <a:latin typeface="+mn-ea"/>
                <a:cs typeface="Times New Roman" panose="02020603050405020304" pitchFamily="18" charset="0"/>
              </a:rPr>
              <a:t>，選擇適當的延長線。</a:t>
            </a:r>
            <a:endParaRPr lang="zh-TW" altLang="en-US" sz="2000" dirty="0">
              <a:latin typeface="+mn-ea"/>
              <a:cs typeface="Times New Roman" panose="02020603050405020304" pitchFamily="18" charset="0"/>
            </a:endParaRPr>
          </a:p>
        </p:txBody>
      </p:sp>
      <p:pic>
        <p:nvPicPr>
          <p:cNvPr id="19460" name="Picture 8" descr="表(四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700" y="1185863"/>
            <a:ext cx="309245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97945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內容版面配置區 2"/>
          <p:cNvSpPr>
            <a:spLocks noGrp="1"/>
          </p:cNvSpPr>
          <p:nvPr>
            <p:ph idx="1"/>
          </p:nvPr>
        </p:nvSpPr>
        <p:spPr>
          <a:xfrm>
            <a:off x="1258888" y="1700213"/>
            <a:ext cx="6697662" cy="3875087"/>
          </a:xfrm>
          <a:solidFill>
            <a:schemeClr val="bg1"/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lIns="180000" tIns="180000" rIns="180000" bIns="180000"/>
          <a:lstStyle/>
          <a:p>
            <a:pPr marL="0" indent="0" defTabSz="696913" eaLnBrk="1" hangingPunct="1">
              <a:spcBef>
                <a:spcPct val="0"/>
              </a:spcBef>
              <a:spcAft>
                <a:spcPts val="600"/>
              </a:spcAft>
              <a:buFontTx/>
              <a:buNone/>
              <a:tabLst>
                <a:tab pos="4467225" algn="l"/>
              </a:tabLst>
            </a:pPr>
            <a:r>
              <a:rPr lang="zh-TW" altLang="zh-TW" sz="2400" b="1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題目：</a:t>
            </a:r>
            <a:r>
              <a:rPr lang="zh-TW" altLang="en-US" sz="2400" b="1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從陌生到熟悉</a:t>
            </a:r>
            <a:endParaRPr lang="en-US" altLang="zh-TW" sz="2400" b="1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just" defTabSz="696913" eaLnBrk="1" hangingPunct="1">
              <a:spcBef>
                <a:spcPct val="0"/>
              </a:spcBef>
              <a:buFont typeface="Arial" panose="020B0604020202020204" pitchFamily="34" charset="0"/>
              <a:buNone/>
              <a:tabLst>
                <a:tab pos="4467225" algn="l"/>
              </a:tabLst>
            </a:pPr>
            <a:r>
              <a:rPr lang="zh-TW" altLang="zh-TW" sz="2200" b="1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說明：</a:t>
            </a:r>
            <a:r>
              <a:rPr lang="zh-TW" altLang="en-US" sz="220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也許是來到一個全新的環境，從分不清東南西北，最後對所有的巷弄瞭若指掌；也許是加入一個團體，從剛開始找不到對象說話，到漸漸認識志同道合的朋友，暢談彼此的夢想；也許是接觸新事物或者學習新技能，從獨自摸索、反覆嘗試，到終於駕輕就熟，而有深切體會</a:t>
            </a:r>
            <a:r>
              <a:rPr lang="en-US" altLang="zh-TW" sz="220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……</a:t>
            </a:r>
            <a:r>
              <a:rPr lang="zh-TW" altLang="en-US" sz="220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。從陌生到熟悉，其中有著苦甜的滋味，也帶給我們許多思考。</a:t>
            </a:r>
            <a:r>
              <a:rPr lang="zh-TW" altLang="en-US" sz="2200" b="1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請以「從陌生到熟悉」為題，寫下你的經驗、感受或想法。</a:t>
            </a:r>
            <a:endParaRPr lang="en-US" altLang="zh-TW" sz="2200" b="1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algn="just" defTabSz="696913" eaLnBrk="1" hangingPunct="1">
              <a:spcBef>
                <a:spcPct val="0"/>
              </a:spcBef>
              <a:buFont typeface="Arial" panose="020B0604020202020204" pitchFamily="34" charset="0"/>
              <a:buNone/>
              <a:tabLst>
                <a:tab pos="4467225" algn="l"/>
              </a:tabLst>
            </a:pPr>
            <a:endParaRPr lang="en-US" altLang="zh-TW" sz="2400" b="1" smtClean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defTabSz="696913" eaLnBrk="1" hangingPunct="1">
              <a:spcBef>
                <a:spcPct val="0"/>
              </a:spcBef>
              <a:buFont typeface="Arial" panose="020B0604020202020204" pitchFamily="34" charset="0"/>
              <a:buNone/>
              <a:tabLst>
                <a:tab pos="4467225" algn="l"/>
              </a:tabLst>
            </a:pPr>
            <a:endParaRPr lang="en-US" altLang="zh-TW" sz="2400" smtClean="0"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 defTabSz="696913" eaLnBrk="1" hangingPunct="1">
              <a:buFont typeface="Wingdings" panose="05000000000000000000" pitchFamily="2" charset="2"/>
              <a:buNone/>
              <a:tabLst>
                <a:tab pos="4467225" algn="l"/>
              </a:tabLst>
            </a:pPr>
            <a:endParaRPr lang="zh-TW" altLang="en-US" sz="2400" smtClean="0"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0" y="46038"/>
            <a:ext cx="376238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9824" tIns="34912" rIns="69824" bIns="34912" anchor="ctr">
            <a:spAutoFit/>
          </a:bodyPr>
          <a:lstStyle>
            <a:lvl1pPr indent="2317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231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/>
            </a:r>
            <a:br>
              <a:rPr kumimoji="1" lang="zh-TW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</a:br>
            <a:endParaRPr kumimoji="1" lang="zh-TW" altLang="zh-TW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t>寫作測驗示例</a:t>
            </a:r>
            <a:r>
              <a:rPr kumimoji="1" lang="en-US" altLang="zh-TW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kumimoji="1" lang="zh-TW" alt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anose="03000509000000000000" pitchFamily="65" charset="-120"/>
                <a:cs typeface="+mn-cs"/>
              </a:rPr>
              <a:t>一</a:t>
            </a:r>
            <a:r>
              <a:rPr kumimoji="1" lang="en-US" altLang="zh-TW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anose="03000509000000000000" pitchFamily="65" charset="-120"/>
                <a:cs typeface="+mn-cs"/>
              </a:rPr>
              <a:t>)</a:t>
            </a: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105</a:t>
            </a:r>
            <a:r>
              <a:rPr kumimoji="1" lang="zh-TW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標楷體" panose="03000509000000000000" pitchFamily="65" charset="-120"/>
                <a:cs typeface="+mn-cs"/>
              </a:rPr>
              <a:t>年正式題</a:t>
            </a:r>
            <a:r>
              <a:rPr kumimoji="1" lang="en-US" altLang="zh-TW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itchFamily="65" charset="-120"/>
                <a:ea typeface="標楷體" panose="03000509000000000000" pitchFamily="65" charset="-120"/>
                <a:cs typeface="+mn-cs"/>
              </a:rPr>
              <a:t>)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7314355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14425" y="1484313"/>
            <a:ext cx="6842125" cy="4810125"/>
          </a:xfrm>
          <a:solidFill>
            <a:schemeClr val="bg1"/>
          </a:solidFill>
          <a:ln w="19050">
            <a:solidFill>
              <a:schemeClr val="bg1"/>
            </a:solidFill>
          </a:ln>
        </p:spPr>
        <p:txBody>
          <a:bodyPr rtlCol="0">
            <a:noAutofit/>
          </a:bodyPr>
          <a:lstStyle/>
          <a:p>
            <a:pPr marL="896938" indent="-896938" algn="just" defTabSz="698236"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4468224" algn="l"/>
              </a:tabLst>
              <a:defRPr/>
            </a:pPr>
            <a:endParaRPr lang="en-US" altLang="zh-TW" sz="2400" b="1" dirty="0" smtClean="0">
              <a:latin typeface="標楷體" pitchFamily="65" charset="-120"/>
              <a:cs typeface="Times New Roman" pitchFamily="18" charset="0"/>
            </a:endParaRPr>
          </a:p>
          <a:p>
            <a:pPr marL="0" indent="0" defTabSz="698236" eaLnBrk="1" fontAlgn="auto" hangingPunct="1">
              <a:spcBef>
                <a:spcPct val="0"/>
              </a:spcBef>
              <a:spcAft>
                <a:spcPts val="0"/>
              </a:spcAft>
              <a:buFont typeface="Arial" panose="020B0604020202020204" pitchFamily="34" charset="0"/>
              <a:buNone/>
              <a:tabLst>
                <a:tab pos="4468224" algn="l"/>
              </a:tabLst>
              <a:defRPr/>
            </a:pPr>
            <a:endParaRPr lang="en-US" altLang="zh-TW" sz="2400" dirty="0" smtClean="0">
              <a:latin typeface="+mj-lt"/>
              <a:cs typeface="Times New Roman" pitchFamily="18" charset="0"/>
            </a:endParaRPr>
          </a:p>
          <a:p>
            <a:pPr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endParaRPr lang="zh-TW" altLang="en-US" sz="2400" dirty="0">
              <a:latin typeface="+mj-lt"/>
            </a:endParaRPr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0" y="46038"/>
            <a:ext cx="376238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9824" tIns="34912" rIns="69824" bIns="34912" anchor="ctr">
            <a:spAutoFit/>
          </a:bodyPr>
          <a:lstStyle>
            <a:lvl1pPr indent="23177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231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/>
            </a:r>
            <a:br>
              <a:rPr kumimoji="1" lang="zh-TW" altLang="zh-TW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</a:br>
            <a:endParaRPr kumimoji="1" lang="zh-TW" altLang="zh-TW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標楷體" panose="03000509000000000000" pitchFamily="65" charset="-120"/>
              <a:cs typeface="+mn-cs"/>
            </a:endParaRPr>
          </a:p>
        </p:txBody>
      </p:sp>
      <p:pic>
        <p:nvPicPr>
          <p:cNvPr id="60420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638" y="1616075"/>
            <a:ext cx="5761037" cy="476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1" name="標題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4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>寫作測驗示例</a:t>
            </a:r>
            <a:r>
              <a:rPr kumimoji="1" lang="en-US" altLang="zh-TW" sz="4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kumimoji="1" lang="zh-TW" altLang="en-US" sz="4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二</a:t>
            </a:r>
            <a:r>
              <a:rPr kumimoji="1" lang="en-US" altLang="zh-TW" sz="48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  <a:r>
              <a:rPr kumimoji="1" lang="en-US" altLang="zh-TW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(</a:t>
            </a:r>
            <a:r>
              <a:rPr kumimoji="1" lang="en-US" altLang="zh-TW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106</a:t>
            </a:r>
            <a:r>
              <a:rPr kumimoji="1" lang="zh-TW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標楷體" panose="03000509000000000000" pitchFamily="65" charset="-120"/>
                <a:cs typeface="+mn-cs"/>
              </a:rPr>
              <a:t>年正式題</a:t>
            </a:r>
            <a:r>
              <a:rPr kumimoji="1" lang="en-US" altLang="zh-TW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)</a:t>
            </a:r>
            <a:endParaRPr kumimoji="0" lang="zh-TW" altLang="en-US" sz="2400" b="1" i="0" u="none" strike="noStrike" kern="120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31027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圖片 1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088" y="3365500"/>
            <a:ext cx="1719262" cy="205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" name="圖片 1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3357563"/>
            <a:ext cx="1482725" cy="205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" name="圖片 1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813" y="3373438"/>
            <a:ext cx="1597025" cy="2065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3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測驗難度</a:t>
            </a:r>
          </a:p>
        </p:txBody>
      </p:sp>
      <p:sp>
        <p:nvSpPr>
          <p:cNvPr id="22534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8155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Char char="u"/>
            </a:pPr>
            <a:r>
              <a:rPr lang="zh-TW" altLang="en-US" dirty="0" smtClean="0"/>
              <a:t>目的：將學生</a:t>
            </a:r>
            <a:r>
              <a:rPr lang="zh-TW" altLang="zh-TW" dirty="0" smtClean="0"/>
              <a:t>分為「</a:t>
            </a:r>
            <a:r>
              <a:rPr lang="zh-TW" altLang="en-US" dirty="0" smtClean="0"/>
              <a:t>精熟</a:t>
            </a:r>
            <a:r>
              <a:rPr lang="zh-TW" altLang="zh-TW" dirty="0" smtClean="0"/>
              <a:t>」、「</a:t>
            </a:r>
            <a:r>
              <a:rPr lang="zh-TW" altLang="en-US" dirty="0" smtClean="0"/>
              <a:t>基礎</a:t>
            </a:r>
            <a:r>
              <a:rPr lang="zh-TW" altLang="zh-TW" dirty="0" smtClean="0"/>
              <a:t>」及「</a:t>
            </a:r>
            <a:r>
              <a:rPr lang="zh-TW" altLang="en-US" dirty="0" smtClean="0"/>
              <a:t>待加強</a:t>
            </a:r>
            <a:r>
              <a:rPr lang="zh-TW" altLang="zh-TW" dirty="0" smtClean="0"/>
              <a:t>」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TW" altLang="en-US" dirty="0" smtClean="0"/>
              <a:t>等級</a:t>
            </a:r>
            <a:endParaRPr lang="en-US" altLang="zh-TW" dirty="0" smtClean="0"/>
          </a:p>
          <a:p>
            <a:pPr algn="just" eaLnBrk="1" hangingPunct="1">
              <a:lnSpc>
                <a:spcPct val="90000"/>
              </a:lnSpc>
              <a:buNone/>
            </a:pPr>
            <a:endParaRPr lang="en-US" altLang="zh-TW" dirty="0" smtClean="0"/>
          </a:p>
        </p:txBody>
      </p:sp>
      <p:graphicFrame>
        <p:nvGraphicFramePr>
          <p:cNvPr id="136" name="表格 135"/>
          <p:cNvGraphicFramePr>
            <a:graphicFrameLocks noGrp="1"/>
          </p:cNvGraphicFramePr>
          <p:nvPr/>
        </p:nvGraphicFramePr>
        <p:xfrm>
          <a:off x="1692275" y="2420938"/>
          <a:ext cx="6096000" cy="827094"/>
        </p:xfrm>
        <a:graphic>
          <a:graphicData uri="http://schemas.openxmlformats.org/drawingml/2006/table">
            <a:tbl>
              <a:tblPr firstRow="1" bandRow="1">
                <a:tableStyleId>{37CE84F3-28C3-443E-9E96-99CF82512B78}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57005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標楷體" pitchFamily="65" charset="-120"/>
                          <a:ea typeface="標楷體" pitchFamily="65" charset="-120"/>
                        </a:rPr>
                        <a:t>待加強</a:t>
                      </a:r>
                      <a:endParaRPr lang="zh-TW" altLang="en-US" sz="2400" dirty="0">
                        <a:solidFill>
                          <a:schemeClr val="bg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626" marB="456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標楷體" pitchFamily="65" charset="-120"/>
                          <a:ea typeface="標楷體" pitchFamily="65" charset="-120"/>
                        </a:rPr>
                        <a:t>基礎</a:t>
                      </a:r>
                      <a:endParaRPr lang="zh-TW" altLang="en-US" sz="2400" dirty="0">
                        <a:solidFill>
                          <a:schemeClr val="bg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626" marB="4562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標楷體" pitchFamily="65" charset="-120"/>
                          <a:ea typeface="標楷體" pitchFamily="65" charset="-120"/>
                        </a:rPr>
                        <a:t>精熟</a:t>
                      </a:r>
                      <a:endParaRPr lang="zh-TW" altLang="en-US" sz="2400" dirty="0">
                        <a:solidFill>
                          <a:schemeClr val="bg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T="45626" marB="4562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082"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T="45626" marB="45626"/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T="45626" marB="45626"/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T="45626" marB="4562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37" name="橢圓 136"/>
          <p:cNvSpPr/>
          <p:nvPr/>
        </p:nvSpPr>
        <p:spPr>
          <a:xfrm>
            <a:off x="4267200" y="2781300"/>
            <a:ext cx="120650" cy="1270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8" name="圓角矩形 137"/>
          <p:cNvSpPr/>
          <p:nvPr/>
        </p:nvSpPr>
        <p:spPr>
          <a:xfrm>
            <a:off x="4267200" y="2908300"/>
            <a:ext cx="120650" cy="2286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9" name="橢圓 138"/>
          <p:cNvSpPr/>
          <p:nvPr/>
        </p:nvSpPr>
        <p:spPr>
          <a:xfrm>
            <a:off x="4287838" y="3136900"/>
            <a:ext cx="19050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0" name="橢圓 139"/>
          <p:cNvSpPr/>
          <p:nvPr/>
        </p:nvSpPr>
        <p:spPr>
          <a:xfrm>
            <a:off x="4348163" y="3136900"/>
            <a:ext cx="19050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1" name="橢圓 140"/>
          <p:cNvSpPr/>
          <p:nvPr/>
        </p:nvSpPr>
        <p:spPr>
          <a:xfrm rot="2700000">
            <a:off x="4222750" y="2921000"/>
            <a:ext cx="47625" cy="7937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2" name="橢圓 141"/>
          <p:cNvSpPr/>
          <p:nvPr/>
        </p:nvSpPr>
        <p:spPr>
          <a:xfrm rot="8100000">
            <a:off x="4391025" y="2909888"/>
            <a:ext cx="36513" cy="1016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3" name="橢圓 142"/>
          <p:cNvSpPr/>
          <p:nvPr/>
        </p:nvSpPr>
        <p:spPr>
          <a:xfrm>
            <a:off x="4556125" y="2781300"/>
            <a:ext cx="119063" cy="1270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4" name="圓角矩形 143"/>
          <p:cNvSpPr/>
          <p:nvPr/>
        </p:nvSpPr>
        <p:spPr>
          <a:xfrm>
            <a:off x="4556125" y="2908300"/>
            <a:ext cx="119063" cy="2286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5" name="橢圓 144"/>
          <p:cNvSpPr/>
          <p:nvPr/>
        </p:nvSpPr>
        <p:spPr>
          <a:xfrm>
            <a:off x="4575175" y="3136900"/>
            <a:ext cx="20638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6" name="橢圓 145"/>
          <p:cNvSpPr/>
          <p:nvPr/>
        </p:nvSpPr>
        <p:spPr>
          <a:xfrm>
            <a:off x="4635500" y="3136900"/>
            <a:ext cx="20638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7" name="橢圓 146"/>
          <p:cNvSpPr/>
          <p:nvPr/>
        </p:nvSpPr>
        <p:spPr>
          <a:xfrm rot="2700000">
            <a:off x="4510088" y="2921000"/>
            <a:ext cx="47625" cy="7937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8" name="橢圓 147"/>
          <p:cNvSpPr/>
          <p:nvPr/>
        </p:nvSpPr>
        <p:spPr>
          <a:xfrm rot="8100000">
            <a:off x="4678363" y="2909888"/>
            <a:ext cx="38100" cy="1016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9" name="橢圓 148"/>
          <p:cNvSpPr/>
          <p:nvPr/>
        </p:nvSpPr>
        <p:spPr>
          <a:xfrm>
            <a:off x="4843463" y="2781300"/>
            <a:ext cx="120650" cy="1270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0" name="圓角矩形 149"/>
          <p:cNvSpPr/>
          <p:nvPr/>
        </p:nvSpPr>
        <p:spPr>
          <a:xfrm>
            <a:off x="4843463" y="2908300"/>
            <a:ext cx="120650" cy="2286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1" name="橢圓 150"/>
          <p:cNvSpPr/>
          <p:nvPr/>
        </p:nvSpPr>
        <p:spPr>
          <a:xfrm>
            <a:off x="4864100" y="3136900"/>
            <a:ext cx="19050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2" name="橢圓 151"/>
          <p:cNvSpPr/>
          <p:nvPr/>
        </p:nvSpPr>
        <p:spPr>
          <a:xfrm>
            <a:off x="4924425" y="3136900"/>
            <a:ext cx="19050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3" name="橢圓 152"/>
          <p:cNvSpPr/>
          <p:nvPr/>
        </p:nvSpPr>
        <p:spPr>
          <a:xfrm rot="2700000">
            <a:off x="4798219" y="2920206"/>
            <a:ext cx="47625" cy="80963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4" name="橢圓 153"/>
          <p:cNvSpPr/>
          <p:nvPr/>
        </p:nvSpPr>
        <p:spPr>
          <a:xfrm rot="8100000">
            <a:off x="4965700" y="2909888"/>
            <a:ext cx="38100" cy="1016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5" name="橢圓 154"/>
          <p:cNvSpPr/>
          <p:nvPr/>
        </p:nvSpPr>
        <p:spPr>
          <a:xfrm>
            <a:off x="5132388" y="2781300"/>
            <a:ext cx="119062" cy="1270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6" name="圓角矩形 155"/>
          <p:cNvSpPr/>
          <p:nvPr/>
        </p:nvSpPr>
        <p:spPr>
          <a:xfrm>
            <a:off x="5132388" y="2908300"/>
            <a:ext cx="119062" cy="2286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7" name="橢圓 156"/>
          <p:cNvSpPr/>
          <p:nvPr/>
        </p:nvSpPr>
        <p:spPr>
          <a:xfrm>
            <a:off x="5151438" y="3136900"/>
            <a:ext cx="20637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8" name="橢圓 157"/>
          <p:cNvSpPr/>
          <p:nvPr/>
        </p:nvSpPr>
        <p:spPr>
          <a:xfrm>
            <a:off x="5211763" y="3136900"/>
            <a:ext cx="20637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9" name="橢圓 158"/>
          <p:cNvSpPr/>
          <p:nvPr/>
        </p:nvSpPr>
        <p:spPr>
          <a:xfrm rot="2700000">
            <a:off x="5086350" y="2921000"/>
            <a:ext cx="47625" cy="7937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0" name="橢圓 159"/>
          <p:cNvSpPr/>
          <p:nvPr/>
        </p:nvSpPr>
        <p:spPr>
          <a:xfrm rot="8100000">
            <a:off x="5254625" y="2909888"/>
            <a:ext cx="38100" cy="1016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1" name="橢圓 160"/>
          <p:cNvSpPr/>
          <p:nvPr/>
        </p:nvSpPr>
        <p:spPr>
          <a:xfrm>
            <a:off x="5419725" y="2781300"/>
            <a:ext cx="120650" cy="1270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2" name="圓角矩形 161"/>
          <p:cNvSpPr/>
          <p:nvPr/>
        </p:nvSpPr>
        <p:spPr>
          <a:xfrm>
            <a:off x="5419725" y="2908300"/>
            <a:ext cx="120650" cy="2286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3" name="橢圓 162"/>
          <p:cNvSpPr/>
          <p:nvPr/>
        </p:nvSpPr>
        <p:spPr>
          <a:xfrm>
            <a:off x="5440363" y="3136900"/>
            <a:ext cx="19050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4" name="橢圓 163"/>
          <p:cNvSpPr/>
          <p:nvPr/>
        </p:nvSpPr>
        <p:spPr>
          <a:xfrm>
            <a:off x="5499100" y="3136900"/>
            <a:ext cx="20638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5" name="橢圓 164"/>
          <p:cNvSpPr/>
          <p:nvPr/>
        </p:nvSpPr>
        <p:spPr>
          <a:xfrm rot="2700000">
            <a:off x="5374481" y="2920207"/>
            <a:ext cx="47625" cy="80962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6" name="橢圓 165"/>
          <p:cNvSpPr/>
          <p:nvPr/>
        </p:nvSpPr>
        <p:spPr>
          <a:xfrm rot="8100000">
            <a:off x="5541963" y="2909888"/>
            <a:ext cx="38100" cy="1016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7" name="橢圓 166"/>
          <p:cNvSpPr/>
          <p:nvPr/>
        </p:nvSpPr>
        <p:spPr>
          <a:xfrm>
            <a:off x="6218238" y="2781300"/>
            <a:ext cx="119062" cy="1270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8" name="圓角矩形 167"/>
          <p:cNvSpPr/>
          <p:nvPr/>
        </p:nvSpPr>
        <p:spPr>
          <a:xfrm>
            <a:off x="6218238" y="2908300"/>
            <a:ext cx="119062" cy="2286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9" name="橢圓 168"/>
          <p:cNvSpPr/>
          <p:nvPr/>
        </p:nvSpPr>
        <p:spPr>
          <a:xfrm>
            <a:off x="6237288" y="3136900"/>
            <a:ext cx="20637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0" name="橢圓 169"/>
          <p:cNvSpPr/>
          <p:nvPr/>
        </p:nvSpPr>
        <p:spPr>
          <a:xfrm>
            <a:off x="6297613" y="3136900"/>
            <a:ext cx="20637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1" name="橢圓 170"/>
          <p:cNvSpPr/>
          <p:nvPr/>
        </p:nvSpPr>
        <p:spPr>
          <a:xfrm rot="2700000">
            <a:off x="6172200" y="2921000"/>
            <a:ext cx="47625" cy="7937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2" name="橢圓 171"/>
          <p:cNvSpPr/>
          <p:nvPr/>
        </p:nvSpPr>
        <p:spPr>
          <a:xfrm rot="8100000">
            <a:off x="6340475" y="2909888"/>
            <a:ext cx="38100" cy="1016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3" name="橢圓 172"/>
          <p:cNvSpPr/>
          <p:nvPr/>
        </p:nvSpPr>
        <p:spPr>
          <a:xfrm>
            <a:off x="6505575" y="2781300"/>
            <a:ext cx="120650" cy="1270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4" name="圓角矩形 173"/>
          <p:cNvSpPr/>
          <p:nvPr/>
        </p:nvSpPr>
        <p:spPr>
          <a:xfrm>
            <a:off x="6505575" y="2908300"/>
            <a:ext cx="120650" cy="2286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5" name="橢圓 174"/>
          <p:cNvSpPr/>
          <p:nvPr/>
        </p:nvSpPr>
        <p:spPr>
          <a:xfrm>
            <a:off x="6526213" y="3136900"/>
            <a:ext cx="19050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6" name="橢圓 175"/>
          <p:cNvSpPr/>
          <p:nvPr/>
        </p:nvSpPr>
        <p:spPr>
          <a:xfrm>
            <a:off x="6584950" y="3136900"/>
            <a:ext cx="20638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7" name="橢圓 176"/>
          <p:cNvSpPr/>
          <p:nvPr/>
        </p:nvSpPr>
        <p:spPr>
          <a:xfrm rot="2700000">
            <a:off x="6460331" y="2920207"/>
            <a:ext cx="47625" cy="80962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8" name="橢圓 177"/>
          <p:cNvSpPr/>
          <p:nvPr/>
        </p:nvSpPr>
        <p:spPr>
          <a:xfrm rot="8100000">
            <a:off x="6627813" y="2909888"/>
            <a:ext cx="38100" cy="1016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9" name="橢圓 178"/>
          <p:cNvSpPr/>
          <p:nvPr/>
        </p:nvSpPr>
        <p:spPr>
          <a:xfrm>
            <a:off x="6794500" y="2781300"/>
            <a:ext cx="119063" cy="1270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0" name="圓角矩形 179"/>
          <p:cNvSpPr/>
          <p:nvPr/>
        </p:nvSpPr>
        <p:spPr>
          <a:xfrm>
            <a:off x="6794500" y="2908300"/>
            <a:ext cx="119063" cy="2286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1" name="橢圓 180"/>
          <p:cNvSpPr/>
          <p:nvPr/>
        </p:nvSpPr>
        <p:spPr>
          <a:xfrm>
            <a:off x="6813550" y="3136900"/>
            <a:ext cx="20638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2" name="橢圓 181"/>
          <p:cNvSpPr/>
          <p:nvPr/>
        </p:nvSpPr>
        <p:spPr>
          <a:xfrm>
            <a:off x="6873875" y="3136900"/>
            <a:ext cx="19050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3" name="橢圓 182"/>
          <p:cNvSpPr/>
          <p:nvPr/>
        </p:nvSpPr>
        <p:spPr>
          <a:xfrm rot="2700000">
            <a:off x="6748463" y="2921000"/>
            <a:ext cx="47625" cy="7937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4" name="橢圓 183"/>
          <p:cNvSpPr/>
          <p:nvPr/>
        </p:nvSpPr>
        <p:spPr>
          <a:xfrm rot="8100000">
            <a:off x="6916738" y="2909888"/>
            <a:ext cx="36512" cy="1016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5" name="橢圓 184"/>
          <p:cNvSpPr/>
          <p:nvPr/>
        </p:nvSpPr>
        <p:spPr>
          <a:xfrm>
            <a:off x="7081838" y="2781300"/>
            <a:ext cx="119062" cy="1270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6" name="圓角矩形 185"/>
          <p:cNvSpPr/>
          <p:nvPr/>
        </p:nvSpPr>
        <p:spPr>
          <a:xfrm>
            <a:off x="7081838" y="2908300"/>
            <a:ext cx="119062" cy="2286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7" name="橢圓 186"/>
          <p:cNvSpPr/>
          <p:nvPr/>
        </p:nvSpPr>
        <p:spPr>
          <a:xfrm>
            <a:off x="7102475" y="3136900"/>
            <a:ext cx="19050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8" name="橢圓 187"/>
          <p:cNvSpPr/>
          <p:nvPr/>
        </p:nvSpPr>
        <p:spPr>
          <a:xfrm>
            <a:off x="7161213" y="3136900"/>
            <a:ext cx="20637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9" name="橢圓 188"/>
          <p:cNvSpPr/>
          <p:nvPr/>
        </p:nvSpPr>
        <p:spPr>
          <a:xfrm rot="2700000">
            <a:off x="7036594" y="2920206"/>
            <a:ext cx="47625" cy="80963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0" name="橢圓 189"/>
          <p:cNvSpPr/>
          <p:nvPr/>
        </p:nvSpPr>
        <p:spPr>
          <a:xfrm rot="8100000">
            <a:off x="7204075" y="2909888"/>
            <a:ext cx="38100" cy="1016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1" name="橢圓 190"/>
          <p:cNvSpPr/>
          <p:nvPr/>
        </p:nvSpPr>
        <p:spPr>
          <a:xfrm>
            <a:off x="7369175" y="2781300"/>
            <a:ext cx="120650" cy="1270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2" name="圓角矩形 191"/>
          <p:cNvSpPr/>
          <p:nvPr/>
        </p:nvSpPr>
        <p:spPr>
          <a:xfrm>
            <a:off x="7369175" y="2908300"/>
            <a:ext cx="120650" cy="2286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3" name="橢圓 192"/>
          <p:cNvSpPr/>
          <p:nvPr/>
        </p:nvSpPr>
        <p:spPr>
          <a:xfrm>
            <a:off x="7389813" y="3136900"/>
            <a:ext cx="20637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4" name="橢圓 193"/>
          <p:cNvSpPr/>
          <p:nvPr/>
        </p:nvSpPr>
        <p:spPr>
          <a:xfrm>
            <a:off x="7450138" y="3136900"/>
            <a:ext cx="19050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5" name="橢圓 194"/>
          <p:cNvSpPr/>
          <p:nvPr/>
        </p:nvSpPr>
        <p:spPr>
          <a:xfrm rot="2700000">
            <a:off x="7324725" y="2921000"/>
            <a:ext cx="47625" cy="7937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6" name="橢圓 195"/>
          <p:cNvSpPr/>
          <p:nvPr/>
        </p:nvSpPr>
        <p:spPr>
          <a:xfrm rot="8100000">
            <a:off x="7493000" y="2909888"/>
            <a:ext cx="36513" cy="1016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7" name="橢圓 196"/>
          <p:cNvSpPr/>
          <p:nvPr/>
        </p:nvSpPr>
        <p:spPr>
          <a:xfrm>
            <a:off x="1968500" y="2781300"/>
            <a:ext cx="120650" cy="1270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8" name="圓角矩形 197"/>
          <p:cNvSpPr/>
          <p:nvPr/>
        </p:nvSpPr>
        <p:spPr>
          <a:xfrm>
            <a:off x="1968500" y="2908300"/>
            <a:ext cx="120650" cy="2286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9" name="橢圓 198"/>
          <p:cNvSpPr/>
          <p:nvPr/>
        </p:nvSpPr>
        <p:spPr>
          <a:xfrm>
            <a:off x="1989138" y="3136900"/>
            <a:ext cx="20637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0" name="橢圓 199"/>
          <p:cNvSpPr/>
          <p:nvPr/>
        </p:nvSpPr>
        <p:spPr>
          <a:xfrm>
            <a:off x="2049463" y="3136900"/>
            <a:ext cx="19050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1" name="橢圓 200"/>
          <p:cNvSpPr/>
          <p:nvPr/>
        </p:nvSpPr>
        <p:spPr>
          <a:xfrm rot="2700000">
            <a:off x="1924050" y="2921000"/>
            <a:ext cx="47625" cy="7937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2" name="橢圓 201"/>
          <p:cNvSpPr/>
          <p:nvPr/>
        </p:nvSpPr>
        <p:spPr>
          <a:xfrm rot="8100000">
            <a:off x="2092325" y="2909888"/>
            <a:ext cx="36513" cy="1016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3" name="橢圓 202"/>
          <p:cNvSpPr/>
          <p:nvPr/>
        </p:nvSpPr>
        <p:spPr>
          <a:xfrm>
            <a:off x="2257425" y="2781300"/>
            <a:ext cx="119063" cy="1270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4" name="圓角矩形 203"/>
          <p:cNvSpPr/>
          <p:nvPr/>
        </p:nvSpPr>
        <p:spPr>
          <a:xfrm>
            <a:off x="2257425" y="2908300"/>
            <a:ext cx="119063" cy="2286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5" name="橢圓 204"/>
          <p:cNvSpPr/>
          <p:nvPr/>
        </p:nvSpPr>
        <p:spPr>
          <a:xfrm>
            <a:off x="2276475" y="3136900"/>
            <a:ext cx="20638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6" name="橢圓 205"/>
          <p:cNvSpPr/>
          <p:nvPr/>
        </p:nvSpPr>
        <p:spPr>
          <a:xfrm>
            <a:off x="2336800" y="3136900"/>
            <a:ext cx="20638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7" name="橢圓 206"/>
          <p:cNvSpPr/>
          <p:nvPr/>
        </p:nvSpPr>
        <p:spPr>
          <a:xfrm rot="2700000">
            <a:off x="2211388" y="2921000"/>
            <a:ext cx="47625" cy="7937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8" name="橢圓 207"/>
          <p:cNvSpPr/>
          <p:nvPr/>
        </p:nvSpPr>
        <p:spPr>
          <a:xfrm rot="8100000">
            <a:off x="2379663" y="2909888"/>
            <a:ext cx="38100" cy="1016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9" name="橢圓 208"/>
          <p:cNvSpPr/>
          <p:nvPr/>
        </p:nvSpPr>
        <p:spPr>
          <a:xfrm>
            <a:off x="2544763" y="2781300"/>
            <a:ext cx="120650" cy="1270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0" name="圓角矩形 209"/>
          <p:cNvSpPr/>
          <p:nvPr/>
        </p:nvSpPr>
        <p:spPr>
          <a:xfrm>
            <a:off x="2544763" y="2908300"/>
            <a:ext cx="120650" cy="2286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1" name="橢圓 210"/>
          <p:cNvSpPr/>
          <p:nvPr/>
        </p:nvSpPr>
        <p:spPr>
          <a:xfrm>
            <a:off x="2565400" y="3136900"/>
            <a:ext cx="20638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2" name="橢圓 211"/>
          <p:cNvSpPr/>
          <p:nvPr/>
        </p:nvSpPr>
        <p:spPr>
          <a:xfrm>
            <a:off x="2625725" y="3136900"/>
            <a:ext cx="19050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3" name="橢圓 212"/>
          <p:cNvSpPr/>
          <p:nvPr/>
        </p:nvSpPr>
        <p:spPr>
          <a:xfrm rot="2700000">
            <a:off x="2500313" y="2921000"/>
            <a:ext cx="47625" cy="7937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4" name="橢圓 213"/>
          <p:cNvSpPr/>
          <p:nvPr/>
        </p:nvSpPr>
        <p:spPr>
          <a:xfrm rot="8100000">
            <a:off x="2668588" y="2909888"/>
            <a:ext cx="36512" cy="1016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5" name="橢圓 214"/>
          <p:cNvSpPr/>
          <p:nvPr/>
        </p:nvSpPr>
        <p:spPr>
          <a:xfrm>
            <a:off x="2833688" y="2781300"/>
            <a:ext cx="119062" cy="1270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6" name="圓角矩形 215"/>
          <p:cNvSpPr/>
          <p:nvPr/>
        </p:nvSpPr>
        <p:spPr>
          <a:xfrm>
            <a:off x="2833688" y="2908300"/>
            <a:ext cx="119062" cy="2286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7" name="橢圓 216"/>
          <p:cNvSpPr/>
          <p:nvPr/>
        </p:nvSpPr>
        <p:spPr>
          <a:xfrm>
            <a:off x="2852738" y="3136900"/>
            <a:ext cx="20637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8" name="橢圓 217"/>
          <p:cNvSpPr/>
          <p:nvPr/>
        </p:nvSpPr>
        <p:spPr>
          <a:xfrm>
            <a:off x="2913063" y="3136900"/>
            <a:ext cx="20637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9" name="橢圓 218"/>
          <p:cNvSpPr/>
          <p:nvPr/>
        </p:nvSpPr>
        <p:spPr>
          <a:xfrm rot="2700000">
            <a:off x="2787650" y="2921000"/>
            <a:ext cx="47625" cy="7937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0" name="橢圓 219"/>
          <p:cNvSpPr/>
          <p:nvPr/>
        </p:nvSpPr>
        <p:spPr>
          <a:xfrm rot="8100000">
            <a:off x="2955925" y="2909888"/>
            <a:ext cx="38100" cy="1016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1" name="橢圓 220"/>
          <p:cNvSpPr/>
          <p:nvPr/>
        </p:nvSpPr>
        <p:spPr>
          <a:xfrm>
            <a:off x="3121025" y="2781300"/>
            <a:ext cx="120650" cy="1270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2" name="圓角矩形 221"/>
          <p:cNvSpPr/>
          <p:nvPr/>
        </p:nvSpPr>
        <p:spPr>
          <a:xfrm>
            <a:off x="3121025" y="2908300"/>
            <a:ext cx="120650" cy="2286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3" name="橢圓 222"/>
          <p:cNvSpPr/>
          <p:nvPr/>
        </p:nvSpPr>
        <p:spPr>
          <a:xfrm>
            <a:off x="3141663" y="3136900"/>
            <a:ext cx="19050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4" name="橢圓 223"/>
          <p:cNvSpPr/>
          <p:nvPr/>
        </p:nvSpPr>
        <p:spPr>
          <a:xfrm>
            <a:off x="3201988" y="3136900"/>
            <a:ext cx="19050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5" name="橢圓 224"/>
          <p:cNvSpPr/>
          <p:nvPr/>
        </p:nvSpPr>
        <p:spPr>
          <a:xfrm rot="2700000">
            <a:off x="3075781" y="2920207"/>
            <a:ext cx="47625" cy="80962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6" name="橢圓 225"/>
          <p:cNvSpPr/>
          <p:nvPr/>
        </p:nvSpPr>
        <p:spPr>
          <a:xfrm rot="8100000">
            <a:off x="3243263" y="2909888"/>
            <a:ext cx="38100" cy="1016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7" name="橢圓 226"/>
          <p:cNvSpPr/>
          <p:nvPr/>
        </p:nvSpPr>
        <p:spPr>
          <a:xfrm>
            <a:off x="3409950" y="2781300"/>
            <a:ext cx="119063" cy="1270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8" name="圓角矩形 227"/>
          <p:cNvSpPr/>
          <p:nvPr/>
        </p:nvSpPr>
        <p:spPr>
          <a:xfrm>
            <a:off x="3409950" y="2908300"/>
            <a:ext cx="119063" cy="2286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9" name="橢圓 228"/>
          <p:cNvSpPr/>
          <p:nvPr/>
        </p:nvSpPr>
        <p:spPr>
          <a:xfrm>
            <a:off x="3429000" y="3136900"/>
            <a:ext cx="20638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0" name="橢圓 229"/>
          <p:cNvSpPr/>
          <p:nvPr/>
        </p:nvSpPr>
        <p:spPr>
          <a:xfrm>
            <a:off x="3489325" y="3136900"/>
            <a:ext cx="20638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1" name="橢圓 230"/>
          <p:cNvSpPr/>
          <p:nvPr/>
        </p:nvSpPr>
        <p:spPr>
          <a:xfrm rot="2700000">
            <a:off x="3363913" y="2921000"/>
            <a:ext cx="47625" cy="7937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2" name="橢圓 231"/>
          <p:cNvSpPr/>
          <p:nvPr/>
        </p:nvSpPr>
        <p:spPr>
          <a:xfrm rot="8100000">
            <a:off x="3532188" y="2909888"/>
            <a:ext cx="38100" cy="1016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3" name="橢圓 232"/>
          <p:cNvSpPr/>
          <p:nvPr/>
        </p:nvSpPr>
        <p:spPr>
          <a:xfrm>
            <a:off x="3978275" y="2792413"/>
            <a:ext cx="119063" cy="128587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4" name="圓角矩形 233"/>
          <p:cNvSpPr/>
          <p:nvPr/>
        </p:nvSpPr>
        <p:spPr>
          <a:xfrm>
            <a:off x="3978275" y="2921000"/>
            <a:ext cx="119063" cy="2286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5" name="橢圓 234"/>
          <p:cNvSpPr/>
          <p:nvPr/>
        </p:nvSpPr>
        <p:spPr>
          <a:xfrm>
            <a:off x="3997325" y="3149600"/>
            <a:ext cx="20638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6" name="橢圓 235"/>
          <p:cNvSpPr/>
          <p:nvPr/>
        </p:nvSpPr>
        <p:spPr>
          <a:xfrm>
            <a:off x="4057650" y="3149600"/>
            <a:ext cx="20638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7" name="橢圓 236"/>
          <p:cNvSpPr/>
          <p:nvPr/>
        </p:nvSpPr>
        <p:spPr>
          <a:xfrm rot="2700000">
            <a:off x="3932238" y="2933700"/>
            <a:ext cx="47625" cy="7937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8" name="橢圓 237"/>
          <p:cNvSpPr/>
          <p:nvPr/>
        </p:nvSpPr>
        <p:spPr>
          <a:xfrm rot="8100000">
            <a:off x="4100513" y="2922588"/>
            <a:ext cx="38100" cy="1016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9" name="橢圓 238"/>
          <p:cNvSpPr/>
          <p:nvPr/>
        </p:nvSpPr>
        <p:spPr>
          <a:xfrm>
            <a:off x="5907088" y="2792413"/>
            <a:ext cx="119062" cy="128587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0" name="圓角矩形 239"/>
          <p:cNvSpPr/>
          <p:nvPr/>
        </p:nvSpPr>
        <p:spPr>
          <a:xfrm>
            <a:off x="5907088" y="2921000"/>
            <a:ext cx="119062" cy="22860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1" name="橢圓 240"/>
          <p:cNvSpPr/>
          <p:nvPr/>
        </p:nvSpPr>
        <p:spPr>
          <a:xfrm>
            <a:off x="5926138" y="3149600"/>
            <a:ext cx="20637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2" name="橢圓 241"/>
          <p:cNvSpPr/>
          <p:nvPr/>
        </p:nvSpPr>
        <p:spPr>
          <a:xfrm>
            <a:off x="5986463" y="3149600"/>
            <a:ext cx="20637" cy="762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3" name="橢圓 242"/>
          <p:cNvSpPr/>
          <p:nvPr/>
        </p:nvSpPr>
        <p:spPr>
          <a:xfrm rot="2700000">
            <a:off x="5861050" y="2933700"/>
            <a:ext cx="47625" cy="79375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4" name="橢圓 243"/>
          <p:cNvSpPr/>
          <p:nvPr/>
        </p:nvSpPr>
        <p:spPr>
          <a:xfrm rot="8100000">
            <a:off x="6029325" y="2922588"/>
            <a:ext cx="38100" cy="101600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5" name="Espace réservé du contenu 2"/>
          <p:cNvSpPr txBox="1">
            <a:spLocks/>
          </p:cNvSpPr>
          <p:nvPr/>
        </p:nvSpPr>
        <p:spPr bwMode="auto">
          <a:xfrm>
            <a:off x="349250" y="5526088"/>
            <a:ext cx="828040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 algn="just" eaLnBrk="1" hangingPunct="1">
              <a:lnSpc>
                <a:spcPct val="90000"/>
              </a:lnSpc>
              <a:buFont typeface="Wingdings" pitchFamily="2" charset="2"/>
              <a:buChar char="u"/>
            </a:pPr>
            <a:r>
              <a:rPr lang="zh-TW" altLang="en-US" dirty="0">
                <a:latin typeface="標楷體" panose="03000509000000000000" pitchFamily="65" charset="-120"/>
              </a:rPr>
              <a:t>難度「難易適中」，每科的平均通過率為五成至六成。</a:t>
            </a:r>
            <a:endParaRPr lang="en-US" altLang="zh-TW" dirty="0">
              <a:latin typeface="標楷體" panose="03000509000000000000" pitchFamily="65" charset="-120"/>
            </a:endParaRPr>
          </a:p>
        </p:txBody>
      </p:sp>
      <p:sp>
        <p:nvSpPr>
          <p:cNvPr id="246" name="文字方塊 245"/>
          <p:cNvSpPr txBox="1">
            <a:spLocks noChangeArrowheads="1"/>
          </p:cNvSpPr>
          <p:nvPr/>
        </p:nvSpPr>
        <p:spPr bwMode="auto">
          <a:xfrm>
            <a:off x="1979613" y="5075238"/>
            <a:ext cx="1584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1800" b="1">
                <a:solidFill>
                  <a:srgbClr val="FF0000"/>
                </a:solidFill>
                <a:latin typeface="標楷體" panose="03000509000000000000" pitchFamily="65" charset="-120"/>
              </a:rPr>
              <a:t>試題難度：易</a:t>
            </a:r>
          </a:p>
        </p:txBody>
      </p:sp>
      <p:sp>
        <p:nvSpPr>
          <p:cNvPr id="247" name="文字方塊 246"/>
          <p:cNvSpPr txBox="1">
            <a:spLocks noChangeArrowheads="1"/>
          </p:cNvSpPr>
          <p:nvPr/>
        </p:nvSpPr>
        <p:spPr bwMode="auto">
          <a:xfrm>
            <a:off x="3924300" y="5084763"/>
            <a:ext cx="1584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1800" b="1">
                <a:solidFill>
                  <a:srgbClr val="FF0000"/>
                </a:solidFill>
                <a:latin typeface="標楷體" panose="03000509000000000000" pitchFamily="65" charset="-120"/>
              </a:rPr>
              <a:t>試題難度：中</a:t>
            </a:r>
          </a:p>
        </p:txBody>
      </p:sp>
      <p:sp>
        <p:nvSpPr>
          <p:cNvPr id="248" name="文字方塊 247"/>
          <p:cNvSpPr txBox="1">
            <a:spLocks noChangeArrowheads="1"/>
          </p:cNvSpPr>
          <p:nvPr/>
        </p:nvSpPr>
        <p:spPr bwMode="auto">
          <a:xfrm>
            <a:off x="5940425" y="5084763"/>
            <a:ext cx="15843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zh-TW" altLang="en-US" sz="1800" b="1">
                <a:solidFill>
                  <a:srgbClr val="FF0000"/>
                </a:solidFill>
                <a:latin typeface="標楷體" panose="03000509000000000000" pitchFamily="65" charset="-120"/>
              </a:rPr>
              <a:t>試題難度：難</a:t>
            </a:r>
          </a:p>
        </p:txBody>
      </p:sp>
    </p:spTree>
    <p:extLst>
      <p:ext uri="{BB962C8B-B14F-4D97-AF65-F5344CB8AC3E}">
        <p14:creationId xmlns:p14="http://schemas.microsoft.com/office/powerpoint/2010/main" val="1716017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4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1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9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8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4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0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3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6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9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2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5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8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1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7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0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3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6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9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2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5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8"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1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4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0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3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6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9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5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8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1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4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7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0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3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6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9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2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5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8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1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4"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7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0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3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6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9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2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5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8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1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4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7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0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3" dur="5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6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9"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2"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5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8" dur="5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1"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4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0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3" dur="5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6" dur="5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9"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2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5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8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1" dur="5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 nodeType="clickPar">
                      <p:stCondLst>
                        <p:cond delay="indefinite"/>
                      </p:stCondLst>
                      <p:childTnLst>
                        <p:par>
                          <p:cTn id="3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9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0" fill="hold" nodeType="clickPar">
                      <p:stCondLst>
                        <p:cond delay="indefinite"/>
                      </p:stCondLst>
                      <p:childTnLst>
                        <p:par>
                          <p:cTn id="3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4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7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 nodeType="clickPar">
                      <p:stCondLst>
                        <p:cond delay="indefinite"/>
                      </p:stCondLst>
                      <p:childTnLst>
                        <p:par>
                          <p:cTn id="3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5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6" fill="hold" nodeType="clickPar">
                      <p:stCondLst>
                        <p:cond delay="indefinite"/>
                      </p:stCondLst>
                      <p:childTnLst>
                        <p:par>
                          <p:cTn id="3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0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  <p:bldP spid="188" grpId="0" animBg="1"/>
      <p:bldP spid="189" grpId="0" animBg="1"/>
      <p:bldP spid="190" grpId="0" animBg="1"/>
      <p:bldP spid="191" grpId="0" animBg="1"/>
      <p:bldP spid="192" grpId="0" animBg="1"/>
      <p:bldP spid="193" grpId="0" animBg="1"/>
      <p:bldP spid="194" grpId="0" animBg="1"/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5" grpId="0" animBg="1"/>
      <p:bldP spid="216" grpId="0" animBg="1"/>
      <p:bldP spid="217" grpId="0" animBg="1"/>
      <p:bldP spid="218" grpId="0" animBg="1"/>
      <p:bldP spid="219" grpId="0" animBg="1"/>
      <p:bldP spid="220" grpId="0" animBg="1"/>
      <p:bldP spid="221" grpId="0" animBg="1"/>
      <p:bldP spid="222" grpId="0" animBg="1"/>
      <p:bldP spid="223" grpId="0" animBg="1"/>
      <p:bldP spid="224" grpId="0" animBg="1"/>
      <p:bldP spid="225" grpId="0" animBg="1"/>
      <p:bldP spid="226" grpId="0" animBg="1"/>
      <p:bldP spid="227" grpId="0" animBg="1"/>
      <p:bldP spid="228" grpId="0" animBg="1"/>
      <p:bldP spid="229" grpId="0" animBg="1"/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2" grpId="0" animBg="1"/>
      <p:bldP spid="243" grpId="0" animBg="1"/>
      <p:bldP spid="244" grpId="0" animBg="1"/>
      <p:bldP spid="245" grpId="0"/>
      <p:bldP spid="246" grpId="0"/>
      <p:bldP spid="247" grpId="0"/>
      <p:bldP spid="24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j-ea"/>
                <a:ea typeface="+mj-ea"/>
              </a:rPr>
              <a:t>大綱</a:t>
            </a: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1628800"/>
            <a:ext cx="7920880" cy="4525963"/>
          </a:xfrm>
        </p:spPr>
        <p:txBody>
          <a:bodyPr/>
          <a:lstStyle/>
          <a:p>
            <a:pPr marL="514350" indent="-514350">
              <a:buFont typeface="Wingdings" pitchFamily="2" charset="2"/>
              <a:buChar char="u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測驗說明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Wingdings" pitchFamily="2" charset="2"/>
              <a:buChar char="u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計分方式說明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Wingdings" pitchFamily="2" charset="2"/>
              <a:buChar char="u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數學科非選擇題評分說明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Wingdings" pitchFamily="2" charset="2"/>
              <a:buChar char="u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寫作測驗評分說明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83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dirty="0" smtClean="0"/>
              <a:t>計分方式說明</a:t>
            </a:r>
            <a:endParaRPr lang="zh-TW" altLang="en-US" sz="6000" dirty="0"/>
          </a:p>
        </p:txBody>
      </p:sp>
    </p:spTree>
    <p:extLst>
      <p:ext uri="{BB962C8B-B14F-4D97-AF65-F5344CB8AC3E}">
        <p14:creationId xmlns:p14="http://schemas.microsoft.com/office/powerpoint/2010/main" val="17254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測驗結果呈現方式</a:t>
            </a:r>
          </a:p>
        </p:txBody>
      </p:sp>
      <p:sp>
        <p:nvSpPr>
          <p:cNvPr id="11268" name="內容版面配置區 2"/>
          <p:cNvSpPr>
            <a:spLocks noGrp="1"/>
          </p:cNvSpPr>
          <p:nvPr>
            <p:ph idx="1"/>
          </p:nvPr>
        </p:nvSpPr>
        <p:spPr>
          <a:xfrm>
            <a:off x="323528" y="1600200"/>
            <a:ext cx="8686800" cy="4781550"/>
          </a:xfrm>
        </p:spPr>
        <p:txBody>
          <a:bodyPr/>
          <a:lstStyle/>
          <a:p>
            <a:pPr marL="457200" lvl="2" indent="-457200" algn="just" eaLnBrk="1">
              <a:lnSpc>
                <a:spcPct val="90000"/>
              </a:lnSpc>
              <a:buFont typeface="Wingdings" pitchFamily="2" charset="2"/>
              <a:buChar char="u"/>
              <a:defRPr/>
            </a:pPr>
            <a:r>
              <a:rPr lang="zh-TW" altLang="en-US" sz="3200" dirty="0" smtClean="0"/>
              <a:t>使用三個表現等級：</a:t>
            </a:r>
            <a:endParaRPr lang="en-US" altLang="zh-TW" dirty="0" smtClean="0"/>
          </a:p>
          <a:p>
            <a:pPr marL="447675" lvl="1" indent="0" algn="just" eaLnBrk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zh-TW" altLang="en-US" sz="2600" dirty="0" smtClean="0"/>
              <a:t>「精熟」：</a:t>
            </a:r>
            <a:r>
              <a:rPr lang="zh-TW" altLang="zh-TW" sz="2400" dirty="0" smtClean="0">
                <a:solidFill>
                  <a:srgbClr val="FF0000"/>
                </a:solidFill>
              </a:rPr>
              <a:t>精通熟習</a:t>
            </a:r>
            <a:r>
              <a:rPr lang="zh-TW" altLang="zh-TW" sz="2400" dirty="0" smtClean="0"/>
              <a:t>該科目國中階段所學習的</a:t>
            </a:r>
            <a:r>
              <a:rPr lang="zh-TW" altLang="zh-TW" sz="2400" dirty="0" smtClean="0">
                <a:solidFill>
                  <a:srgbClr val="FF0000"/>
                </a:solidFill>
              </a:rPr>
              <a:t>知識與能力</a:t>
            </a:r>
            <a:endParaRPr lang="en-US" altLang="zh-TW" sz="2600" dirty="0" smtClean="0">
              <a:solidFill>
                <a:srgbClr val="FF0000"/>
              </a:solidFill>
            </a:endParaRPr>
          </a:p>
          <a:p>
            <a:pPr marL="452438" lvl="1" indent="4763" algn="just" eaLnBrk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zh-TW" altLang="en-US" sz="2600" dirty="0" smtClean="0"/>
              <a:t>「基礎」：</a:t>
            </a:r>
            <a:r>
              <a:rPr lang="zh-TW" altLang="zh-TW" sz="2400" dirty="0" smtClean="0">
                <a:solidFill>
                  <a:srgbClr val="FF0000"/>
                </a:solidFill>
              </a:rPr>
              <a:t>具備</a:t>
            </a:r>
            <a:r>
              <a:rPr lang="zh-TW" altLang="zh-TW" sz="2400" dirty="0" smtClean="0"/>
              <a:t>該科目國中階段之</a:t>
            </a:r>
            <a:r>
              <a:rPr lang="zh-TW" altLang="zh-TW" sz="2400" dirty="0" smtClean="0">
                <a:solidFill>
                  <a:srgbClr val="FF0000"/>
                </a:solidFill>
              </a:rPr>
              <a:t>基本學力</a:t>
            </a:r>
            <a:endParaRPr lang="en-US" altLang="zh-TW" sz="2600" dirty="0" smtClean="0">
              <a:solidFill>
                <a:srgbClr val="FF0000"/>
              </a:solidFill>
            </a:endParaRPr>
          </a:p>
          <a:p>
            <a:pPr marL="452438" lvl="1" indent="4763" algn="just" eaLnBrk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zh-TW" altLang="en-US" sz="2600" dirty="0" smtClean="0"/>
              <a:t>「待加強」：</a:t>
            </a:r>
            <a:r>
              <a:rPr lang="zh-TW" altLang="zh-TW" sz="2400" dirty="0" smtClean="0">
                <a:solidFill>
                  <a:srgbClr val="FF0000"/>
                </a:solidFill>
              </a:rPr>
              <a:t>尚未</a:t>
            </a:r>
            <a:r>
              <a:rPr lang="zh-TW" altLang="zh-TW" sz="2400" dirty="0" smtClean="0"/>
              <a:t>具備該科目國中教育階段之</a:t>
            </a:r>
            <a:r>
              <a:rPr lang="zh-TW" altLang="zh-TW" sz="2400" dirty="0" smtClean="0">
                <a:solidFill>
                  <a:srgbClr val="FF0000"/>
                </a:solidFill>
              </a:rPr>
              <a:t>基本學力</a:t>
            </a:r>
            <a:endParaRPr lang="en-US" altLang="zh-TW" sz="2400" dirty="0" smtClean="0">
              <a:solidFill>
                <a:srgbClr val="FF0000"/>
              </a:solidFill>
            </a:endParaRPr>
          </a:p>
          <a:p>
            <a:pPr algn="just" eaLnBrk="1">
              <a:lnSpc>
                <a:spcPct val="90000"/>
              </a:lnSpc>
              <a:buFont typeface="Wingdings" pitchFamily="2" charset="2"/>
              <a:buChar char="u"/>
              <a:defRPr/>
            </a:pPr>
            <a:endParaRPr lang="en-US" altLang="zh-TW" dirty="0" smtClean="0"/>
          </a:p>
          <a:p>
            <a:pPr algn="just" eaLnBrk="1">
              <a:lnSpc>
                <a:spcPct val="90000"/>
              </a:lnSpc>
              <a:buFont typeface="Wingdings" pitchFamily="2" charset="2"/>
              <a:buChar char="u"/>
              <a:defRPr/>
            </a:pPr>
            <a:r>
              <a:rPr lang="zh-TW" altLang="en-US" dirty="0" smtClean="0"/>
              <a:t>寫作測驗的評分等級為一至六級分</a:t>
            </a:r>
          </a:p>
          <a:p>
            <a:endParaRPr lang="en-US" altLang="zh-TW" dirty="0" smtClean="0">
              <a:solidFill>
                <a:srgbClr val="0000FF"/>
              </a:solidFill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re 1"/>
          <p:cNvSpPr>
            <a:spLocks noGrp="1"/>
          </p:cNvSpPr>
          <p:nvPr>
            <p:ph type="title"/>
          </p:nvPr>
        </p:nvSpPr>
        <p:spPr>
          <a:xfrm>
            <a:off x="107950" y="731838"/>
            <a:ext cx="719138" cy="5073650"/>
          </a:xfrm>
        </p:spPr>
        <p:txBody>
          <a:bodyPr/>
          <a:lstStyle/>
          <a:p>
            <a:pPr eaLnBrk="1" hangingPunct="1"/>
            <a:r>
              <a:rPr lang="zh-TW" altLang="en-US" smtClean="0"/>
              <a:t>各科目等級描述</a:t>
            </a: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2163237"/>
              </p:ext>
            </p:extLst>
          </p:nvPr>
        </p:nvGraphicFramePr>
        <p:xfrm>
          <a:off x="827087" y="200225"/>
          <a:ext cx="8137525" cy="6253111"/>
        </p:xfrm>
        <a:graphic>
          <a:graphicData uri="http://schemas.openxmlformats.org/drawingml/2006/table">
            <a:tbl>
              <a:tblPr/>
              <a:tblGrid>
                <a:gridCol w="556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01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6">
                  <a:extLst>
                    <a:ext uri="{9D8B030D-6E8A-4147-A177-3AD203B41FA5}">
                      <a16:colId xmlns:a16="http://schemas.microsoft.com/office/drawing/2014/main" val="2035880411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945840691"/>
                    </a:ext>
                  </a:extLst>
                </a:gridCol>
                <a:gridCol w="22323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33286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          </a:t>
                      </a:r>
                      <a:r>
                        <a:rPr lang="zh-TW" sz="1200" b="1" kern="100" dirty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等級</a:t>
                      </a:r>
                      <a:endParaRPr lang="zh-TW" sz="1200" kern="100" dirty="0">
                        <a:solidFill>
                          <a:schemeClr val="bg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200" b="1" kern="100" dirty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考試科目</a:t>
                      </a:r>
                      <a:endParaRPr lang="zh-TW" sz="1200" kern="100" dirty="0">
                        <a:solidFill>
                          <a:schemeClr val="bg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724" marR="11724" marT="0" marB="0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精</a:t>
                      </a:r>
                      <a:r>
                        <a:rPr lang="en-US" sz="1600" b="1" kern="100" dirty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  </a:t>
                      </a:r>
                      <a:r>
                        <a:rPr lang="zh-TW" sz="1600" b="1" kern="100" dirty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熟</a:t>
                      </a:r>
                      <a:endParaRPr lang="zh-TW" sz="1600" kern="100" dirty="0">
                        <a:solidFill>
                          <a:schemeClr val="bg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724" marR="11724" marT="0" marB="0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基</a:t>
                      </a:r>
                      <a:r>
                        <a:rPr lang="en-US" sz="1600" b="1" kern="100" dirty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  </a:t>
                      </a:r>
                      <a:r>
                        <a:rPr lang="zh-TW" sz="1600" b="1" kern="100" dirty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礎</a:t>
                      </a:r>
                      <a:endParaRPr lang="zh-TW" sz="1600" kern="100" dirty="0">
                        <a:solidFill>
                          <a:schemeClr val="bg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724" marR="11724" marT="0" marB="0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待加強</a:t>
                      </a:r>
                      <a:endParaRPr lang="zh-TW" sz="1600" kern="100" dirty="0">
                        <a:solidFill>
                          <a:schemeClr val="bg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724" marR="11724" marT="0" marB="0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693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0" dirty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國　文</a:t>
                      </a:r>
                      <a:endParaRPr lang="zh-TW" sz="1600" kern="100" dirty="0">
                        <a:solidFill>
                          <a:schemeClr val="bg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724" marR="11724" marT="0" marB="0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spc="-100" baseline="0" dirty="0">
                          <a:latin typeface="Times New Roman"/>
                          <a:ea typeface="標楷體"/>
                          <a:cs typeface="Times New Roman"/>
                        </a:rPr>
                        <a:t>能具備與教材相關的語文知識，並能深入的理解文本內容、評鑑文本的內容與形式。</a:t>
                      </a:r>
                      <a:endParaRPr lang="zh-TW" sz="1400" kern="100" spc="-100" baseline="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spc="-100" baseline="0" dirty="0">
                          <a:latin typeface="Times New Roman"/>
                          <a:ea typeface="標楷體"/>
                          <a:cs typeface="Times New Roman"/>
                        </a:rPr>
                        <a:t>大致能具備與教材相關的語文知識，並能大致理解文本內容、評鑑文本的內容與形式</a:t>
                      </a:r>
                      <a:r>
                        <a:rPr lang="zh-TW" sz="1400" kern="100" spc="-100" baseline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。</a:t>
                      </a:r>
                      <a:endParaRPr lang="zh-TW" sz="1400" kern="100" spc="-100" baseline="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spc="-100" baseline="0" dirty="0">
                          <a:latin typeface="Times New Roman"/>
                          <a:ea typeface="標楷體"/>
                          <a:cs typeface="Times New Roman"/>
                        </a:rPr>
                        <a:t>僅能具備部分與教材相關的語文知識，並有限的理解文本內容、評鑑文本的內容與形式</a:t>
                      </a:r>
                      <a:r>
                        <a:rPr lang="zh-TW" sz="1400" kern="100" spc="-100" baseline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。</a:t>
                      </a:r>
                      <a:endParaRPr lang="zh-TW" sz="1400" kern="100" spc="-100" baseline="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277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0" dirty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英語</a:t>
                      </a:r>
                      <a:endParaRPr lang="zh-TW" sz="1600" kern="100" dirty="0">
                        <a:solidFill>
                          <a:schemeClr val="bg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724" marR="11724" marT="0" marB="0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聽力</a:t>
                      </a:r>
                      <a:endParaRPr lang="zh-TW" sz="1600" kern="100">
                        <a:solidFill>
                          <a:schemeClr val="bg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724" marR="11724" marT="0" marB="0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b="1" kern="10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基礎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200" b="1" kern="10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待加強</a:t>
                      </a:r>
                      <a:endParaRPr lang="zh-TW" sz="12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370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spc="-100" baseline="0" dirty="0" smtClean="0">
                          <a:latin typeface="Times New Roman"/>
                          <a:ea typeface="標楷體"/>
                          <a:cs typeface="Times New Roman"/>
                        </a:rPr>
                        <a:t>能</a:t>
                      </a:r>
                      <a:r>
                        <a:rPr lang="zh-TW" sz="1400" kern="100" spc="-100" baseline="0" dirty="0">
                          <a:latin typeface="Times New Roman"/>
                          <a:ea typeface="標楷體"/>
                          <a:cs typeface="Times New Roman"/>
                        </a:rPr>
                        <a:t>聽懂日常生活主題、訊息單純的短篇言談，指出言談的主旨與結論等重要訊息，並從言談中明顯的言語及其他如語調與節奏等</a:t>
                      </a:r>
                      <a:r>
                        <a:rPr lang="zh-TW" sz="1400" kern="100" spc="-100" baseline="0" dirty="0" smtClean="0">
                          <a:latin typeface="Times New Roman"/>
                          <a:ea typeface="標楷體"/>
                          <a:cs typeface="Times New Roman"/>
                        </a:rPr>
                        <a:t>線索</a:t>
                      </a:r>
                      <a:r>
                        <a:rPr lang="zh-TW" sz="1400" kern="100" spc="-100" baseline="0" dirty="0">
                          <a:latin typeface="Times New Roman"/>
                          <a:ea typeface="標楷體"/>
                          <a:cs typeface="Times New Roman"/>
                        </a:rPr>
                        <a:t>做出簡易推論</a:t>
                      </a:r>
                      <a:r>
                        <a:rPr lang="zh-TW" sz="1400" kern="100" spc="-100" baseline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。</a:t>
                      </a:r>
                      <a:endParaRPr lang="zh-TW" sz="1400" kern="100" spc="-100" baseline="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spc="-100" baseline="0" dirty="0">
                          <a:latin typeface="Times New Roman"/>
                          <a:ea typeface="標楷體"/>
                          <a:cs typeface="Times New Roman"/>
                        </a:rPr>
                        <a:t>僅能聽懂單句及簡易問答；僅能有限的理解短篇言談</a:t>
                      </a:r>
                      <a:r>
                        <a:rPr lang="zh-TW" sz="1400" kern="100" spc="-100" baseline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。</a:t>
                      </a:r>
                      <a:endParaRPr lang="zh-TW" sz="1400" kern="100" spc="-100" baseline="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2132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0" dirty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閱讀</a:t>
                      </a:r>
                      <a:endParaRPr lang="zh-TW" sz="1600" kern="100" dirty="0">
                        <a:solidFill>
                          <a:schemeClr val="bg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724" marR="11724" marT="0" marB="0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1400" kern="100" spc="-100" baseline="0" dirty="0" smtClean="0">
                          <a:latin typeface="Times New Roman"/>
                          <a:ea typeface="標楷體"/>
                          <a:cs typeface="Times New Roman"/>
                        </a:rPr>
                        <a:t>能整合應用字句及語法結構等多項語言知識；能理解主題較抽象或嚴肅、訊息或情境多元複雜、語句結構長且複雜的文本，並指出各類文本的主旨、結論與作者立場等重要訊息，且能整合文本內容如文本結構、解釋或例子等，並做進一步的推論或評論。</a:t>
                      </a:r>
                      <a:endParaRPr lang="zh-TW" sz="1400" kern="100" spc="-100" baseline="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kern="100" spc="-100" baseline="0" dirty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1400" kern="100" spc="-100" baseline="0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/>
                        </a:rPr>
                        <a:t>能理解字句基本語意及語法概念；能理解主題具體熟悉或貼近日常生活、訊息或情境略為複雜、語句結構略長的文本，並指出文本主旨、結論與作者立場等重要訊息，且從文本的解釋或例子做出推論。 </a:t>
                      </a:r>
                      <a:endParaRPr lang="zh-TW" sz="1400" kern="100" spc="-100" baseline="0" dirty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1400" kern="100" spc="-100" baseline="0" dirty="0" smtClean="0">
                          <a:latin typeface="Times New Roman"/>
                          <a:ea typeface="標楷體"/>
                          <a:cs typeface="Times New Roman"/>
                        </a:rPr>
                        <a:t>僅能有限地理解字句基本語意；僅能理解主題貼近日常生活或與個人相關、訊息或情境單純且明顯、語句結構簡單的文本或語句；僅能指出文本明白陳述的主旨、結論與作者立場等重要訊息；僅能藉文本明顯的線索做出簡易的推論。</a:t>
                      </a:r>
                      <a:endParaRPr lang="zh-TW" sz="1400" kern="100" spc="-100" baseline="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7116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0" dirty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數　學</a:t>
                      </a:r>
                      <a:endParaRPr lang="zh-TW" sz="1600" kern="100" dirty="0">
                        <a:solidFill>
                          <a:schemeClr val="bg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724" marR="11724" marT="0" marB="0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spc="-100" baseline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能作數學概念間的連結，建立恰當的數學方法或模式解題，並能論證。</a:t>
                      </a:r>
                      <a:endParaRPr lang="zh-TW" sz="1400" kern="100" spc="-100" baseline="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kern="100" spc="-100" baseline="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spc="-100" baseline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理解基本的數學概念、能操作算則或程序，並應用所學解題。</a:t>
                      </a:r>
                      <a:endParaRPr lang="zh-TW" sz="1400" kern="100" spc="-100" baseline="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spc="-100" baseline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認識基本的數學概念，僅能操作簡易算則或程序。</a:t>
                      </a:r>
                      <a:endParaRPr lang="zh-TW" sz="1400" kern="100" spc="-100" baseline="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7718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0" dirty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社　會</a:t>
                      </a:r>
                      <a:endParaRPr lang="zh-TW" sz="1600" kern="100" dirty="0">
                        <a:solidFill>
                          <a:schemeClr val="bg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724" marR="11724" marT="0" marB="0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spc="-100" baseline="0" dirty="0">
                          <a:latin typeface="Times New Roman"/>
                          <a:ea typeface="標楷體"/>
                          <a:cs typeface="Times New Roman"/>
                        </a:rPr>
                        <a:t>能廣泛且深入的認識及了解社會科學習內容，並具有運用多元的社會科知識之能力</a:t>
                      </a:r>
                      <a:r>
                        <a:rPr lang="zh-TW" sz="1400" kern="100" spc="-100" baseline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。</a:t>
                      </a:r>
                      <a:endParaRPr lang="zh-TW" sz="1400" kern="100" spc="-100" baseline="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kern="100" spc="-100" baseline="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spc="-100" baseline="0" dirty="0">
                          <a:latin typeface="Times New Roman"/>
                          <a:ea typeface="標楷體"/>
                          <a:cs typeface="Times New Roman"/>
                        </a:rPr>
                        <a:t>能大致認識及了解社會科學習內容，並具有運用基礎的社會科知識之能力</a:t>
                      </a:r>
                      <a:r>
                        <a:rPr lang="zh-TW" sz="1400" kern="100" spc="-100" baseline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。</a:t>
                      </a:r>
                      <a:endParaRPr lang="zh-TW" sz="1400" kern="100" spc="-100" baseline="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spc="-100" baseline="0" dirty="0">
                          <a:latin typeface="Times New Roman"/>
                          <a:ea typeface="標楷體"/>
                          <a:cs typeface="Times New Roman"/>
                        </a:rPr>
                        <a:t>能約略的認識及了解社會科學習內容</a:t>
                      </a:r>
                      <a:r>
                        <a:rPr lang="zh-TW" sz="1400" kern="100" spc="-100" baseline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。</a:t>
                      </a:r>
                      <a:endParaRPr lang="zh-TW" sz="1400" kern="100" spc="-100" baseline="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5186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600" b="1" kern="0" dirty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自　然</a:t>
                      </a:r>
                      <a:endParaRPr lang="zh-TW" sz="1600" kern="100" dirty="0">
                        <a:solidFill>
                          <a:schemeClr val="bg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1724" marR="11724" marT="0" marB="0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spc="-100" baseline="0" dirty="0">
                          <a:latin typeface="Times New Roman"/>
                          <a:ea typeface="標楷體"/>
                          <a:cs typeface="Times New Roman"/>
                        </a:rPr>
                        <a:t>能融會貫通學習內容，並能運用所培養的能力來解決需要多層次思考的問題</a:t>
                      </a:r>
                      <a:r>
                        <a:rPr lang="zh-TW" sz="1400" kern="100" spc="-100" baseline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。</a:t>
                      </a:r>
                      <a:endParaRPr lang="zh-TW" sz="1400" kern="100" spc="-100" baseline="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zh-TW" sz="1400" kern="100" spc="-100" baseline="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spc="-100" baseline="0" dirty="0">
                          <a:latin typeface="Times New Roman"/>
                          <a:ea typeface="標楷體"/>
                          <a:cs typeface="Times New Roman"/>
                        </a:rPr>
                        <a:t>能知道及理解學習內容，並能運用所培養的能力來解決基本的問題</a:t>
                      </a:r>
                      <a:r>
                        <a:rPr lang="zh-TW" sz="1400" kern="100" spc="-100" baseline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。</a:t>
                      </a:r>
                      <a:endParaRPr lang="zh-TW" sz="1400" kern="100" spc="-100" baseline="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400" kern="100" spc="-100" baseline="0" dirty="0">
                          <a:latin typeface="Times New Roman"/>
                          <a:ea typeface="標楷體"/>
                          <a:cs typeface="Times New Roman"/>
                        </a:rPr>
                        <a:t>能部分知道及理解學習內容</a:t>
                      </a:r>
                      <a:r>
                        <a:rPr lang="zh-TW" sz="1400" kern="100" spc="-100" baseline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。</a:t>
                      </a:r>
                      <a:endParaRPr lang="zh-TW" sz="1400" kern="100" spc="-100" baseline="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6000" marR="36000" marT="35997" marB="35997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1131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計分方式</a:t>
            </a:r>
          </a:p>
        </p:txBody>
      </p:sp>
      <p:sp>
        <p:nvSpPr>
          <p:cNvPr id="8" name="燕尾形向右箭號 7"/>
          <p:cNvSpPr/>
          <p:nvPr/>
        </p:nvSpPr>
        <p:spPr>
          <a:xfrm>
            <a:off x="395536" y="1556792"/>
            <a:ext cx="2376264" cy="1985018"/>
          </a:xfrm>
          <a:prstGeom prst="notchedRightArrow">
            <a:avLst/>
          </a:prstGeom>
          <a:solidFill>
            <a:srgbClr val="FFCCFF"/>
          </a:solidFill>
          <a:ln>
            <a:solidFill>
              <a:srgbClr val="FFCC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altLang="zh-TW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三等級</a:t>
            </a:r>
            <a:endParaRPr lang="en-US" altLang="zh-TW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精熟、</a:t>
            </a: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基礎、</a:t>
            </a:r>
            <a:r>
              <a:rPr lang="zh-TW" altLang="en-US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待加強</a:t>
            </a:r>
          </a:p>
          <a:p>
            <a:pPr algn="ctr">
              <a:defRPr/>
            </a:pP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燕尾形向右箭號 9"/>
          <p:cNvSpPr/>
          <p:nvPr/>
        </p:nvSpPr>
        <p:spPr>
          <a:xfrm>
            <a:off x="2627784" y="1268760"/>
            <a:ext cx="2916832" cy="2564913"/>
          </a:xfrm>
          <a:prstGeom prst="notchedRightArrow">
            <a:avLst/>
          </a:prstGeom>
          <a:solidFill>
            <a:srgbClr val="FFCCFF"/>
          </a:solidFill>
          <a:ln>
            <a:solidFill>
              <a:srgbClr val="FF66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20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各</a:t>
            </a:r>
            <a:r>
              <a:rPr lang="zh-TW" altLang="en-US" sz="2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科三等級</a:t>
            </a:r>
            <a:endParaRPr lang="en-US" altLang="zh-TW" sz="20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sz="2000" b="1" dirty="0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表現</a:t>
            </a:r>
            <a:r>
              <a:rPr lang="zh-TW" altLang="en-US" sz="2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描述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燕尾形向右箭號 10"/>
          <p:cNvSpPr/>
          <p:nvPr/>
        </p:nvSpPr>
        <p:spPr>
          <a:xfrm>
            <a:off x="5220072" y="980728"/>
            <a:ext cx="3745432" cy="3168352"/>
          </a:xfrm>
          <a:prstGeom prst="notchedRightArrow">
            <a:avLst/>
          </a:prstGeom>
          <a:solidFill>
            <a:srgbClr val="FFCCFF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22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依據各科三等級</a:t>
            </a:r>
            <a:r>
              <a:rPr lang="zh-TW" altLang="en-US" sz="2200" b="1" dirty="0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表</a:t>
            </a:r>
            <a:r>
              <a:rPr lang="zh-TW" altLang="en-US" sz="2200" b="1" dirty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現</a:t>
            </a:r>
            <a:r>
              <a:rPr lang="zh-TW" altLang="en-US" sz="2200" b="1" dirty="0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描述</a:t>
            </a:r>
            <a:r>
              <a:rPr lang="zh-TW" altLang="en-US" sz="22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，進行</a:t>
            </a:r>
            <a:r>
              <a:rPr lang="zh-TW" altLang="en-US" sz="2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標準設定</a:t>
            </a:r>
            <a:endParaRPr lang="zh-TW" altLang="en-US" sz="22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9" name="Espace réservé du contenu 2"/>
          <p:cNvSpPr>
            <a:spLocks noGrp="1"/>
          </p:cNvSpPr>
          <p:nvPr>
            <p:ph idx="1"/>
          </p:nvPr>
        </p:nvSpPr>
        <p:spPr>
          <a:xfrm>
            <a:off x="395536" y="4437112"/>
            <a:ext cx="8352928" cy="2195512"/>
          </a:xfrm>
        </p:spPr>
        <p:txBody>
          <a:bodyPr/>
          <a:lstStyle/>
          <a:p>
            <a:pPr eaLnBrk="1" hangingPunct="1">
              <a:buFont typeface="Wingdings" pitchFamily="2" charset="2"/>
              <a:buChar char="u"/>
            </a:pPr>
            <a:r>
              <a:rPr lang="zh-TW" altLang="en-US" sz="2800" dirty="0" smtClean="0"/>
              <a:t>標準設定</a:t>
            </a:r>
            <a:r>
              <a:rPr lang="en-US" altLang="zh-TW" sz="2800" dirty="0" smtClean="0"/>
              <a:t>(standard setting)</a:t>
            </a:r>
            <a:r>
              <a:rPr lang="zh-TW" altLang="en-US" sz="2800" dirty="0" smtClean="0"/>
              <a:t>技術：</a:t>
            </a:r>
            <a:endParaRPr lang="en-US" altLang="zh-TW" sz="2800" dirty="0" smtClean="0"/>
          </a:p>
          <a:p>
            <a:pPr eaLnBrk="1" hangingPunct="1">
              <a:buNone/>
            </a:pPr>
            <a:r>
              <a:rPr lang="en-US" altLang="zh-TW" sz="2800" dirty="0" smtClean="0"/>
              <a:t>  </a:t>
            </a:r>
            <a:r>
              <a:rPr lang="zh-TW" altLang="en-US" sz="2400" dirty="0" smtClean="0"/>
              <a:t>由專業評定者依各科表現描述，經過三輪標準設定流程，討論與確認會考各科</a:t>
            </a:r>
            <a:r>
              <a:rPr lang="zh-TW" altLang="en-US" sz="2400" u="sng" dirty="0" smtClean="0">
                <a:solidFill>
                  <a:srgbClr val="FF0000"/>
                </a:solidFill>
              </a:rPr>
              <a:t>基礎與精熟</a:t>
            </a:r>
            <a:r>
              <a:rPr lang="zh-TW" altLang="en-US" sz="2400" dirty="0" smtClean="0"/>
              <a:t>、</a:t>
            </a:r>
            <a:r>
              <a:rPr lang="zh-TW" altLang="en-US" sz="2400" u="sng" dirty="0" smtClean="0">
                <a:solidFill>
                  <a:srgbClr val="FF0000"/>
                </a:solidFill>
              </a:rPr>
              <a:t>基礎與待加強</a:t>
            </a:r>
            <a:r>
              <a:rPr lang="zh-TW" altLang="en-US" sz="2400" dirty="0" smtClean="0"/>
              <a:t>的</a:t>
            </a:r>
            <a:r>
              <a:rPr lang="zh-TW" altLang="en-US" sz="2400" u="sng" dirty="0" smtClean="0">
                <a:solidFill>
                  <a:srgbClr val="FF0000"/>
                </a:solidFill>
              </a:rPr>
              <a:t>切點</a:t>
            </a:r>
            <a:r>
              <a:rPr lang="en-US" altLang="zh-TW" sz="2400" u="sng" dirty="0" smtClean="0">
                <a:solidFill>
                  <a:srgbClr val="FF0000"/>
                </a:solidFill>
              </a:rPr>
              <a:t>/</a:t>
            </a:r>
            <a:r>
              <a:rPr lang="zh-TW" altLang="en-US" sz="2400" u="sng" dirty="0" smtClean="0">
                <a:solidFill>
                  <a:srgbClr val="FF0000"/>
                </a:solidFill>
              </a:rPr>
              <a:t>題數</a:t>
            </a:r>
            <a:r>
              <a:rPr lang="zh-TW" altLang="en-US" sz="2400" dirty="0" smtClean="0"/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9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3" name="表格 222"/>
          <p:cNvGraphicFramePr>
            <a:graphicFrameLocks noGrp="1"/>
          </p:cNvGraphicFramePr>
          <p:nvPr/>
        </p:nvGraphicFramePr>
        <p:xfrm>
          <a:off x="899592" y="1772816"/>
          <a:ext cx="6096000" cy="987790"/>
        </p:xfrm>
        <a:graphic>
          <a:graphicData uri="http://schemas.openxmlformats.org/drawingml/2006/table">
            <a:tbl>
              <a:tblPr firstRow="1" bandRow="1">
                <a:tableStyleId>{37CE84F3-28C3-443E-9E96-99CF82512B78}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待加強</a:t>
                      </a:r>
                      <a:endParaRPr lang="zh-TW" altLang="en-US" sz="2400" dirty="0">
                        <a:solidFill>
                          <a:schemeClr val="bg1"/>
                        </a:solidFill>
                        <a:latin typeface="華康POP1體W5" pitchFamily="81" charset="-120"/>
                        <a:ea typeface="華康POP1體W5" pitchFamily="81" charset="-120"/>
                      </a:endParaRPr>
                    </a:p>
                  </a:txBody>
                  <a:tcPr marT="45755" marB="45755"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基礎</a:t>
                      </a:r>
                      <a:endParaRPr lang="zh-TW" altLang="en-US" sz="2400" dirty="0">
                        <a:solidFill>
                          <a:schemeClr val="bg1"/>
                        </a:solidFill>
                        <a:latin typeface="華康POP1體W5" pitchFamily="81" charset="-120"/>
                        <a:ea typeface="華康POP1體W5" pitchFamily="81" charset="-120"/>
                      </a:endParaRPr>
                    </a:p>
                  </a:txBody>
                  <a:tcPr marT="45755" marB="45755"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/>
                        <a:t>精熟</a:t>
                      </a:r>
                      <a:endParaRPr lang="zh-TW" altLang="en-US" sz="2400" dirty="0">
                        <a:solidFill>
                          <a:schemeClr val="bg1"/>
                        </a:solidFill>
                        <a:latin typeface="華康POP1體W5" pitchFamily="81" charset="-120"/>
                        <a:ea typeface="華康POP1體W5" pitchFamily="81" charset="-120"/>
                      </a:endParaRPr>
                    </a:p>
                  </a:txBody>
                  <a:tcPr marT="45755" marB="45755">
                    <a:solidFill>
                      <a:srgbClr val="0033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734"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T="45755" marB="4575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T="45755" marB="45755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TW" altLang="en-US" sz="1800" dirty="0"/>
                    </a:p>
                  </a:txBody>
                  <a:tcPr marT="45755" marB="45755"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3562" name="Titre 1"/>
          <p:cNvSpPr>
            <a:spLocks noGrp="1"/>
          </p:cNvSpPr>
          <p:nvPr>
            <p:ph type="title"/>
          </p:nvPr>
        </p:nvSpPr>
        <p:spPr>
          <a:xfrm>
            <a:off x="827584" y="269979"/>
            <a:ext cx="7488832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計分方式</a:t>
            </a:r>
          </a:p>
        </p:txBody>
      </p:sp>
      <p:graphicFrame>
        <p:nvGraphicFramePr>
          <p:cNvPr id="114" name="表格 1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687394"/>
              </p:ext>
            </p:extLst>
          </p:nvPr>
        </p:nvGraphicFramePr>
        <p:xfrm>
          <a:off x="179512" y="3933056"/>
          <a:ext cx="7200800" cy="1944216"/>
        </p:xfrm>
        <a:graphic>
          <a:graphicData uri="http://schemas.openxmlformats.org/drawingml/2006/table">
            <a:tbl>
              <a:tblPr/>
              <a:tblGrid>
                <a:gridCol w="7200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442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國</a:t>
                      </a:r>
                      <a:endParaRPr kumimoji="0" lang="en-US" alt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文</a:t>
                      </a:r>
                      <a:endParaRPr kumimoji="0" lang="zh-TW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9877" marR="19877" marT="0" marB="0" anchor="ctr" horzOverflow="overflow"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僅能具備部分與教材相關的語文知識，並有限的理解文本內容、評鑑文本的內容與形式。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08000" marR="108000" marT="36000" marB="36000" anchor="ctr" horzOverflow="overflow"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大致能具備與教材相關的語文知識，並能大致理解文本內容、評鑑文本的內容與形式。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08000" marR="108000" marT="36000" marB="36000" anchor="ctr" horzOverflow="overflow"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altLang="zh-TW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能具備與教材相關的語文知識，並能深入的理解文本內容、評鑑文本的內容與形式。</a:t>
                      </a:r>
                      <a:endParaRPr kumimoji="0" lang="zh-TW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08000" marR="108000" marT="36000" marB="36000" anchor="ctr" horzOverflow="overflow">
                    <a:lnL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241" name="群組 240"/>
          <p:cNvGrpSpPr/>
          <p:nvPr/>
        </p:nvGrpSpPr>
        <p:grpSpPr>
          <a:xfrm>
            <a:off x="1109315" y="2348880"/>
            <a:ext cx="5622925" cy="444500"/>
            <a:chOff x="1425824" y="3719959"/>
            <a:chExt cx="5622925" cy="444500"/>
          </a:xfrm>
        </p:grpSpPr>
        <p:sp>
          <p:nvSpPr>
            <p:cNvPr id="121" name="橢圓 120"/>
            <p:cNvSpPr/>
            <p:nvPr/>
          </p:nvSpPr>
          <p:spPr>
            <a:xfrm>
              <a:off x="4073774" y="3719959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2" name="圓角矩形 121"/>
            <p:cNvSpPr/>
            <p:nvPr/>
          </p:nvSpPr>
          <p:spPr>
            <a:xfrm>
              <a:off x="4073774" y="3846959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3" name="橢圓 122"/>
            <p:cNvSpPr/>
            <p:nvPr/>
          </p:nvSpPr>
          <p:spPr>
            <a:xfrm>
              <a:off x="4094411" y="4075559"/>
              <a:ext cx="19050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4" name="橢圓 123"/>
            <p:cNvSpPr/>
            <p:nvPr/>
          </p:nvSpPr>
          <p:spPr>
            <a:xfrm>
              <a:off x="4153149" y="4075559"/>
              <a:ext cx="20637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5" name="橢圓 124"/>
            <p:cNvSpPr/>
            <p:nvPr/>
          </p:nvSpPr>
          <p:spPr>
            <a:xfrm rot="2700000">
              <a:off x="4028530" y="3858865"/>
              <a:ext cx="47625" cy="80963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6" name="橢圓 125"/>
            <p:cNvSpPr/>
            <p:nvPr/>
          </p:nvSpPr>
          <p:spPr>
            <a:xfrm rot="8100000">
              <a:off x="4196011" y="38485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7" name="橢圓 126"/>
            <p:cNvSpPr/>
            <p:nvPr/>
          </p:nvSpPr>
          <p:spPr>
            <a:xfrm>
              <a:off x="4362699" y="3719959"/>
              <a:ext cx="119062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8" name="圓角矩形 127"/>
            <p:cNvSpPr/>
            <p:nvPr/>
          </p:nvSpPr>
          <p:spPr>
            <a:xfrm>
              <a:off x="4362699" y="3846959"/>
              <a:ext cx="119062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9" name="橢圓 128"/>
            <p:cNvSpPr/>
            <p:nvPr/>
          </p:nvSpPr>
          <p:spPr>
            <a:xfrm>
              <a:off x="4381749" y="4075559"/>
              <a:ext cx="20637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0" name="橢圓 129"/>
            <p:cNvSpPr/>
            <p:nvPr/>
          </p:nvSpPr>
          <p:spPr>
            <a:xfrm>
              <a:off x="4442074" y="4075559"/>
              <a:ext cx="19050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1" name="橢圓 130"/>
            <p:cNvSpPr/>
            <p:nvPr/>
          </p:nvSpPr>
          <p:spPr>
            <a:xfrm rot="2700000">
              <a:off x="4316661" y="3859659"/>
              <a:ext cx="47625" cy="7937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2" name="橢圓 131"/>
            <p:cNvSpPr/>
            <p:nvPr/>
          </p:nvSpPr>
          <p:spPr>
            <a:xfrm rot="8100000">
              <a:off x="4484936" y="38485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3" name="橢圓 132"/>
            <p:cNvSpPr/>
            <p:nvPr/>
          </p:nvSpPr>
          <p:spPr>
            <a:xfrm>
              <a:off x="4650036" y="3719959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4" name="圓角矩形 133"/>
            <p:cNvSpPr/>
            <p:nvPr/>
          </p:nvSpPr>
          <p:spPr>
            <a:xfrm>
              <a:off x="4650036" y="3846959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5" name="橢圓 134"/>
            <p:cNvSpPr/>
            <p:nvPr/>
          </p:nvSpPr>
          <p:spPr>
            <a:xfrm>
              <a:off x="4670674" y="4075559"/>
              <a:ext cx="19050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6" name="橢圓 135"/>
            <p:cNvSpPr/>
            <p:nvPr/>
          </p:nvSpPr>
          <p:spPr>
            <a:xfrm>
              <a:off x="4729411" y="4075559"/>
              <a:ext cx="20638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7" name="橢圓 136"/>
            <p:cNvSpPr/>
            <p:nvPr/>
          </p:nvSpPr>
          <p:spPr>
            <a:xfrm rot="2700000">
              <a:off x="4604792" y="3858866"/>
              <a:ext cx="47625" cy="8096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8" name="橢圓 137"/>
            <p:cNvSpPr/>
            <p:nvPr/>
          </p:nvSpPr>
          <p:spPr>
            <a:xfrm rot="8100000">
              <a:off x="4772274" y="38485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39" name="橢圓 138"/>
            <p:cNvSpPr/>
            <p:nvPr/>
          </p:nvSpPr>
          <p:spPr>
            <a:xfrm>
              <a:off x="4937374" y="3719959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0" name="圓角矩形 139"/>
            <p:cNvSpPr/>
            <p:nvPr/>
          </p:nvSpPr>
          <p:spPr>
            <a:xfrm>
              <a:off x="4937374" y="3846959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1" name="橢圓 140"/>
            <p:cNvSpPr/>
            <p:nvPr/>
          </p:nvSpPr>
          <p:spPr>
            <a:xfrm>
              <a:off x="4958011" y="4075559"/>
              <a:ext cx="20638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2" name="橢圓 141"/>
            <p:cNvSpPr/>
            <p:nvPr/>
          </p:nvSpPr>
          <p:spPr>
            <a:xfrm>
              <a:off x="5018336" y="4075559"/>
              <a:ext cx="19050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3" name="橢圓 142"/>
            <p:cNvSpPr/>
            <p:nvPr/>
          </p:nvSpPr>
          <p:spPr>
            <a:xfrm rot="2700000">
              <a:off x="4892924" y="3859659"/>
              <a:ext cx="47625" cy="7937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4" name="橢圓 143"/>
            <p:cNvSpPr/>
            <p:nvPr/>
          </p:nvSpPr>
          <p:spPr>
            <a:xfrm rot="8100000">
              <a:off x="5061199" y="3848547"/>
              <a:ext cx="36512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5" name="橢圓 144"/>
            <p:cNvSpPr/>
            <p:nvPr/>
          </p:nvSpPr>
          <p:spPr>
            <a:xfrm>
              <a:off x="5735886" y="3719959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6" name="圓角矩形 145"/>
            <p:cNvSpPr/>
            <p:nvPr/>
          </p:nvSpPr>
          <p:spPr>
            <a:xfrm>
              <a:off x="5735886" y="3846959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7" name="橢圓 146"/>
            <p:cNvSpPr/>
            <p:nvPr/>
          </p:nvSpPr>
          <p:spPr>
            <a:xfrm>
              <a:off x="5756524" y="4075559"/>
              <a:ext cx="19050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8" name="橢圓 147"/>
            <p:cNvSpPr/>
            <p:nvPr/>
          </p:nvSpPr>
          <p:spPr>
            <a:xfrm>
              <a:off x="5815261" y="4075559"/>
              <a:ext cx="20638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49" name="橢圓 148"/>
            <p:cNvSpPr/>
            <p:nvPr/>
          </p:nvSpPr>
          <p:spPr>
            <a:xfrm rot="2700000">
              <a:off x="5690642" y="3858866"/>
              <a:ext cx="47625" cy="8096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0" name="橢圓 149"/>
            <p:cNvSpPr/>
            <p:nvPr/>
          </p:nvSpPr>
          <p:spPr>
            <a:xfrm rot="8100000">
              <a:off x="5858124" y="38485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1" name="橢圓 150"/>
            <p:cNvSpPr/>
            <p:nvPr/>
          </p:nvSpPr>
          <p:spPr>
            <a:xfrm>
              <a:off x="6023224" y="3719959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2" name="圓角矩形 151"/>
            <p:cNvSpPr/>
            <p:nvPr/>
          </p:nvSpPr>
          <p:spPr>
            <a:xfrm>
              <a:off x="6023224" y="3846959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3" name="橢圓 152"/>
            <p:cNvSpPr/>
            <p:nvPr/>
          </p:nvSpPr>
          <p:spPr>
            <a:xfrm>
              <a:off x="6043861" y="4075559"/>
              <a:ext cx="20638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4" name="橢圓 153"/>
            <p:cNvSpPr/>
            <p:nvPr/>
          </p:nvSpPr>
          <p:spPr>
            <a:xfrm>
              <a:off x="6104186" y="4075559"/>
              <a:ext cx="19050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5" name="橢圓 154"/>
            <p:cNvSpPr/>
            <p:nvPr/>
          </p:nvSpPr>
          <p:spPr>
            <a:xfrm rot="2700000">
              <a:off x="5978774" y="3859659"/>
              <a:ext cx="47625" cy="7937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6" name="橢圓 155"/>
            <p:cNvSpPr/>
            <p:nvPr/>
          </p:nvSpPr>
          <p:spPr>
            <a:xfrm rot="8100000">
              <a:off x="6147049" y="3848547"/>
              <a:ext cx="36512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7" name="橢圓 156"/>
            <p:cNvSpPr/>
            <p:nvPr/>
          </p:nvSpPr>
          <p:spPr>
            <a:xfrm>
              <a:off x="6312149" y="3719959"/>
              <a:ext cx="119062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8" name="圓角矩形 157"/>
            <p:cNvSpPr/>
            <p:nvPr/>
          </p:nvSpPr>
          <p:spPr>
            <a:xfrm>
              <a:off x="6312149" y="3846959"/>
              <a:ext cx="119062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9" name="橢圓 158"/>
            <p:cNvSpPr/>
            <p:nvPr/>
          </p:nvSpPr>
          <p:spPr>
            <a:xfrm>
              <a:off x="6331199" y="4075559"/>
              <a:ext cx="20637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0" name="橢圓 159"/>
            <p:cNvSpPr/>
            <p:nvPr/>
          </p:nvSpPr>
          <p:spPr>
            <a:xfrm>
              <a:off x="6391524" y="4075559"/>
              <a:ext cx="20637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1" name="橢圓 160"/>
            <p:cNvSpPr/>
            <p:nvPr/>
          </p:nvSpPr>
          <p:spPr>
            <a:xfrm rot="2700000">
              <a:off x="6266111" y="3859659"/>
              <a:ext cx="47625" cy="7937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2" name="橢圓 161"/>
            <p:cNvSpPr/>
            <p:nvPr/>
          </p:nvSpPr>
          <p:spPr>
            <a:xfrm rot="8100000">
              <a:off x="6434386" y="38485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3" name="橢圓 162"/>
            <p:cNvSpPr/>
            <p:nvPr/>
          </p:nvSpPr>
          <p:spPr>
            <a:xfrm>
              <a:off x="6599486" y="3719959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4" name="圓角矩形 163"/>
            <p:cNvSpPr/>
            <p:nvPr/>
          </p:nvSpPr>
          <p:spPr>
            <a:xfrm>
              <a:off x="6599486" y="3846959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5" name="橢圓 164"/>
            <p:cNvSpPr/>
            <p:nvPr/>
          </p:nvSpPr>
          <p:spPr>
            <a:xfrm>
              <a:off x="6620124" y="4075559"/>
              <a:ext cx="20637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6" name="橢圓 165"/>
            <p:cNvSpPr/>
            <p:nvPr/>
          </p:nvSpPr>
          <p:spPr>
            <a:xfrm>
              <a:off x="6680449" y="4075559"/>
              <a:ext cx="19050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7" name="橢圓 166"/>
            <p:cNvSpPr/>
            <p:nvPr/>
          </p:nvSpPr>
          <p:spPr>
            <a:xfrm rot="2700000">
              <a:off x="6555036" y="3859659"/>
              <a:ext cx="47625" cy="7937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8" name="橢圓 167"/>
            <p:cNvSpPr/>
            <p:nvPr/>
          </p:nvSpPr>
          <p:spPr>
            <a:xfrm rot="8100000">
              <a:off x="6723311" y="3848547"/>
              <a:ext cx="36513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69" name="橢圓 168"/>
            <p:cNvSpPr/>
            <p:nvPr/>
          </p:nvSpPr>
          <p:spPr>
            <a:xfrm>
              <a:off x="6888411" y="3719959"/>
              <a:ext cx="119063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0" name="圓角矩形 169"/>
            <p:cNvSpPr/>
            <p:nvPr/>
          </p:nvSpPr>
          <p:spPr>
            <a:xfrm>
              <a:off x="6888411" y="3846959"/>
              <a:ext cx="119063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1" name="橢圓 170"/>
            <p:cNvSpPr/>
            <p:nvPr/>
          </p:nvSpPr>
          <p:spPr>
            <a:xfrm>
              <a:off x="6907461" y="4075559"/>
              <a:ext cx="20638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2" name="橢圓 171"/>
            <p:cNvSpPr/>
            <p:nvPr/>
          </p:nvSpPr>
          <p:spPr>
            <a:xfrm>
              <a:off x="6967786" y="4075559"/>
              <a:ext cx="20638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3" name="橢圓 172"/>
            <p:cNvSpPr/>
            <p:nvPr/>
          </p:nvSpPr>
          <p:spPr>
            <a:xfrm rot="2700000">
              <a:off x="6842374" y="3859659"/>
              <a:ext cx="47625" cy="7937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4" name="橢圓 173"/>
            <p:cNvSpPr/>
            <p:nvPr/>
          </p:nvSpPr>
          <p:spPr>
            <a:xfrm rot="8100000">
              <a:off x="7010649" y="38485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5" name="橢圓 174"/>
            <p:cNvSpPr/>
            <p:nvPr/>
          </p:nvSpPr>
          <p:spPr>
            <a:xfrm>
              <a:off x="1487736" y="3719959"/>
              <a:ext cx="119063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6" name="圓角矩形 175"/>
            <p:cNvSpPr/>
            <p:nvPr/>
          </p:nvSpPr>
          <p:spPr>
            <a:xfrm>
              <a:off x="1487736" y="3846959"/>
              <a:ext cx="119063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7" name="橢圓 176"/>
            <p:cNvSpPr/>
            <p:nvPr/>
          </p:nvSpPr>
          <p:spPr>
            <a:xfrm>
              <a:off x="1506786" y="4075559"/>
              <a:ext cx="20638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8" name="橢圓 177"/>
            <p:cNvSpPr/>
            <p:nvPr/>
          </p:nvSpPr>
          <p:spPr>
            <a:xfrm>
              <a:off x="1567111" y="4075559"/>
              <a:ext cx="20638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79" name="橢圓 178"/>
            <p:cNvSpPr/>
            <p:nvPr/>
          </p:nvSpPr>
          <p:spPr>
            <a:xfrm rot="2700000">
              <a:off x="1441699" y="3859659"/>
              <a:ext cx="47625" cy="7937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0" name="橢圓 179"/>
            <p:cNvSpPr/>
            <p:nvPr/>
          </p:nvSpPr>
          <p:spPr>
            <a:xfrm rot="8100000">
              <a:off x="1609974" y="38485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1" name="橢圓 180"/>
            <p:cNvSpPr/>
            <p:nvPr/>
          </p:nvSpPr>
          <p:spPr>
            <a:xfrm>
              <a:off x="1775074" y="3719959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2" name="圓角矩形 181"/>
            <p:cNvSpPr/>
            <p:nvPr/>
          </p:nvSpPr>
          <p:spPr>
            <a:xfrm>
              <a:off x="1775074" y="3846959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3" name="橢圓 182"/>
            <p:cNvSpPr/>
            <p:nvPr/>
          </p:nvSpPr>
          <p:spPr>
            <a:xfrm>
              <a:off x="1795711" y="4075559"/>
              <a:ext cx="19050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4" name="橢圓 183"/>
            <p:cNvSpPr/>
            <p:nvPr/>
          </p:nvSpPr>
          <p:spPr>
            <a:xfrm>
              <a:off x="1856036" y="4075559"/>
              <a:ext cx="19050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5" name="橢圓 184"/>
            <p:cNvSpPr/>
            <p:nvPr/>
          </p:nvSpPr>
          <p:spPr>
            <a:xfrm rot="2700000">
              <a:off x="1730624" y="3859659"/>
              <a:ext cx="47625" cy="7937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6" name="橢圓 185"/>
            <p:cNvSpPr/>
            <p:nvPr/>
          </p:nvSpPr>
          <p:spPr>
            <a:xfrm rot="8100000">
              <a:off x="1898899" y="3848547"/>
              <a:ext cx="36512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7" name="橢圓 186"/>
            <p:cNvSpPr/>
            <p:nvPr/>
          </p:nvSpPr>
          <p:spPr>
            <a:xfrm>
              <a:off x="2063999" y="3719959"/>
              <a:ext cx="119062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8" name="圓角矩形 187"/>
            <p:cNvSpPr/>
            <p:nvPr/>
          </p:nvSpPr>
          <p:spPr>
            <a:xfrm>
              <a:off x="2063999" y="3846959"/>
              <a:ext cx="119062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89" name="橢圓 188"/>
            <p:cNvSpPr/>
            <p:nvPr/>
          </p:nvSpPr>
          <p:spPr>
            <a:xfrm>
              <a:off x="2083049" y="4075559"/>
              <a:ext cx="20637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0" name="橢圓 189"/>
            <p:cNvSpPr/>
            <p:nvPr/>
          </p:nvSpPr>
          <p:spPr>
            <a:xfrm>
              <a:off x="2143374" y="4075559"/>
              <a:ext cx="20637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1" name="橢圓 190"/>
            <p:cNvSpPr/>
            <p:nvPr/>
          </p:nvSpPr>
          <p:spPr>
            <a:xfrm rot="2700000">
              <a:off x="2017961" y="3859659"/>
              <a:ext cx="47625" cy="7937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2" name="橢圓 191"/>
            <p:cNvSpPr/>
            <p:nvPr/>
          </p:nvSpPr>
          <p:spPr>
            <a:xfrm rot="8100000">
              <a:off x="2186236" y="38485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3" name="橢圓 192"/>
            <p:cNvSpPr/>
            <p:nvPr/>
          </p:nvSpPr>
          <p:spPr>
            <a:xfrm>
              <a:off x="2351336" y="3719959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4" name="圓角矩形 193"/>
            <p:cNvSpPr/>
            <p:nvPr/>
          </p:nvSpPr>
          <p:spPr>
            <a:xfrm>
              <a:off x="2351336" y="3846959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5" name="橢圓 194"/>
            <p:cNvSpPr/>
            <p:nvPr/>
          </p:nvSpPr>
          <p:spPr>
            <a:xfrm>
              <a:off x="2371974" y="4075559"/>
              <a:ext cx="19050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6" name="橢圓 195"/>
            <p:cNvSpPr/>
            <p:nvPr/>
          </p:nvSpPr>
          <p:spPr>
            <a:xfrm>
              <a:off x="2430711" y="4075559"/>
              <a:ext cx="20638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7" name="橢圓 196"/>
            <p:cNvSpPr/>
            <p:nvPr/>
          </p:nvSpPr>
          <p:spPr>
            <a:xfrm rot="2700000">
              <a:off x="2306092" y="3858866"/>
              <a:ext cx="47625" cy="8096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8" name="橢圓 197"/>
            <p:cNvSpPr/>
            <p:nvPr/>
          </p:nvSpPr>
          <p:spPr>
            <a:xfrm rot="8100000">
              <a:off x="2473574" y="38485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99" name="橢圓 198"/>
            <p:cNvSpPr/>
            <p:nvPr/>
          </p:nvSpPr>
          <p:spPr>
            <a:xfrm>
              <a:off x="2640261" y="3719959"/>
              <a:ext cx="119063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0" name="圓角矩形 199"/>
            <p:cNvSpPr/>
            <p:nvPr/>
          </p:nvSpPr>
          <p:spPr>
            <a:xfrm>
              <a:off x="2640261" y="3846959"/>
              <a:ext cx="119063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1" name="橢圓 200"/>
            <p:cNvSpPr/>
            <p:nvPr/>
          </p:nvSpPr>
          <p:spPr>
            <a:xfrm>
              <a:off x="2659311" y="4075559"/>
              <a:ext cx="20638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2" name="橢圓 201"/>
            <p:cNvSpPr/>
            <p:nvPr/>
          </p:nvSpPr>
          <p:spPr>
            <a:xfrm>
              <a:off x="2719636" y="4075559"/>
              <a:ext cx="20638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3" name="橢圓 202"/>
            <p:cNvSpPr/>
            <p:nvPr/>
          </p:nvSpPr>
          <p:spPr>
            <a:xfrm rot="2700000">
              <a:off x="2594224" y="3859659"/>
              <a:ext cx="47625" cy="79375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4" name="橢圓 203"/>
            <p:cNvSpPr/>
            <p:nvPr/>
          </p:nvSpPr>
          <p:spPr>
            <a:xfrm rot="8100000">
              <a:off x="2762499" y="38485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5" name="橢圓 204"/>
            <p:cNvSpPr/>
            <p:nvPr/>
          </p:nvSpPr>
          <p:spPr>
            <a:xfrm>
              <a:off x="2927599" y="3719959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6" name="圓角矩形 205"/>
            <p:cNvSpPr/>
            <p:nvPr/>
          </p:nvSpPr>
          <p:spPr>
            <a:xfrm>
              <a:off x="2927599" y="3846959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7" name="橢圓 206"/>
            <p:cNvSpPr/>
            <p:nvPr/>
          </p:nvSpPr>
          <p:spPr>
            <a:xfrm>
              <a:off x="2948236" y="4075559"/>
              <a:ext cx="19050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8" name="橢圓 207"/>
            <p:cNvSpPr/>
            <p:nvPr/>
          </p:nvSpPr>
          <p:spPr>
            <a:xfrm>
              <a:off x="3006974" y="4075559"/>
              <a:ext cx="20637" cy="762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09" name="橢圓 208"/>
            <p:cNvSpPr/>
            <p:nvPr/>
          </p:nvSpPr>
          <p:spPr>
            <a:xfrm rot="2700000">
              <a:off x="2882355" y="3858865"/>
              <a:ext cx="47625" cy="80963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0" name="橢圓 209"/>
            <p:cNvSpPr/>
            <p:nvPr/>
          </p:nvSpPr>
          <p:spPr>
            <a:xfrm rot="8100000">
              <a:off x="3049836" y="38485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1" name="橢圓 210"/>
            <p:cNvSpPr/>
            <p:nvPr/>
          </p:nvSpPr>
          <p:spPr>
            <a:xfrm>
              <a:off x="3495924" y="3731072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2" name="圓角矩形 211"/>
            <p:cNvSpPr/>
            <p:nvPr/>
          </p:nvSpPr>
          <p:spPr>
            <a:xfrm>
              <a:off x="3495924" y="3858072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3" name="橢圓 212"/>
            <p:cNvSpPr/>
            <p:nvPr/>
          </p:nvSpPr>
          <p:spPr>
            <a:xfrm>
              <a:off x="3516561" y="4086672"/>
              <a:ext cx="19050" cy="7778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4" name="橢圓 213"/>
            <p:cNvSpPr/>
            <p:nvPr/>
          </p:nvSpPr>
          <p:spPr>
            <a:xfrm>
              <a:off x="3575299" y="4086672"/>
              <a:ext cx="20637" cy="7778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5" name="橢圓 214"/>
            <p:cNvSpPr/>
            <p:nvPr/>
          </p:nvSpPr>
          <p:spPr>
            <a:xfrm rot="2700000">
              <a:off x="3450680" y="3871565"/>
              <a:ext cx="47625" cy="80963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6" name="橢圓 215"/>
            <p:cNvSpPr/>
            <p:nvPr/>
          </p:nvSpPr>
          <p:spPr>
            <a:xfrm rot="8100000">
              <a:off x="3618161" y="38612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7" name="橢圓 216"/>
            <p:cNvSpPr/>
            <p:nvPr/>
          </p:nvSpPr>
          <p:spPr>
            <a:xfrm>
              <a:off x="5424736" y="3731072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8" name="圓角矩形 217"/>
            <p:cNvSpPr/>
            <p:nvPr/>
          </p:nvSpPr>
          <p:spPr>
            <a:xfrm>
              <a:off x="5424736" y="3858072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19" name="橢圓 218"/>
            <p:cNvSpPr/>
            <p:nvPr/>
          </p:nvSpPr>
          <p:spPr>
            <a:xfrm>
              <a:off x="5445374" y="4086672"/>
              <a:ext cx="19050" cy="7778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0" name="橢圓 219"/>
            <p:cNvSpPr/>
            <p:nvPr/>
          </p:nvSpPr>
          <p:spPr>
            <a:xfrm>
              <a:off x="5504111" y="4086672"/>
              <a:ext cx="20638" cy="7778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1" name="橢圓 220"/>
            <p:cNvSpPr/>
            <p:nvPr/>
          </p:nvSpPr>
          <p:spPr>
            <a:xfrm rot="2700000">
              <a:off x="5379492" y="3871566"/>
              <a:ext cx="47625" cy="80962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2" name="橢圓 221"/>
            <p:cNvSpPr/>
            <p:nvPr/>
          </p:nvSpPr>
          <p:spPr>
            <a:xfrm rot="8100000">
              <a:off x="5546974" y="38612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4" name="橢圓 223"/>
            <p:cNvSpPr/>
            <p:nvPr/>
          </p:nvSpPr>
          <p:spPr>
            <a:xfrm>
              <a:off x="3810249" y="3731072"/>
              <a:ext cx="120650" cy="1270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5" name="圓角矩形 224"/>
            <p:cNvSpPr/>
            <p:nvPr/>
          </p:nvSpPr>
          <p:spPr>
            <a:xfrm>
              <a:off x="3810249" y="3858072"/>
              <a:ext cx="120650" cy="22860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6" name="橢圓 225"/>
            <p:cNvSpPr/>
            <p:nvPr/>
          </p:nvSpPr>
          <p:spPr>
            <a:xfrm>
              <a:off x="3830886" y="4086672"/>
              <a:ext cx="19050" cy="7778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7" name="橢圓 226"/>
            <p:cNvSpPr/>
            <p:nvPr/>
          </p:nvSpPr>
          <p:spPr>
            <a:xfrm>
              <a:off x="3889624" y="4086672"/>
              <a:ext cx="20637" cy="77787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8" name="橢圓 227"/>
            <p:cNvSpPr/>
            <p:nvPr/>
          </p:nvSpPr>
          <p:spPr>
            <a:xfrm rot="2700000">
              <a:off x="3765005" y="3871565"/>
              <a:ext cx="47625" cy="80963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29" name="橢圓 228"/>
            <p:cNvSpPr/>
            <p:nvPr/>
          </p:nvSpPr>
          <p:spPr>
            <a:xfrm rot="8100000">
              <a:off x="3932486" y="3861247"/>
              <a:ext cx="38100" cy="101600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242" name="群組 241"/>
          <p:cNvGrpSpPr/>
          <p:nvPr/>
        </p:nvGrpSpPr>
        <p:grpSpPr>
          <a:xfrm>
            <a:off x="1115616" y="2924944"/>
            <a:ext cx="5925715" cy="863600"/>
            <a:chOff x="2030661" y="4196209"/>
            <a:chExt cx="5925715" cy="863600"/>
          </a:xfrm>
        </p:grpSpPr>
        <p:sp>
          <p:nvSpPr>
            <p:cNvPr id="5" name="文字方塊 4"/>
            <p:cNvSpPr txBox="1"/>
            <p:nvPr/>
          </p:nvSpPr>
          <p:spPr>
            <a:xfrm>
              <a:off x="4355976" y="4233282"/>
              <a:ext cx="1365250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TW" altLang="en-US" sz="2000" b="1" dirty="0" smtClean="0">
                  <a:latin typeface="標楷體" pitchFamily="65" charset="-120"/>
                  <a:ea typeface="標楷體" pitchFamily="65" charset="-120"/>
                </a:rPr>
                <a:t>至少</a:t>
              </a:r>
              <a:r>
                <a:rPr lang="en-US" altLang="zh-TW" sz="2000" b="1" dirty="0">
                  <a:latin typeface="標楷體" pitchFamily="65" charset="-120"/>
                  <a:ea typeface="標楷體" pitchFamily="65" charset="-120"/>
                </a:rPr>
                <a:t/>
              </a:r>
              <a:br>
                <a:rPr lang="en-US" altLang="zh-TW" sz="2000" b="1" dirty="0">
                  <a:latin typeface="標楷體" pitchFamily="65" charset="-120"/>
                  <a:ea typeface="標楷體" pitchFamily="65" charset="-120"/>
                </a:rPr>
              </a:br>
              <a:r>
                <a:rPr lang="zh-TW" altLang="en-US" sz="2000" b="1" dirty="0" smtClean="0">
                  <a:latin typeface="標楷體" pitchFamily="65" charset="-120"/>
                  <a:ea typeface="標楷體" pitchFamily="65" charset="-120"/>
                </a:rPr>
                <a:t>答對</a:t>
              </a:r>
              <a:r>
                <a:rPr lang="zh-TW" altLang="en-US" sz="2000" b="1" dirty="0" smtClean="0"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 </a:t>
              </a:r>
              <a:r>
                <a:rPr lang="en-US" altLang="zh-TW" sz="2000" b="1" dirty="0"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20</a:t>
              </a:r>
              <a:r>
                <a:rPr lang="zh-TW" altLang="en-US" sz="2000" b="1" dirty="0">
                  <a:latin typeface="標楷體" pitchFamily="65" charset="-120"/>
                  <a:ea typeface="標楷體" pitchFamily="65" charset="-120"/>
                </a:rPr>
                <a:t>題</a:t>
              </a:r>
            </a:p>
          </p:txBody>
        </p:sp>
        <p:sp>
          <p:nvSpPr>
            <p:cNvPr id="231" name="文字方塊 230"/>
            <p:cNvSpPr txBox="1"/>
            <p:nvPr/>
          </p:nvSpPr>
          <p:spPr>
            <a:xfrm>
              <a:off x="6418089" y="4233282"/>
              <a:ext cx="1538287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TW" altLang="en-US" sz="2000" b="1" dirty="0" smtClean="0">
                  <a:latin typeface="標楷體" pitchFamily="65" charset="-120"/>
                  <a:ea typeface="標楷體" pitchFamily="65" charset="-120"/>
                </a:rPr>
                <a:t>至少</a:t>
              </a:r>
              <a:r>
                <a:rPr lang="en-US" altLang="zh-TW" sz="2000" b="1" dirty="0" smtClean="0">
                  <a:latin typeface="標楷體" pitchFamily="65" charset="-120"/>
                  <a:ea typeface="標楷體" pitchFamily="65" charset="-120"/>
                </a:rPr>
                <a:t/>
              </a:r>
              <a:br>
                <a:rPr lang="en-US" altLang="zh-TW" sz="2000" b="1" dirty="0" smtClean="0">
                  <a:latin typeface="標楷體" pitchFamily="65" charset="-120"/>
                  <a:ea typeface="標楷體" pitchFamily="65" charset="-120"/>
                </a:rPr>
              </a:br>
              <a:r>
                <a:rPr lang="zh-TW" altLang="en-US" sz="2000" b="1" dirty="0" smtClean="0">
                  <a:latin typeface="標楷體" pitchFamily="65" charset="-120"/>
                  <a:ea typeface="標楷體" pitchFamily="65" charset="-120"/>
                </a:rPr>
                <a:t>答對</a:t>
              </a:r>
              <a:r>
                <a:rPr lang="en-US" altLang="zh-TW" sz="2000" b="1" dirty="0" smtClean="0"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41</a:t>
              </a:r>
              <a:r>
                <a:rPr lang="zh-TW" altLang="en-US" sz="2000" b="1" dirty="0" smtClean="0">
                  <a:latin typeface="標楷體" pitchFamily="65" charset="-120"/>
                  <a:ea typeface="標楷體" pitchFamily="65" charset="-120"/>
                </a:rPr>
                <a:t>題</a:t>
              </a:r>
              <a:endParaRPr lang="zh-TW" altLang="en-US" sz="2000" b="1" dirty="0">
                <a:latin typeface="標楷體" pitchFamily="65" charset="-120"/>
                <a:ea typeface="標楷體" pitchFamily="65" charset="-120"/>
              </a:endParaRPr>
            </a:p>
          </p:txBody>
        </p:sp>
        <p:sp>
          <p:nvSpPr>
            <p:cNvPr id="233" name="上-下雙向箭號 232"/>
            <p:cNvSpPr/>
            <p:nvPr/>
          </p:nvSpPr>
          <p:spPr>
            <a:xfrm>
              <a:off x="6083549" y="4196209"/>
              <a:ext cx="433387" cy="863600"/>
            </a:xfrm>
            <a:prstGeom prst="upDown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20" name="上-下雙向箭號 119"/>
            <p:cNvSpPr/>
            <p:nvPr/>
          </p:nvSpPr>
          <p:spPr>
            <a:xfrm>
              <a:off x="3995986" y="4196209"/>
              <a:ext cx="431800" cy="863600"/>
            </a:xfrm>
            <a:prstGeom prst="upDown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30" name="上-下雙向箭號 229"/>
            <p:cNvSpPr/>
            <p:nvPr/>
          </p:nvSpPr>
          <p:spPr>
            <a:xfrm>
              <a:off x="2030661" y="4196209"/>
              <a:ext cx="431800" cy="863600"/>
            </a:xfrm>
            <a:prstGeom prst="upDown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34" name="文字方塊 233"/>
            <p:cNvSpPr txBox="1"/>
            <p:nvPr/>
          </p:nvSpPr>
          <p:spPr>
            <a:xfrm>
              <a:off x="2178844" y="4293096"/>
              <a:ext cx="1724025" cy="707886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zh-TW" altLang="en-US" sz="2000" b="1" dirty="0">
                  <a:latin typeface="標楷體" pitchFamily="65" charset="-120"/>
                  <a:ea typeface="標楷體" pitchFamily="65" charset="-120"/>
                </a:rPr>
                <a:t>答對</a:t>
              </a:r>
              <a:r>
                <a:rPr lang="en-US" altLang="zh-TW" sz="2000" b="1" dirty="0">
                  <a:latin typeface="Times New Roman" pitchFamily="18" charset="0"/>
                  <a:ea typeface="標楷體" pitchFamily="65" charset="-120"/>
                  <a:cs typeface="Times New Roman" pitchFamily="18" charset="0"/>
                </a:rPr>
                <a:t>19</a:t>
              </a:r>
              <a:r>
                <a:rPr lang="zh-TW" altLang="en-US" sz="2000" b="1" dirty="0" smtClean="0">
                  <a:latin typeface="標楷體" pitchFamily="65" charset="-120"/>
                  <a:ea typeface="標楷體" pitchFamily="65" charset="-120"/>
                </a:rPr>
                <a:t>題</a:t>
              </a:r>
              <a:endParaRPr lang="en-US" altLang="zh-TW" sz="2000" b="1" dirty="0" smtClean="0">
                <a:latin typeface="標楷體" pitchFamily="65" charset="-120"/>
                <a:ea typeface="標楷體" pitchFamily="65" charset="-120"/>
              </a:endParaRPr>
            </a:p>
            <a:p>
              <a:pPr>
                <a:defRPr/>
              </a:pPr>
              <a:r>
                <a:rPr lang="zh-TW" altLang="en-US" sz="2000" b="1" dirty="0" smtClean="0">
                  <a:latin typeface="標楷體" pitchFamily="65" charset="-120"/>
                  <a:ea typeface="標楷體" pitchFamily="65" charset="-120"/>
                </a:rPr>
                <a:t>  以下</a:t>
              </a:r>
              <a:endParaRPr lang="zh-TW" altLang="en-US" sz="2000" b="1" dirty="0">
                <a:latin typeface="標楷體" pitchFamily="65" charset="-120"/>
                <a:ea typeface="標楷體" pitchFamily="65" charset="-120"/>
              </a:endParaRPr>
            </a:p>
          </p:txBody>
        </p:sp>
      </p:grpSp>
      <p:graphicFrame>
        <p:nvGraphicFramePr>
          <p:cNvPr id="119" name="表格 118"/>
          <p:cNvGraphicFramePr>
            <a:graphicFrameLocks noGrp="1"/>
          </p:cNvGraphicFramePr>
          <p:nvPr/>
        </p:nvGraphicFramePr>
        <p:xfrm>
          <a:off x="7092280" y="2060848"/>
          <a:ext cx="1872208" cy="161163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433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88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endParaRPr lang="zh-TW" altLang="en-US" sz="2000" kern="0" dirty="0">
                        <a:solidFill>
                          <a:srgbClr val="0000FF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T="45738" marB="457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2000" kern="0" dirty="0" smtClean="0">
                          <a:effectLst/>
                        </a:rPr>
                        <a:t>國文</a:t>
                      </a:r>
                      <a:endParaRPr lang="zh-TW" altLang="en-US" sz="20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T="45738" marB="4573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7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</a:rPr>
                        <a:t>精熟</a:t>
                      </a:r>
                      <a:endParaRPr lang="zh-TW" sz="2000" kern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altLang="zh-TW" sz="20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20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-48</a:t>
                      </a:r>
                      <a:endParaRPr lang="zh-TW" sz="2000" kern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79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</a:rPr>
                        <a:t>基礎</a:t>
                      </a:r>
                      <a:endParaRPr lang="zh-TW" sz="2000" kern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20-4</a:t>
                      </a:r>
                      <a:r>
                        <a:rPr lang="en-US" altLang="zh-TW" sz="20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zh-TW" sz="2000" kern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00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effectLst/>
                        </a:rPr>
                        <a:t>待加強</a:t>
                      </a:r>
                      <a:endParaRPr lang="zh-TW" sz="2000" kern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0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0-19</a:t>
                      </a:r>
                      <a:endParaRPr lang="zh-TW" altLang="en-US" sz="2000" kern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T="45738" marB="4573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755576" y="1844824"/>
          <a:ext cx="7560840" cy="288031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90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02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902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92348">
                <a:tc>
                  <a:txBody>
                    <a:bodyPr/>
                    <a:lstStyle/>
                    <a:p>
                      <a:pPr algn="ctr"/>
                      <a:endParaRPr lang="zh-TW" altLang="en-US" sz="2800" kern="0" dirty="0">
                        <a:solidFill>
                          <a:srgbClr val="0000FF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91448" marR="91448" marT="45738" marB="457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2800" kern="0" dirty="0" smtClean="0">
                          <a:effectLst/>
                        </a:rPr>
                        <a:t>國文</a:t>
                      </a:r>
                      <a:endParaRPr lang="zh-TW" altLang="en-US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48" marR="91448" marT="45738" marB="4573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zh-TW" sz="2800" kern="0" dirty="0" smtClean="0">
                          <a:effectLst/>
                        </a:rPr>
                        <a:t>社會</a:t>
                      </a:r>
                      <a:endParaRPr lang="zh-TW" altLang="en-US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48" marR="91448" marT="45738" marB="4573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zh-TW" sz="2800" kern="0" dirty="0" smtClean="0">
                          <a:effectLst/>
                        </a:rPr>
                        <a:t>自然</a:t>
                      </a:r>
                      <a:endParaRPr lang="zh-TW" altLang="en-US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48" marR="91448" marT="45738" marB="457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精熟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-48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-63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-54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2" marR="17782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基礎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20-4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2" marR="17782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24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待加強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0-19</a:t>
                      </a:r>
                      <a:endParaRPr lang="zh-TW" altLang="en-US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91448" marR="91448" marT="45738" marB="4573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0-22</a:t>
                      </a:r>
                      <a:endParaRPr lang="zh-TW" altLang="zh-TW" sz="2800" kern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91448" marR="91448" marT="45738" marB="4573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0-19</a:t>
                      </a:r>
                      <a:endParaRPr lang="zh-TW" altLang="zh-TW" sz="2800" kern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91448" marR="91448" marT="45738" marB="4573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itre 1"/>
          <p:cNvSpPr txBox="1">
            <a:spLocks/>
          </p:cNvSpPr>
          <p:nvPr/>
        </p:nvSpPr>
        <p:spPr bwMode="auto">
          <a:xfrm>
            <a:off x="827584" y="269979"/>
            <a:ext cx="748883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/>
            <a:r>
              <a:rPr lang="en-US" altLang="zh-TW" sz="4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106</a:t>
            </a:r>
            <a:r>
              <a:rPr lang="zh-TW" altLang="en-US" sz="4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年會考各科標準設定結果</a:t>
            </a:r>
            <a:endParaRPr kumimoji="1" lang="zh-TW" altLang="en-US" sz="4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內容版面配置區 2"/>
          <p:cNvSpPr>
            <a:spLocks noGrp="1"/>
          </p:cNvSpPr>
          <p:nvPr>
            <p:ph idx="1"/>
          </p:nvPr>
        </p:nvSpPr>
        <p:spPr>
          <a:xfrm>
            <a:off x="468313" y="1412875"/>
            <a:ext cx="7991475" cy="4608513"/>
          </a:xfrm>
        </p:spPr>
        <p:txBody>
          <a:bodyPr/>
          <a:lstStyle/>
          <a:p>
            <a:pPr marL="857250" indent="-514350" algn="just" eaLnBrk="1">
              <a:buFont typeface="Wingdings" pitchFamily="2" charset="2"/>
              <a:buChar char="u"/>
            </a:pP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解決免試入學超額問題的配套方式：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marL="1200150" lvl="1" indent="-457200" algn="just" eaLnBrk="1">
              <a:buFont typeface="標楷體" pitchFamily="65" charset="-120"/>
              <a:buChar char="․"/>
            </a:pP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精熟</a:t>
            </a:r>
            <a:r>
              <a:rPr lang="en-US" altLang="zh-TW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[A]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加註標示</a:t>
            </a:r>
            <a:r>
              <a:rPr lang="zh-TW" altLang="en-US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（</a:t>
            </a:r>
            <a:r>
              <a:rPr lang="en-US" altLang="zh-TW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A</a:t>
            </a:r>
            <a:r>
              <a:rPr lang="en-US" altLang="zh-TW" b="1" baseline="30000" dirty="0">
                <a:solidFill>
                  <a:schemeClr val="dk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+</a:t>
            </a:r>
            <a:r>
              <a:rPr lang="zh-TW" altLang="en-US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、</a:t>
            </a:r>
            <a:r>
              <a:rPr lang="en-US" altLang="zh-TW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A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b="1" baseline="30000" dirty="0">
                <a:solidFill>
                  <a:schemeClr val="dk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+ +</a:t>
            </a:r>
            <a:r>
              <a:rPr lang="zh-TW" altLang="en-US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 ），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其中</a:t>
            </a:r>
            <a:endParaRPr lang="en-US" altLang="zh-TW" dirty="0" smtClean="0"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  <a:p>
            <a:pPr marL="1200150" lvl="3" indent="0" algn="just" eaLnBrk="1">
              <a:buFont typeface="Wingdings" pitchFamily="2" charset="2"/>
              <a:buChar char="ü"/>
            </a:pP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 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A</a:t>
            </a:r>
            <a:r>
              <a:rPr lang="en-US" altLang="zh-TW" sz="2800" b="1" baseline="30000" dirty="0">
                <a:solidFill>
                  <a:schemeClr val="dk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+ </a:t>
            </a:r>
            <a:r>
              <a:rPr lang="en-US" altLang="zh-TW" sz="2800" b="1" baseline="30000" dirty="0" smtClean="0">
                <a:solidFill>
                  <a:schemeClr val="dk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+</a:t>
            </a:r>
            <a:r>
              <a:rPr lang="zh-TW" altLang="en-US" sz="2800" b="1" baseline="30000" dirty="0" smtClean="0">
                <a:solidFill>
                  <a:schemeClr val="dk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zh-TW" altLang="en-US" sz="2800" dirty="0" smtClean="0">
                <a:latin typeface="Times New Roman" pitchFamily="18" charset="0"/>
                <a:cs typeface="Times New Roman" pitchFamily="18" charset="0"/>
              </a:rPr>
              <a:t>代表</a:t>
            </a:r>
            <a:r>
              <a:rPr lang="zh-TW" altLang="zh-TW" sz="2800" dirty="0" smtClean="0">
                <a:latin typeface="Times New Roman" pitchFamily="18" charset="0"/>
                <a:cs typeface="Times New Roman" pitchFamily="18" charset="0"/>
              </a:rPr>
              <a:t>精熟等級前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25%</a:t>
            </a:r>
          </a:p>
          <a:p>
            <a:pPr marL="1200150" lvl="3" indent="0" algn="just" eaLnBrk="1">
              <a:buFont typeface="Wingdings" pitchFamily="2" charset="2"/>
              <a:buChar char="ü"/>
            </a:pP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 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A</a:t>
            </a:r>
            <a:r>
              <a:rPr lang="en-US" altLang="zh-TW" sz="2800" b="1" baseline="30000" dirty="0" smtClean="0">
                <a:solidFill>
                  <a:schemeClr val="dk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+</a:t>
            </a:r>
            <a:r>
              <a:rPr lang="zh-TW" altLang="en-US" sz="2800" b="1" baseline="30000" dirty="0" smtClean="0">
                <a:solidFill>
                  <a:schemeClr val="dk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</a:t>
            </a:r>
            <a:r>
              <a:rPr lang="zh-TW" altLang="en-US" sz="2800" dirty="0" smtClean="0">
                <a:latin typeface="Times New Roman" pitchFamily="18" charset="0"/>
                <a:cs typeface="Times New Roman" pitchFamily="18" charset="0"/>
              </a:rPr>
              <a:t>代表</a:t>
            </a:r>
            <a:r>
              <a:rPr lang="zh-TW" altLang="zh-TW" sz="2800" dirty="0" smtClean="0">
                <a:latin typeface="Times New Roman" pitchFamily="18" charset="0"/>
                <a:cs typeface="Times New Roman" pitchFamily="18" charset="0"/>
              </a:rPr>
              <a:t>精熟等級前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26%</a:t>
            </a:r>
            <a:r>
              <a:rPr lang="zh-TW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～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50%</a:t>
            </a:r>
          </a:p>
          <a:p>
            <a:pPr marL="1200150" lvl="1" indent="-457200" algn="just" eaLnBrk="1">
              <a:buFont typeface="標楷體" pitchFamily="65" charset="-120"/>
              <a:buChar char="․"/>
            </a:pP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基礎</a:t>
            </a:r>
            <a:r>
              <a:rPr lang="en-US" altLang="zh-TW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[B]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加註標示</a:t>
            </a:r>
            <a:r>
              <a:rPr lang="zh-TW" altLang="en-US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（</a:t>
            </a:r>
            <a:r>
              <a:rPr lang="en-US" altLang="zh-TW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B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b="1" baseline="30000" dirty="0">
                <a:solidFill>
                  <a:schemeClr val="dk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+</a:t>
            </a:r>
            <a:r>
              <a:rPr lang="zh-TW" altLang="en-US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、</a:t>
            </a:r>
            <a:r>
              <a:rPr lang="en-US" altLang="zh-TW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B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TW" b="1" baseline="30000" dirty="0">
                <a:solidFill>
                  <a:schemeClr val="dk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+ +</a:t>
            </a:r>
            <a:r>
              <a:rPr lang="zh-TW" altLang="en-US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），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其中</a:t>
            </a:r>
            <a:endParaRPr lang="en-US" altLang="zh-TW" sz="2800" dirty="0" smtClean="0"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  <a:p>
            <a:pPr marL="1200150" lvl="3" indent="0" algn="just" eaLnBrk="1">
              <a:buFont typeface="Wingdings" pitchFamily="2" charset="2"/>
              <a:buChar char="ü"/>
            </a:pP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 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B</a:t>
            </a:r>
            <a:r>
              <a:rPr lang="en-US" altLang="zh-TW" sz="2800" b="1" baseline="30000" dirty="0">
                <a:solidFill>
                  <a:schemeClr val="dk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+ </a:t>
            </a:r>
            <a:r>
              <a:rPr lang="en-US" altLang="zh-TW" sz="2800" b="1" baseline="30000" dirty="0" smtClean="0">
                <a:solidFill>
                  <a:schemeClr val="dk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+</a:t>
            </a:r>
            <a:r>
              <a:rPr lang="zh-TW" altLang="en-US" sz="2800" b="1" baseline="30000" dirty="0" smtClean="0">
                <a:solidFill>
                  <a:schemeClr val="dk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zh-TW" altLang="en-US" sz="2800" dirty="0" smtClean="0">
                <a:latin typeface="Times New Roman" pitchFamily="18" charset="0"/>
                <a:cs typeface="Times New Roman" pitchFamily="18" charset="0"/>
              </a:rPr>
              <a:t>代表</a:t>
            </a:r>
            <a:r>
              <a:rPr lang="zh-TW" altLang="zh-TW" sz="2800" dirty="0" smtClean="0">
                <a:latin typeface="Times New Roman" pitchFamily="18" charset="0"/>
                <a:cs typeface="Times New Roman" pitchFamily="18" charset="0"/>
              </a:rPr>
              <a:t>基礎等級前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25%</a:t>
            </a:r>
          </a:p>
          <a:p>
            <a:pPr marL="1200150" lvl="3" indent="0" algn="just" eaLnBrk="1">
              <a:buFont typeface="Wingdings" pitchFamily="2" charset="2"/>
              <a:buChar char="ü"/>
            </a:pP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 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B</a:t>
            </a:r>
            <a:r>
              <a:rPr lang="en-US" altLang="zh-TW" sz="2800" b="1" baseline="30000" dirty="0" smtClean="0">
                <a:solidFill>
                  <a:schemeClr val="dk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+</a:t>
            </a:r>
            <a:r>
              <a:rPr lang="zh-TW" altLang="en-US" sz="2800" b="1" baseline="30000" dirty="0" smtClean="0">
                <a:solidFill>
                  <a:schemeClr val="dk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   </a:t>
            </a:r>
            <a:r>
              <a:rPr lang="zh-TW" altLang="en-US" sz="2800" dirty="0" smtClean="0">
                <a:latin typeface="Times New Roman" pitchFamily="18" charset="0"/>
                <a:cs typeface="Times New Roman" pitchFamily="18" charset="0"/>
              </a:rPr>
              <a:t>代表</a:t>
            </a:r>
            <a:r>
              <a:rPr lang="zh-TW" altLang="zh-TW" sz="2800" dirty="0" smtClean="0">
                <a:latin typeface="Times New Roman" pitchFamily="18" charset="0"/>
                <a:cs typeface="Times New Roman" pitchFamily="18" charset="0"/>
              </a:rPr>
              <a:t>基礎等級前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26%</a:t>
            </a:r>
            <a:r>
              <a:rPr lang="zh-TW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～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50%</a:t>
            </a:r>
            <a:endParaRPr lang="zh-TW" altLang="en-US" sz="2800" dirty="0" smtClean="0"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 bwMode="auto">
          <a:xfrm>
            <a:off x="1476375" y="260350"/>
            <a:ext cx="63293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zh-TW" altLang="en-US" sz="4400" b="1" kern="0" dirty="0" smtClean="0">
                <a:latin typeface="標楷體" pitchFamily="65" charset="-120"/>
                <a:ea typeface="標楷體" pitchFamily="65" charset="-120"/>
                <a:cs typeface="+mj-cs"/>
              </a:rPr>
              <a:t>能力</a:t>
            </a:r>
            <a:r>
              <a:rPr lang="zh-TW" altLang="en-US" sz="4400" b="1" kern="0" dirty="0">
                <a:latin typeface="標楷體" pitchFamily="65" charset="-120"/>
                <a:ea typeface="標楷體" pitchFamily="65" charset="-120"/>
                <a:cs typeface="+mj-cs"/>
              </a:rPr>
              <a:t>等級加註標示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三等級及四標示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474490"/>
              </p:ext>
            </p:extLst>
          </p:nvPr>
        </p:nvGraphicFramePr>
        <p:xfrm>
          <a:off x="539552" y="1412776"/>
          <a:ext cx="8064898" cy="4824537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2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21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21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21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21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321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03534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　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國文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社會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自然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535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精熟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A</a:t>
                      </a:r>
                      <a:r>
                        <a:rPr kumimoji="1" lang="en-US" sz="2800" b="1" baseline="300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++</a:t>
                      </a:r>
                      <a:endParaRPr kumimoji="1" lang="zh-TW" sz="2800" b="1" baseline="300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-48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-48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-63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-63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-54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-54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5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A</a:t>
                      </a:r>
                      <a:r>
                        <a:rPr kumimoji="1" lang="en-US" sz="2800" b="1" baseline="300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endParaRPr kumimoji="1" lang="zh-TW" sz="2800" b="1" baseline="300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5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A</a:t>
                      </a:r>
                      <a:endParaRPr lang="zh-TW" sz="2500" kern="1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535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基礎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B</a:t>
                      </a:r>
                      <a:r>
                        <a:rPr kumimoji="1" lang="en-US" sz="2800" b="1" baseline="300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++</a:t>
                      </a:r>
                      <a:endParaRPr kumimoji="1" lang="zh-TW" sz="2800" b="1" baseline="300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5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B</a:t>
                      </a:r>
                      <a:r>
                        <a:rPr kumimoji="1" lang="en-US" sz="2800" b="1" baseline="300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endParaRPr kumimoji="1" lang="zh-TW" sz="2800" b="1" baseline="300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5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B</a:t>
                      </a:r>
                      <a:endParaRPr lang="zh-TW" sz="2500" kern="1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837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待加強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C</a:t>
                      </a:r>
                      <a:endParaRPr lang="zh-TW" sz="2500" kern="1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0-19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0-2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0-1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英語科及數學科等級計算方式</a:t>
            </a:r>
          </a:p>
        </p:txBody>
      </p:sp>
      <p:sp>
        <p:nvSpPr>
          <p:cNvPr id="24579" name="內容版面配置區 2"/>
          <p:cNvSpPr>
            <a:spLocks noGrp="1"/>
          </p:cNvSpPr>
          <p:nvPr>
            <p:ph idx="1"/>
          </p:nvPr>
        </p:nvSpPr>
        <p:spPr>
          <a:xfrm>
            <a:off x="899592" y="1600200"/>
            <a:ext cx="8064896" cy="4781550"/>
          </a:xfrm>
        </p:spPr>
        <p:txBody>
          <a:bodyPr/>
          <a:lstStyle/>
          <a:p>
            <a:pPr>
              <a:buFont typeface="Wingdings" pitchFamily="2" charset="2"/>
              <a:buChar char="u"/>
            </a:pP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英語科等級＝英語閱讀＋英語聽力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dirty="0" smtClean="0"/>
              <a:t>數學科等級＝數學選擇題＋數學非選擇題</a:t>
            </a:r>
            <a:endParaRPr lang="en-US" altLang="zh-TW" dirty="0" smtClean="0"/>
          </a:p>
          <a:p>
            <a:pPr lvl="1">
              <a:buNone/>
            </a:pP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   加權計分</a:t>
            </a:r>
          </a:p>
        </p:txBody>
      </p:sp>
      <p:sp>
        <p:nvSpPr>
          <p:cNvPr id="4" name="向右箭號 3"/>
          <p:cNvSpPr/>
          <p:nvPr/>
        </p:nvSpPr>
        <p:spPr>
          <a:xfrm>
            <a:off x="1475656" y="3933056"/>
            <a:ext cx="7200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>
                <a:latin typeface="+mn-ea"/>
                <a:ea typeface="+mn-ea"/>
              </a:rPr>
              <a:t>英語科整體</a:t>
            </a:r>
            <a:r>
              <a:rPr lang="zh-TW" altLang="en-US" dirty="0" smtClean="0">
                <a:latin typeface="+mn-ea"/>
                <a:ea typeface="+mn-ea"/>
              </a:rPr>
              <a:t>能力等級如何計算？</a:t>
            </a:r>
          </a:p>
        </p:txBody>
      </p:sp>
      <p:sp>
        <p:nvSpPr>
          <p:cNvPr id="36867" name="內容版面配置區 2"/>
          <p:cNvSpPr>
            <a:spLocks noGrp="1"/>
          </p:cNvSpPr>
          <p:nvPr>
            <p:ph idx="1"/>
          </p:nvPr>
        </p:nvSpPr>
        <p:spPr>
          <a:xfrm>
            <a:off x="251520" y="1167730"/>
            <a:ext cx="8229600" cy="4781550"/>
          </a:xfrm>
        </p:spPr>
        <p:txBody>
          <a:bodyPr/>
          <a:lstStyle/>
          <a:p>
            <a:endParaRPr lang="en-US" altLang="zh-TW" sz="800" dirty="0" smtClean="0">
              <a:latin typeface="+mn-ea"/>
              <a:ea typeface="+mn-ea"/>
            </a:endParaRPr>
          </a:p>
          <a:p>
            <a:pPr>
              <a:buFont typeface="Wingdings" pitchFamily="2" charset="2"/>
              <a:buChar char="u"/>
            </a:pPr>
            <a:r>
              <a:rPr lang="zh-TW" altLang="zh-TW" dirty="0" smtClean="0">
                <a:latin typeface="+mn-ea"/>
                <a:ea typeface="+mn-ea"/>
              </a:rPr>
              <a:t>加權比重</a:t>
            </a:r>
            <a:r>
              <a:rPr lang="zh-TW" altLang="en-US" dirty="0" smtClean="0">
                <a:latin typeface="+mn-ea"/>
                <a:ea typeface="+mn-ea"/>
              </a:rPr>
              <a:t>：</a:t>
            </a:r>
            <a:r>
              <a:rPr lang="zh-TW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聽力占</a:t>
            </a:r>
            <a: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20</a:t>
            </a:r>
            <a:r>
              <a:rPr lang="zh-TW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％，閱讀占</a:t>
            </a:r>
            <a: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80</a:t>
            </a:r>
            <a:r>
              <a:rPr lang="zh-TW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％</a:t>
            </a:r>
            <a:endParaRPr lang="en-US" altLang="zh-TW" dirty="0" smtClean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>
              <a:buFontTx/>
              <a:buNone/>
            </a:pPr>
            <a:endParaRPr lang="en-US" altLang="zh-TW" dirty="0" smtClean="0">
              <a:latin typeface="+mn-ea"/>
              <a:ea typeface="+mn-ea"/>
            </a:endParaRPr>
          </a:p>
          <a:p>
            <a:pPr>
              <a:buFontTx/>
              <a:buNone/>
            </a:pPr>
            <a:endParaRPr lang="en-US" altLang="zh-TW" dirty="0" smtClean="0">
              <a:latin typeface="+mn-ea"/>
              <a:ea typeface="+mn-ea"/>
            </a:endParaRPr>
          </a:p>
          <a:p>
            <a:pPr>
              <a:buFontTx/>
              <a:buNone/>
            </a:pPr>
            <a:endParaRPr lang="en-US" altLang="zh-TW" dirty="0" smtClean="0">
              <a:latin typeface="+mn-ea"/>
              <a:ea typeface="+mn-ea"/>
            </a:endParaRPr>
          </a:p>
          <a:p>
            <a:pPr>
              <a:buFontTx/>
              <a:buNone/>
            </a:pPr>
            <a:endParaRPr lang="en-US" altLang="zh-TW" sz="1200" dirty="0" smtClean="0">
              <a:latin typeface="+mn-ea"/>
              <a:ea typeface="+mn-ea"/>
            </a:endParaRPr>
          </a:p>
          <a:p>
            <a:pPr>
              <a:buFontTx/>
              <a:buNone/>
            </a:pPr>
            <a:endParaRPr lang="zh-TW" altLang="en-US" sz="2000" dirty="0" smtClean="0">
              <a:latin typeface="+mn-ea"/>
              <a:ea typeface="+mn-ea"/>
            </a:endParaRPr>
          </a:p>
        </p:txBody>
      </p:sp>
      <p:graphicFrame>
        <p:nvGraphicFramePr>
          <p:cNvPr id="2560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5218135"/>
              </p:ext>
            </p:extLst>
          </p:nvPr>
        </p:nvGraphicFramePr>
        <p:xfrm>
          <a:off x="692150" y="2127250"/>
          <a:ext cx="7994650" cy="151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32" name="方程式" r:id="rId3" imgW="3340100" imgH="635000" progId="Equation.3">
                  <p:embed/>
                </p:oleObj>
              </mc:Choice>
              <mc:Fallback>
                <p:oleObj name="方程式" r:id="rId3" imgW="3340100" imgH="635000" progId="Equation.3">
                  <p:embed/>
                  <p:pic>
                    <p:nvPicPr>
                      <p:cNvPr id="0" name="Picture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" y="2127250"/>
                        <a:ext cx="7994650" cy="1517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4179425"/>
              </p:ext>
            </p:extLst>
          </p:nvPr>
        </p:nvGraphicFramePr>
        <p:xfrm>
          <a:off x="648395" y="3379316"/>
          <a:ext cx="8326437" cy="199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33" name="方程式" r:id="rId5" imgW="3479800" imgH="850900" progId="Equation.3">
                  <p:embed/>
                </p:oleObj>
              </mc:Choice>
              <mc:Fallback>
                <p:oleObj name="方程式" r:id="rId5" imgW="3479800" imgH="850900" progId="Equation.3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8395" y="3379316"/>
                        <a:ext cx="8326437" cy="1993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群組 7"/>
          <p:cNvGrpSpPr/>
          <p:nvPr/>
        </p:nvGrpSpPr>
        <p:grpSpPr>
          <a:xfrm>
            <a:off x="899592" y="4941168"/>
            <a:ext cx="6264696" cy="1506686"/>
            <a:chOff x="755576" y="4919608"/>
            <a:chExt cx="6264696" cy="1653338"/>
          </a:xfrm>
        </p:grpSpPr>
        <p:sp>
          <p:nvSpPr>
            <p:cNvPr id="6" name="橢圓形圖說文字 5"/>
            <p:cNvSpPr/>
            <p:nvPr/>
          </p:nvSpPr>
          <p:spPr>
            <a:xfrm>
              <a:off x="755576" y="4919608"/>
              <a:ext cx="6228692" cy="1653338"/>
            </a:xfrm>
            <a:prstGeom prst="wedgeEllipseCallout">
              <a:avLst>
                <a:gd name="adj1" fmla="val 29977"/>
                <a:gd name="adj2" fmla="val -71420"/>
              </a:avLst>
            </a:prstGeom>
            <a:solidFill>
              <a:srgbClr val="FFFF00"/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 sz="3200" dirty="0">
                <a:solidFill>
                  <a:srgbClr val="0000FF"/>
                </a:solidFill>
                <a:latin typeface="+mn-ea"/>
                <a:cs typeface="Times New Roman" pitchFamily="18" charset="0"/>
              </a:endParaRPr>
            </a:p>
          </p:txBody>
        </p:sp>
        <p:sp>
          <p:nvSpPr>
            <p:cNvPr id="2" name="矩形 1"/>
            <p:cNvSpPr/>
            <p:nvPr/>
          </p:nvSpPr>
          <p:spPr>
            <a:xfrm>
              <a:off x="1043608" y="5156659"/>
              <a:ext cx="5976664" cy="10530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55600" indent="-355600">
                <a:buFont typeface="Arial" pitchFamily="34" charset="0"/>
                <a:buChar char="•"/>
                <a:defRPr/>
              </a:pPr>
              <a:r>
                <a:rPr lang="zh-TW" altLang="en-US" sz="2600" dirty="0">
                  <a:solidFill>
                    <a:srgbClr val="0000FF"/>
                  </a:solidFill>
                  <a:latin typeface="+mn-ea"/>
                </a:rPr>
                <a:t>是精熟、</a:t>
              </a:r>
              <a:r>
                <a:rPr lang="zh-TW" altLang="en-US" sz="2600" dirty="0" smtClean="0">
                  <a:solidFill>
                    <a:srgbClr val="0000FF"/>
                  </a:solidFill>
                  <a:latin typeface="+mn-ea"/>
                </a:rPr>
                <a:t>基礎還是待</a:t>
              </a:r>
              <a:r>
                <a:rPr lang="zh-TW" altLang="en-US" sz="2600" dirty="0">
                  <a:solidFill>
                    <a:srgbClr val="0000FF"/>
                  </a:solidFill>
                  <a:latin typeface="+mn-ea"/>
                </a:rPr>
                <a:t>加強</a:t>
              </a:r>
              <a:r>
                <a:rPr lang="en-US" altLang="zh-TW" sz="2600" dirty="0">
                  <a:solidFill>
                    <a:srgbClr val="0000FF"/>
                  </a:solidFill>
                  <a:latin typeface="+mn-ea"/>
                </a:rPr>
                <a:t>?</a:t>
              </a:r>
            </a:p>
            <a:p>
              <a:pPr marL="355600" indent="-355600">
                <a:buFont typeface="Arial" pitchFamily="34" charset="0"/>
                <a:buChar char="•"/>
                <a:defRPr/>
              </a:pPr>
              <a:r>
                <a:rPr lang="zh-TW" altLang="en-US" sz="2600" dirty="0" smtClean="0">
                  <a:solidFill>
                    <a:srgbClr val="0000FF"/>
                  </a:solidFill>
                  <a:latin typeface="+mn-ea"/>
                </a:rPr>
                <a:t>如果是精熟或基礎，又是哪個標示</a:t>
              </a:r>
              <a:r>
                <a:rPr lang="en-US" altLang="zh-TW" sz="2800" dirty="0" smtClean="0">
                  <a:solidFill>
                    <a:srgbClr val="0000FF"/>
                  </a:solidFill>
                  <a:latin typeface="+mn-ea"/>
                </a:rPr>
                <a:t>?</a:t>
              </a:r>
              <a:endParaRPr lang="zh-TW" altLang="en-US" sz="2800" dirty="0">
                <a:solidFill>
                  <a:srgbClr val="0000FF"/>
                </a:solidFill>
                <a:latin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dirty="0" smtClean="0"/>
              <a:t>測</a:t>
            </a:r>
            <a:r>
              <a:rPr lang="zh-TW" altLang="en-US" sz="6000" dirty="0"/>
              <a:t>驗</a:t>
            </a:r>
            <a:r>
              <a:rPr lang="zh-TW" altLang="en-US" sz="6000" dirty="0" smtClean="0"/>
              <a:t>說明</a:t>
            </a:r>
            <a:endParaRPr lang="zh-TW" alt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標題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zh-TW" altLang="zh-TW" dirty="0" smtClean="0"/>
              <a:t>英語科</a:t>
            </a:r>
            <a:r>
              <a:rPr lang="zh-TW" altLang="en-US" dirty="0" smtClean="0"/>
              <a:t>三等級四標示</a:t>
            </a:r>
          </a:p>
        </p:txBody>
      </p:sp>
      <p:sp>
        <p:nvSpPr>
          <p:cNvPr id="38915" name="內容版面配置區 2"/>
          <p:cNvSpPr>
            <a:spLocks noGrp="1"/>
          </p:cNvSpPr>
          <p:nvPr>
            <p:ph idx="1"/>
          </p:nvPr>
        </p:nvSpPr>
        <p:spPr>
          <a:xfrm>
            <a:off x="251520" y="1339850"/>
            <a:ext cx="8893175" cy="2736850"/>
          </a:xfrm>
        </p:spPr>
        <p:txBody>
          <a:bodyPr/>
          <a:lstStyle/>
          <a:p>
            <a:pPr>
              <a:buFontTx/>
              <a:buNone/>
            </a:pPr>
            <a:endParaRPr lang="en-US" altLang="zh-TW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endParaRPr lang="en-US" altLang="zh-TW" sz="80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endParaRPr lang="zh-TW" altLang="en-US" smtClean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817594"/>
              </p:ext>
            </p:extLst>
          </p:nvPr>
        </p:nvGraphicFramePr>
        <p:xfrm>
          <a:off x="863328" y="1484784"/>
          <a:ext cx="7488832" cy="420572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2553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3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82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等級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標示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0" dirty="0" smtClean="0">
                          <a:effectLst/>
                        </a:rPr>
                        <a:t>英語科</a:t>
                      </a:r>
                      <a:r>
                        <a:rPr lang="zh-TW" sz="2800" kern="0" dirty="0" smtClean="0">
                          <a:effectLst/>
                        </a:rPr>
                        <a:t>加權</a:t>
                      </a:r>
                      <a:r>
                        <a:rPr lang="zh-TW" sz="2800" kern="0" dirty="0">
                          <a:effectLst/>
                        </a:rPr>
                        <a:t>分數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693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精熟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kumimoji="1" lang="en-US" sz="2800" b="1" baseline="300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++</a:t>
                      </a:r>
                      <a:endParaRPr kumimoji="1" lang="zh-TW" sz="2800" b="1" baseline="300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.24</a:t>
                      </a: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-100.00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98.05-100.00  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69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kumimoji="1" lang="en-US" sz="2800" b="1" baseline="300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endParaRPr kumimoji="1" lang="zh-TW" sz="2800" b="1" baseline="300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96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.10</a:t>
                      </a: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97.14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69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90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.24-</a:t>
                      </a: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95.24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693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基礎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kumimoji="1" lang="en-US" sz="2800" b="1" baseline="300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++</a:t>
                      </a:r>
                      <a:endParaRPr kumimoji="1" lang="zh-TW" sz="2800" b="1" baseline="300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39.70</a:t>
                      </a: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89.52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80.49-89.5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69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kumimoji="1" lang="en-US" sz="2800" b="1" baseline="300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endParaRPr kumimoji="1" lang="zh-TW" sz="2800" b="1" baseline="300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66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.88</a:t>
                      </a: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-80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.00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69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39.70-66.83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533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待加強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0.00-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39.65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橢圓形圖說文字 4"/>
          <p:cNvSpPr/>
          <p:nvPr/>
        </p:nvSpPr>
        <p:spPr>
          <a:xfrm>
            <a:off x="6466810" y="5031986"/>
            <a:ext cx="2389406" cy="1349342"/>
          </a:xfrm>
          <a:prstGeom prst="wedgeEllipseCallout">
            <a:avLst>
              <a:gd name="adj1" fmla="val 4883"/>
              <a:gd name="adj2" fmla="val -142582"/>
            </a:avLst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800" dirty="0" smtClean="0">
                <a:solidFill>
                  <a:srgbClr val="0000FF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81.49</a:t>
            </a:r>
            <a:r>
              <a:rPr lang="zh-TW" altLang="en-US" sz="28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分</a:t>
            </a:r>
            <a:r>
              <a:rPr lang="zh-TW" altLang="en-US" sz="2800" dirty="0" smtClean="0">
                <a:solidFill>
                  <a:srgbClr val="0000FF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 </a:t>
            </a:r>
            <a:r>
              <a:rPr lang="en-US" altLang="zh-TW" sz="2800" dirty="0">
                <a:solidFill>
                  <a:srgbClr val="0000FF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/>
            </a:r>
            <a:br>
              <a:rPr lang="en-US" altLang="zh-TW" sz="2800" dirty="0">
                <a:solidFill>
                  <a:srgbClr val="0000FF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</a:br>
            <a:r>
              <a:rPr lang="zh-TW" altLang="en-US" sz="2800" dirty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是</a:t>
            </a:r>
            <a:r>
              <a:rPr lang="en-US" altLang="zh-TW" sz="2800" dirty="0">
                <a:solidFill>
                  <a:srgbClr val="FF0000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B</a:t>
            </a:r>
            <a:r>
              <a:rPr lang="en-US" altLang="zh-TW" sz="2800" b="1" baseline="30000" dirty="0" smtClean="0">
                <a:solidFill>
                  <a:srgbClr val="FF0000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++</a:t>
            </a:r>
            <a:endParaRPr lang="zh-TW" altLang="en-US" sz="2800" b="1" baseline="30000" dirty="0">
              <a:solidFill>
                <a:srgbClr val="0000FF"/>
              </a:solidFill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標題 1"/>
          <p:cNvSpPr>
            <a:spLocks noGrp="1"/>
          </p:cNvSpPr>
          <p:nvPr>
            <p:ph type="title"/>
          </p:nvPr>
        </p:nvSpPr>
        <p:spPr>
          <a:xfrm>
            <a:off x="-171450" y="-99392"/>
            <a:ext cx="9467850" cy="1143000"/>
          </a:xfrm>
        </p:spPr>
        <p:txBody>
          <a:bodyPr/>
          <a:lstStyle/>
          <a:p>
            <a:r>
              <a:rPr lang="zh-TW" altLang="zh-TW" sz="2700" dirty="0" smtClean="0"/>
              <a:t>英語科閱讀與聽力答對題數對應整體</a:t>
            </a:r>
            <a:r>
              <a:rPr lang="zh-TW" altLang="en-US" sz="2700" dirty="0" smtClean="0"/>
              <a:t>能力</a:t>
            </a:r>
            <a:r>
              <a:rPr lang="zh-TW" altLang="zh-TW" sz="2700" dirty="0" smtClean="0"/>
              <a:t>等級加標示對照</a:t>
            </a:r>
            <a:r>
              <a:rPr lang="zh-TW" altLang="en-US" sz="2700" dirty="0" smtClean="0"/>
              <a:t>表</a:t>
            </a:r>
            <a:r>
              <a:rPr lang="en-US" altLang="zh-TW" sz="2700" dirty="0" smtClean="0"/>
              <a:t/>
            </a:r>
            <a:br>
              <a:rPr lang="en-US" altLang="zh-TW" sz="2700" dirty="0" smtClean="0"/>
            </a:br>
            <a:r>
              <a:rPr lang="zh-TW" altLang="en-US" sz="2000" dirty="0" smtClean="0"/>
              <a:t>（</a:t>
            </a:r>
            <a:r>
              <a:rPr lang="zh-TW" altLang="zh-TW" sz="2000" dirty="0" smtClean="0"/>
              <a:t>以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106</a:t>
            </a:r>
            <a:r>
              <a:rPr lang="zh-TW" altLang="zh-TW" sz="2000" dirty="0" smtClean="0"/>
              <a:t>年國中教育會考為例</a:t>
            </a:r>
            <a:r>
              <a:rPr lang="zh-TW" altLang="en-US" sz="2000" dirty="0" smtClean="0"/>
              <a:t>）</a:t>
            </a:r>
          </a:p>
        </p:txBody>
      </p:sp>
      <p:pic>
        <p:nvPicPr>
          <p:cNvPr id="8" name="圖片 7" descr="C:\Users\joycethw\AppData\Local\LINE\Cache\tmp\1498527895219.jpg"/>
          <p:cNvPicPr/>
          <p:nvPr/>
        </p:nvPicPr>
        <p:blipFill>
          <a:blip r:embed="rId2" cstate="print"/>
          <a:srcRect b="22178"/>
          <a:stretch>
            <a:fillRect/>
          </a:stretch>
        </p:blipFill>
        <p:spPr bwMode="auto">
          <a:xfrm>
            <a:off x="467544" y="980728"/>
            <a:ext cx="828092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圖片 8" descr="C:\Users\joycethw\AppData\Local\LINE\Cache\tmp\1498527836513.jpg"/>
          <p:cNvPicPr/>
          <p:nvPr/>
        </p:nvPicPr>
        <p:blipFill>
          <a:blip r:embed="rId3" cstate="print"/>
          <a:srcRect t="57071"/>
          <a:stretch>
            <a:fillRect/>
          </a:stretch>
        </p:blipFill>
        <p:spPr bwMode="auto">
          <a:xfrm>
            <a:off x="467544" y="3861048"/>
            <a:ext cx="8280920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直線單箭頭接點 4"/>
          <p:cNvCxnSpPr/>
          <p:nvPr/>
        </p:nvCxnSpPr>
        <p:spPr>
          <a:xfrm>
            <a:off x="8207084" y="1315415"/>
            <a:ext cx="0" cy="2592288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橢圓 3"/>
          <p:cNvSpPr/>
          <p:nvPr/>
        </p:nvSpPr>
        <p:spPr>
          <a:xfrm>
            <a:off x="8000391" y="3877070"/>
            <a:ext cx="432048" cy="397364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6" name="直線單箭頭接點 5"/>
          <p:cNvCxnSpPr/>
          <p:nvPr/>
        </p:nvCxnSpPr>
        <p:spPr>
          <a:xfrm flipV="1">
            <a:off x="899592" y="4094414"/>
            <a:ext cx="7100799" cy="132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數學科</a:t>
            </a:r>
            <a:r>
              <a:rPr lang="zh-TW" altLang="zh-TW" dirty="0" smtClean="0"/>
              <a:t>整體</a:t>
            </a:r>
            <a:r>
              <a:rPr lang="zh-TW" altLang="en-US" dirty="0" smtClean="0"/>
              <a:t>能力等級如何計算？</a:t>
            </a:r>
          </a:p>
        </p:txBody>
      </p:sp>
      <p:sp>
        <p:nvSpPr>
          <p:cNvPr id="40963" name="內容版面配置區 2"/>
          <p:cNvSpPr>
            <a:spLocks noGrp="1"/>
          </p:cNvSpPr>
          <p:nvPr>
            <p:ph idx="1"/>
          </p:nvPr>
        </p:nvSpPr>
        <p:spPr>
          <a:xfrm>
            <a:off x="107504" y="1600200"/>
            <a:ext cx="8568630" cy="4781550"/>
          </a:xfrm>
        </p:spPr>
        <p:txBody>
          <a:bodyPr/>
          <a:lstStyle/>
          <a:p>
            <a:endParaRPr lang="en-US" altLang="zh-TW" sz="8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zh-TW" dirty="0" smtClean="0"/>
              <a:t>加權比重</a:t>
            </a:r>
            <a:r>
              <a:rPr lang="zh-TW" altLang="en-US" dirty="0" smtClean="0"/>
              <a:t>：</a:t>
            </a:r>
            <a:r>
              <a:rPr lang="zh-TW" altLang="zh-TW" dirty="0" smtClean="0">
                <a:latin typeface="Times New Roman" pitchFamily="18" charset="0"/>
                <a:cs typeface="Times New Roman" pitchFamily="18" charset="0"/>
              </a:rPr>
              <a:t>選擇題佔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zh-TW" altLang="zh-TW" dirty="0" smtClean="0">
                <a:latin typeface="Times New Roman" pitchFamily="18" charset="0"/>
                <a:cs typeface="Times New Roman" pitchFamily="18" charset="0"/>
              </a:rPr>
              <a:t>％，非選擇題佔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zh-TW" altLang="zh-TW" dirty="0" smtClean="0">
                <a:latin typeface="Times New Roman" pitchFamily="18" charset="0"/>
                <a:cs typeface="Times New Roman" pitchFamily="18" charset="0"/>
              </a:rPr>
              <a:t>％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endParaRPr lang="en-US" altLang="zh-TW" sz="12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endParaRPr lang="zh-TW" altLang="en-US" sz="20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4096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4105341"/>
              </p:ext>
            </p:extLst>
          </p:nvPr>
        </p:nvGraphicFramePr>
        <p:xfrm>
          <a:off x="523875" y="2997200"/>
          <a:ext cx="8296275" cy="151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4" name="方程式" r:id="rId3" imgW="3467100" imgH="635000" progId="Equation.3">
                  <p:embed/>
                </p:oleObj>
              </mc:Choice>
              <mc:Fallback>
                <p:oleObj name="方程式" r:id="rId3" imgW="3467100" imgH="635000" progId="Equation.3">
                  <p:embed/>
                  <p:pic>
                    <p:nvPicPr>
                      <p:cNvPr id="0" name="Picture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875" y="2997200"/>
                        <a:ext cx="8296275" cy="151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5" name="Object 3"/>
          <p:cNvGraphicFramePr>
            <a:graphicFrameLocks noChangeAspect="1"/>
          </p:cNvGraphicFramePr>
          <p:nvPr/>
        </p:nvGraphicFramePr>
        <p:xfrm>
          <a:off x="467544" y="4509120"/>
          <a:ext cx="8410575" cy="20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5" name="方程式" r:id="rId5" imgW="3517900" imgH="850900" progId="Equation.3">
                  <p:embed/>
                </p:oleObj>
              </mc:Choice>
              <mc:Fallback>
                <p:oleObj name="方程式" r:id="rId5" imgW="3517900" imgH="850900" progId="Equation.3">
                  <p:embed/>
                  <p:pic>
                    <p:nvPicPr>
                      <p:cNvPr id="0" name="Picture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4509120"/>
                        <a:ext cx="8410575" cy="2032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數學</a:t>
            </a:r>
            <a:r>
              <a:rPr lang="zh-TW" altLang="zh-TW" dirty="0" smtClean="0">
                <a:latin typeface="微軟正黑體" pitchFamily="34" charset="-120"/>
              </a:rPr>
              <a:t>科</a:t>
            </a:r>
            <a:r>
              <a:rPr lang="zh-TW" altLang="en-US" b="0" dirty="0" smtClean="0">
                <a:latin typeface="微軟正黑體" pitchFamily="34" charset="-120"/>
              </a:rPr>
              <a:t> </a:t>
            </a:r>
            <a:r>
              <a:rPr lang="zh-TW" altLang="en-US" dirty="0" smtClean="0">
                <a:latin typeface="微軟正黑體" pitchFamily="34" charset="-120"/>
              </a:rPr>
              <a:t>三等級四標示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8379210"/>
              </p:ext>
            </p:extLst>
          </p:nvPr>
        </p:nvGraphicFramePr>
        <p:xfrm>
          <a:off x="827584" y="1500188"/>
          <a:ext cx="7560840" cy="4485273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378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0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5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668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800" kern="0" baseline="0" dirty="0">
                          <a:effectLst/>
                        </a:rPr>
                        <a:t>等級</a:t>
                      </a:r>
                      <a:endParaRPr lang="zh-TW" sz="2800" b="1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800" kern="0" baseline="0" dirty="0">
                          <a:effectLst/>
                        </a:rPr>
                        <a:t>標示</a:t>
                      </a:r>
                      <a:endParaRPr lang="zh-TW" sz="2800" b="1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2800" kern="0" baseline="0" dirty="0" smtClean="0">
                          <a:effectLst/>
                        </a:rPr>
                        <a:t>數學科</a:t>
                      </a:r>
                      <a:r>
                        <a:rPr lang="zh-TW" sz="2800" kern="0" baseline="0" dirty="0" smtClean="0">
                          <a:effectLst/>
                        </a:rPr>
                        <a:t>加權</a:t>
                      </a:r>
                      <a:r>
                        <a:rPr lang="zh-TW" sz="2800" kern="0" baseline="0" dirty="0">
                          <a:effectLst/>
                        </a:rPr>
                        <a:t>分數</a:t>
                      </a:r>
                      <a:endParaRPr lang="zh-TW" sz="2800" b="1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848"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800" kern="0" baseline="0" dirty="0">
                          <a:effectLst/>
                        </a:rPr>
                        <a:t>精熟</a:t>
                      </a:r>
                      <a:endParaRPr lang="zh-TW" sz="2800" b="1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A</a:t>
                      </a:r>
                      <a:r>
                        <a:rPr kumimoji="1" lang="en-US" sz="2800" b="1" baseline="300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++</a:t>
                      </a:r>
                      <a:endParaRPr kumimoji="1" lang="zh-TW" sz="2800" b="1" baseline="300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83.65</a:t>
                      </a: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-100.00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6.73</a:t>
                      </a: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-100.00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6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A</a:t>
                      </a:r>
                      <a:r>
                        <a:rPr kumimoji="1" lang="en-US" sz="2800" b="1" baseline="300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endParaRPr kumimoji="1" lang="zh-TW" sz="2800" b="1" baseline="300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</a:t>
                      </a: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.46</a:t>
                      </a: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-95</a:t>
                      </a: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.00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56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A</a:t>
                      </a:r>
                      <a:endParaRPr lang="zh-TW" sz="2800" b="0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83.65</a:t>
                      </a: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92.50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609"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800" kern="0" baseline="0">
                          <a:effectLst/>
                        </a:rPr>
                        <a:t>基礎</a:t>
                      </a:r>
                      <a:endParaRPr lang="zh-TW" sz="2800" b="1" kern="0" baseline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B</a:t>
                      </a:r>
                      <a:r>
                        <a:rPr kumimoji="1" lang="en-US" sz="2800" b="1" baseline="300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++</a:t>
                      </a:r>
                      <a:endParaRPr kumimoji="1" lang="zh-TW" sz="2800" b="1" baseline="300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38.46-83</a:t>
                      </a: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.46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70.58-83.46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56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B</a:t>
                      </a:r>
                      <a:r>
                        <a:rPr kumimoji="1" lang="en-US" sz="2800" b="1" baseline="300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</a:t>
                      </a:r>
                      <a:endParaRPr kumimoji="1" lang="zh-TW" sz="2800" b="1" baseline="300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8.27-70.38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56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B</a:t>
                      </a:r>
                      <a:endParaRPr lang="zh-TW" sz="2800" b="0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</a:t>
                      </a: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8.08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536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800" kern="0" baseline="0">
                          <a:effectLst/>
                        </a:rPr>
                        <a:t>待加強</a:t>
                      </a:r>
                      <a:endParaRPr lang="zh-TW" sz="2800" b="1" kern="0" baseline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C</a:t>
                      </a:r>
                      <a:endParaRPr lang="zh-TW" sz="2800" b="0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gridSpan="2">
                  <a:txBody>
                    <a:bodyPr/>
                    <a:lstStyle/>
                    <a:p>
                      <a:pPr marL="0" indent="26987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0.00-3</a:t>
                      </a: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7.88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C:\Users\joycethw\AppData\Local\LINE\Cache\tmp\14985297745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836712"/>
            <a:ext cx="5731728" cy="5688632"/>
          </a:xfrm>
          <a:prstGeom prst="rect">
            <a:avLst/>
          </a:prstGeom>
          <a:noFill/>
        </p:spPr>
      </p:pic>
      <p:sp>
        <p:nvSpPr>
          <p:cNvPr id="43011" name="標題 1"/>
          <p:cNvSpPr>
            <a:spLocks noGrp="1"/>
          </p:cNvSpPr>
          <p:nvPr>
            <p:ph type="title"/>
          </p:nvPr>
        </p:nvSpPr>
        <p:spPr>
          <a:xfrm>
            <a:off x="0" y="-100013"/>
            <a:ext cx="9144000" cy="1143001"/>
          </a:xfrm>
        </p:spPr>
        <p:txBody>
          <a:bodyPr/>
          <a:lstStyle/>
          <a:p>
            <a:r>
              <a:rPr lang="zh-TW" altLang="zh-TW" sz="2400" dirty="0" smtClean="0"/>
              <a:t>數學科選擇題答對題數與非選擇題分數對應</a:t>
            </a:r>
            <a:r>
              <a:rPr lang="zh-TW" altLang="en-US" sz="2400" dirty="0" smtClean="0"/>
              <a:t>能力</a:t>
            </a:r>
            <a:r>
              <a:rPr lang="zh-TW" altLang="zh-TW" sz="2400" dirty="0" smtClean="0"/>
              <a:t>等級加標示對照表</a:t>
            </a:r>
            <a:r>
              <a:rPr lang="zh-TW" altLang="en-US" sz="2400" dirty="0" smtClean="0"/>
              <a:t>（</a:t>
            </a:r>
            <a:r>
              <a:rPr lang="zh-TW" altLang="zh-TW" sz="2400" dirty="0" smtClean="0"/>
              <a:t>以</a:t>
            </a:r>
            <a:r>
              <a:rPr lang="en-US" altLang="zh-TW" sz="2400" dirty="0" smtClean="0">
                <a:cs typeface="Times New Roman" pitchFamily="18" charset="0"/>
              </a:rPr>
              <a:t>106</a:t>
            </a:r>
            <a:r>
              <a:rPr lang="zh-TW" altLang="zh-TW" sz="2400" dirty="0" smtClean="0"/>
              <a:t>年國中教育會考為例</a:t>
            </a:r>
            <a:r>
              <a:rPr lang="zh-TW" altLang="en-US" sz="2400" dirty="0" smtClean="0"/>
              <a:t>）</a:t>
            </a:r>
          </a:p>
        </p:txBody>
      </p:sp>
      <p:sp>
        <p:nvSpPr>
          <p:cNvPr id="4" name="橢圓 3"/>
          <p:cNvSpPr/>
          <p:nvPr/>
        </p:nvSpPr>
        <p:spPr>
          <a:xfrm>
            <a:off x="6544209" y="3770378"/>
            <a:ext cx="792162" cy="215900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5" name="直線單箭頭接點 4"/>
          <p:cNvCxnSpPr/>
          <p:nvPr/>
        </p:nvCxnSpPr>
        <p:spPr>
          <a:xfrm>
            <a:off x="7020272" y="1196752"/>
            <a:ext cx="3175" cy="259200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單箭頭接點 5"/>
          <p:cNvCxnSpPr/>
          <p:nvPr/>
        </p:nvCxnSpPr>
        <p:spPr>
          <a:xfrm>
            <a:off x="2195736" y="3889041"/>
            <a:ext cx="4320480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國中教育會考 成績單</a:t>
            </a:r>
          </a:p>
        </p:txBody>
      </p:sp>
      <p:pic>
        <p:nvPicPr>
          <p:cNvPr id="6" name="圖片 5" descr="成績單_正.jpg"/>
          <p:cNvPicPr>
            <a:picLocks noChangeAspect="1"/>
          </p:cNvPicPr>
          <p:nvPr/>
        </p:nvPicPr>
        <p:blipFill>
          <a:blip r:embed="rId2" cstate="print"/>
          <a:srcRect l="2473" t="24801" r="2473" b="6951"/>
          <a:stretch>
            <a:fillRect/>
          </a:stretch>
        </p:blipFill>
        <p:spPr>
          <a:xfrm>
            <a:off x="1763688" y="1124744"/>
            <a:ext cx="5328592" cy="5411852"/>
          </a:xfrm>
          <a:prstGeom prst="rect">
            <a:avLst/>
          </a:prstGeom>
        </p:spPr>
      </p:pic>
      <p:sp>
        <p:nvSpPr>
          <p:cNvPr id="2" name="矩形圖說文字 1"/>
          <p:cNvSpPr/>
          <p:nvPr/>
        </p:nvSpPr>
        <p:spPr>
          <a:xfrm>
            <a:off x="179512" y="1412776"/>
            <a:ext cx="1594545" cy="431800"/>
          </a:xfrm>
          <a:prstGeom prst="wedgeRectCallout">
            <a:avLst>
              <a:gd name="adj1" fmla="val 106566"/>
              <a:gd name="adj2" fmla="val -54346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rgbClr val="002060"/>
                </a:solidFill>
                <a:latin typeface="+mn-ea"/>
              </a:rPr>
              <a:t>等級</a:t>
            </a:r>
            <a:r>
              <a:rPr lang="en-US" altLang="zh-TW" dirty="0">
                <a:solidFill>
                  <a:srgbClr val="002060"/>
                </a:solidFill>
                <a:latin typeface="+mn-ea"/>
              </a:rPr>
              <a:t>(</a:t>
            </a:r>
            <a:r>
              <a:rPr lang="zh-TW" altLang="en-US" dirty="0">
                <a:solidFill>
                  <a:srgbClr val="002060"/>
                </a:solidFill>
                <a:latin typeface="+mn-ea"/>
              </a:rPr>
              <a:t>級分</a:t>
            </a:r>
            <a:r>
              <a:rPr lang="en-US" altLang="zh-TW" dirty="0">
                <a:solidFill>
                  <a:srgbClr val="002060"/>
                </a:solidFill>
                <a:latin typeface="+mn-ea"/>
              </a:rPr>
              <a:t>)</a:t>
            </a:r>
            <a:endParaRPr lang="zh-TW" altLang="en-US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3" name="矩形圖說文字 12"/>
          <p:cNvSpPr/>
          <p:nvPr/>
        </p:nvSpPr>
        <p:spPr>
          <a:xfrm>
            <a:off x="7164288" y="1268760"/>
            <a:ext cx="1835696" cy="431800"/>
          </a:xfrm>
          <a:prstGeom prst="wedgeRectCallout">
            <a:avLst>
              <a:gd name="adj1" fmla="val -70989"/>
              <a:gd name="adj2" fmla="val -39549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rgbClr val="002060"/>
                </a:solidFill>
                <a:latin typeface="+mn-ea"/>
              </a:rPr>
              <a:t>等級</a:t>
            </a:r>
            <a:r>
              <a:rPr lang="en-US" altLang="zh-TW" dirty="0">
                <a:solidFill>
                  <a:srgbClr val="002060"/>
                </a:solidFill>
                <a:latin typeface="+mn-ea"/>
              </a:rPr>
              <a:t>(</a:t>
            </a:r>
            <a:r>
              <a:rPr lang="zh-TW" altLang="en-US" dirty="0">
                <a:solidFill>
                  <a:srgbClr val="002060"/>
                </a:solidFill>
                <a:latin typeface="+mn-ea"/>
              </a:rPr>
              <a:t>級分</a:t>
            </a:r>
            <a:r>
              <a:rPr lang="en-US" altLang="zh-TW" dirty="0">
                <a:solidFill>
                  <a:srgbClr val="002060"/>
                </a:solidFill>
                <a:latin typeface="+mn-ea"/>
              </a:rPr>
              <a:t>)</a:t>
            </a:r>
            <a:r>
              <a:rPr lang="zh-TW" altLang="en-US" dirty="0">
                <a:solidFill>
                  <a:srgbClr val="002060"/>
                </a:solidFill>
                <a:latin typeface="+mn-ea"/>
              </a:rPr>
              <a:t>說明</a:t>
            </a:r>
          </a:p>
        </p:txBody>
      </p:sp>
    </p:spTree>
    <p:extLst>
      <p:ext uri="{BB962C8B-B14F-4D97-AF65-F5344CB8AC3E}">
        <p14:creationId xmlns:p14="http://schemas.microsoft.com/office/powerpoint/2010/main" val="1564365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6000" dirty="0" smtClean="0"/>
              <a:t>數學科非選擇題</a:t>
            </a:r>
            <a:r>
              <a:rPr lang="en-US" altLang="zh-TW" sz="6000" dirty="0" smtClean="0"/>
              <a:t/>
            </a:r>
            <a:br>
              <a:rPr lang="en-US" altLang="zh-TW" sz="6000" dirty="0" smtClean="0"/>
            </a:br>
            <a:r>
              <a:rPr lang="zh-TW" altLang="en-US" sz="6000" dirty="0" smtClean="0"/>
              <a:t>評分說明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latin typeface="微軟正黑體" pitchFamily="34" charset="-120"/>
              </a:rPr>
              <a:t>數學非選擇題評量的能力</a:t>
            </a:r>
          </a:p>
        </p:txBody>
      </p:sp>
      <p:sp>
        <p:nvSpPr>
          <p:cNvPr id="4710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96000" indent="-396000" eaLnBrk="1" hangingPunct="1">
              <a:buFont typeface="Wingdings" pitchFamily="2" charset="2"/>
              <a:buChar char="u"/>
            </a:pPr>
            <a:r>
              <a:rPr lang="zh-TW" altLang="zh-TW" dirty="0" smtClean="0">
                <a:latin typeface="微軟正黑體" pitchFamily="34" charset="-120"/>
              </a:rPr>
              <a:t>評量學生</a:t>
            </a:r>
            <a:r>
              <a:rPr lang="zh-TW" altLang="zh-TW" dirty="0" smtClean="0">
                <a:solidFill>
                  <a:srgbClr val="0000FF"/>
                </a:solidFill>
                <a:latin typeface="微軟正黑體" pitchFamily="34" charset="-120"/>
              </a:rPr>
              <a:t>運用數學知識解題</a:t>
            </a:r>
            <a:r>
              <a:rPr lang="zh-TW" altLang="zh-TW" dirty="0" smtClean="0">
                <a:latin typeface="微軟正黑體" pitchFamily="34" charset="-120"/>
              </a:rPr>
              <a:t>，並</a:t>
            </a:r>
            <a:r>
              <a:rPr lang="zh-TW" altLang="zh-TW" dirty="0" smtClean="0">
                <a:solidFill>
                  <a:srgbClr val="0000FF"/>
                </a:solidFill>
                <a:latin typeface="微軟正黑體" pitchFamily="34" charset="-120"/>
              </a:rPr>
              <a:t>表達其解題思維過程與說明理由的能力</a:t>
            </a:r>
            <a:r>
              <a:rPr lang="zh-TW" altLang="zh-TW" dirty="0" smtClean="0">
                <a:latin typeface="微軟正黑體" pitchFamily="34" charset="-120"/>
              </a:rPr>
              <a:t>。</a:t>
            </a:r>
            <a:endParaRPr lang="en-US" altLang="zh-TW" dirty="0" smtClean="0">
              <a:latin typeface="微軟正黑體" pitchFamily="34" charset="-120"/>
            </a:endParaRPr>
          </a:p>
          <a:p>
            <a:pPr eaLnBrk="1" hangingPunct="1">
              <a:buFont typeface="Wingdings" pitchFamily="2" charset="2"/>
              <a:buChar char="u"/>
            </a:pPr>
            <a:r>
              <a:rPr lang="zh-TW" altLang="zh-TW" dirty="0" smtClean="0">
                <a:latin typeface="微軟正黑體" pitchFamily="34" charset="-120"/>
              </a:rPr>
              <a:t>評分規準</a:t>
            </a:r>
            <a:r>
              <a:rPr lang="zh-TW" altLang="en-US" dirty="0" smtClean="0">
                <a:latin typeface="微軟正黑體" pitchFamily="34" charset="-120"/>
              </a:rPr>
              <a:t>：</a:t>
            </a:r>
            <a:endParaRPr lang="en-US" altLang="zh-TW" dirty="0" smtClean="0">
              <a:latin typeface="微軟正黑體" pitchFamily="34" charset="-120"/>
            </a:endParaRPr>
          </a:p>
          <a:p>
            <a:pPr marL="396000" indent="-396000" eaLnBrk="1" hangingPunct="1">
              <a:buNone/>
            </a:pPr>
            <a:r>
              <a:rPr lang="zh-TW" altLang="en-US" dirty="0" smtClean="0">
                <a:latin typeface="微軟正黑體" pitchFamily="34" charset="-120"/>
              </a:rPr>
              <a:t>    評閱</a:t>
            </a:r>
            <a:r>
              <a:rPr lang="zh-TW" altLang="zh-TW" dirty="0" smtClean="0">
                <a:latin typeface="微軟正黑體" pitchFamily="34" charset="-120"/>
              </a:rPr>
              <a:t>學生解題過程中擬定「</a:t>
            </a:r>
            <a:r>
              <a:rPr lang="zh-TW" altLang="zh-TW" dirty="0" smtClean="0">
                <a:solidFill>
                  <a:srgbClr val="0000FF"/>
                </a:solidFill>
                <a:latin typeface="微軟正黑體" pitchFamily="34" charset="-120"/>
              </a:rPr>
              <a:t>策略</a:t>
            </a:r>
            <a:r>
              <a:rPr lang="zh-TW" altLang="zh-TW" dirty="0" smtClean="0">
                <a:latin typeface="微軟正黑體" pitchFamily="34" charset="-120"/>
              </a:rPr>
              <a:t>」的適切</a:t>
            </a:r>
            <a:r>
              <a:rPr lang="zh-TW" altLang="en-US" dirty="0" smtClean="0">
                <a:latin typeface="微軟正黑體" pitchFamily="34" charset="-120"/>
              </a:rPr>
              <a:t>  </a:t>
            </a:r>
            <a:r>
              <a:rPr lang="zh-TW" altLang="zh-TW" dirty="0" smtClean="0">
                <a:latin typeface="微軟正黑體" pitchFamily="34" charset="-120"/>
              </a:rPr>
              <a:t>性，及過程「</a:t>
            </a:r>
            <a:r>
              <a:rPr lang="zh-TW" altLang="zh-TW" dirty="0" smtClean="0">
                <a:solidFill>
                  <a:srgbClr val="0000FF"/>
                </a:solidFill>
                <a:latin typeface="微軟正黑體" pitchFamily="34" charset="-120"/>
              </a:rPr>
              <a:t>表達</a:t>
            </a:r>
            <a:r>
              <a:rPr lang="zh-TW" altLang="zh-TW" dirty="0" smtClean="0">
                <a:latin typeface="微軟正黑體" pitchFamily="34" charset="-120"/>
              </a:rPr>
              <a:t>」的合理、完整性。</a:t>
            </a:r>
            <a:endParaRPr lang="en-US" altLang="zh-TW" dirty="0" smtClean="0">
              <a:latin typeface="微軟正黑體" pitchFamily="34" charset="-120"/>
            </a:endParaRPr>
          </a:p>
          <a:p>
            <a:pPr lvl="1" eaLnBrk="1" hangingPunct="1">
              <a:buFont typeface="Arial" pitchFamily="34" charset="0"/>
              <a:buChar char="•"/>
            </a:pPr>
            <a:r>
              <a:rPr lang="zh-TW" altLang="en-US" dirty="0" smtClean="0">
                <a:latin typeface="微軟正黑體" pitchFamily="34" charset="-120"/>
              </a:rPr>
              <a:t>「</a:t>
            </a:r>
            <a:r>
              <a:rPr lang="zh-TW" altLang="en-US" dirty="0" smtClean="0">
                <a:solidFill>
                  <a:srgbClr val="0000FF"/>
                </a:solidFill>
                <a:latin typeface="微軟正黑體" pitchFamily="34" charset="-120"/>
              </a:rPr>
              <a:t>策略</a:t>
            </a:r>
            <a:r>
              <a:rPr lang="zh-TW" altLang="en-US" dirty="0" smtClean="0">
                <a:latin typeface="微軟正黑體" pitchFamily="34" charset="-120"/>
              </a:rPr>
              <a:t>」是指學生察覺題目條件要素，將題目轉化成數學問題並擬定解題方法。</a:t>
            </a:r>
            <a:endParaRPr lang="en-US" altLang="zh-TW" dirty="0" smtClean="0">
              <a:latin typeface="微軟正黑體" pitchFamily="34" charset="-120"/>
            </a:endParaRPr>
          </a:p>
          <a:p>
            <a:pPr lvl="1" eaLnBrk="1" hangingPunct="1">
              <a:buFont typeface="Arial" pitchFamily="34" charset="0"/>
              <a:buChar char="•"/>
            </a:pPr>
            <a:r>
              <a:rPr lang="zh-TW" altLang="en-US" dirty="0" smtClean="0">
                <a:latin typeface="微軟正黑體" pitchFamily="34" charset="-120"/>
              </a:rPr>
              <a:t>「</a:t>
            </a:r>
            <a:r>
              <a:rPr lang="zh-TW" altLang="en-US" dirty="0" smtClean="0">
                <a:solidFill>
                  <a:srgbClr val="0000FF"/>
                </a:solidFill>
                <a:latin typeface="微軟正黑體" pitchFamily="34" charset="-120"/>
              </a:rPr>
              <a:t>表達</a:t>
            </a:r>
            <a:r>
              <a:rPr lang="zh-TW" altLang="en-US" dirty="0" smtClean="0">
                <a:latin typeface="微軟正黑體" pitchFamily="34" charset="-120"/>
              </a:rPr>
              <a:t>」是指解題過程的呈現與步驟間合理性的說明。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latin typeface="微軟正黑體" pitchFamily="34" charset="-120"/>
              </a:rPr>
              <a:t>評分規準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79512" y="1484784"/>
          <a:ext cx="8784976" cy="471406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76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191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分數</a:t>
                      </a:r>
                      <a:endParaRPr lang="zh-TW" altLang="en-US" sz="2800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評分規準</a:t>
                      </a:r>
                      <a:endParaRPr lang="zh-TW" altLang="en-US" sz="2800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77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zh-TW" altLang="en-US" sz="3200" b="1" baseline="0" dirty="0">
                        <a:solidFill>
                          <a:srgbClr val="FF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策略適切，表達合理、完整。</a:t>
                      </a:r>
                      <a:endParaRPr lang="en-US" altLang="zh-TW" sz="2400" baseline="0" dirty="0" smtClean="0"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zh-TW" altLang="en-US" sz="3200" b="1" baseline="0" dirty="0">
                        <a:solidFill>
                          <a:srgbClr val="FF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zh-TW" alt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策略適切，表達雖合理，大致完整，但出現計算錯誤。</a:t>
                      </a:r>
                      <a:endParaRPr lang="en-US" altLang="zh-TW" sz="2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zh-TW" alt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策略適切，表達合理，大致完整，但沒有顯示部分步驟間的合理性。</a:t>
                      </a:r>
                      <a:endParaRPr lang="zh-TW" altLang="en-US" sz="2400" baseline="0" dirty="0"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zh-TW" altLang="en-US" sz="3200" b="1" baseline="0" dirty="0">
                        <a:solidFill>
                          <a:srgbClr val="FF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zh-TW" alt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策略適切，表達雖大致合理，但出現錯誤的引用。</a:t>
                      </a:r>
                      <a:endParaRPr lang="en-US" altLang="zh-TW" sz="2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zh-TW" alt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策略方向正確，但缺乏嚴謹性，不足以解決題目問題。</a:t>
                      </a:r>
                      <a:endParaRPr lang="en-US" altLang="zh-TW" sz="2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zh-TW" alt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策略方向正確，但未能完全將題目轉化成數學問題。</a:t>
                      </a:r>
                      <a:endParaRPr lang="zh-TW" altLang="en-US" sz="2400" baseline="0" dirty="0"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zh-TW" altLang="en-US" sz="3200" b="1" baseline="0" dirty="0">
                        <a:solidFill>
                          <a:srgbClr val="FF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baseline="0" smtClean="0">
                          <a:latin typeface="Times New Roman" pitchFamily="18" charset="0"/>
                          <a:cs typeface="Times New Roman" pitchFamily="18" charset="0"/>
                        </a:rPr>
                        <a:t>策略</a:t>
                      </a:r>
                      <a:r>
                        <a:rPr lang="zh-TW" alt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模糊不清；解題過程空白或與題目無關。</a:t>
                      </a:r>
                      <a:endParaRPr lang="zh-TW" altLang="en-US" sz="2400" baseline="0" dirty="0"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latin typeface="微軟正黑體" pitchFamily="34" charset="-120"/>
              </a:rPr>
              <a:t>評分指引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TW" altLang="en-US" dirty="0" smtClean="0">
                <a:latin typeface="標楷體" pitchFamily="65" charset="-120"/>
              </a:rPr>
              <a:t>評分規準為數學非選試題評分的架構。</a:t>
            </a:r>
            <a:endParaRPr lang="en-US" altLang="zh-TW" dirty="0" smtClean="0">
              <a:latin typeface="標楷體" pitchFamily="65" charset="-120"/>
            </a:endParaRPr>
          </a:p>
          <a:p>
            <a:pPr marL="396000" indent="-396000" algn="just" eaLnBrk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TW" altLang="en-US" dirty="0" smtClean="0">
                <a:latin typeface="標楷體" pitchFamily="65" charset="-120"/>
              </a:rPr>
              <a:t>每一試題依據評分規準及該題評量目標，訂定</a:t>
            </a:r>
            <a:r>
              <a:rPr lang="zh-TW" altLang="en-US" dirty="0" smtClean="0">
                <a:solidFill>
                  <a:srgbClr val="0000FF"/>
                </a:solidFill>
                <a:latin typeface="標楷體" pitchFamily="65" charset="-120"/>
              </a:rPr>
              <a:t>評分指引</a:t>
            </a:r>
            <a:r>
              <a:rPr lang="zh-TW" altLang="en-US" dirty="0" smtClean="0"/>
              <a:t>。</a:t>
            </a:r>
            <a:endParaRPr lang="en-US" altLang="zh-TW" dirty="0" smtClean="0">
              <a:solidFill>
                <a:srgbClr val="0000FF"/>
              </a:solidFill>
              <a:latin typeface="標楷體" pitchFamily="65" charset="-120"/>
            </a:endParaRPr>
          </a:p>
          <a:p>
            <a:pPr marL="396000" indent="-396000" eaLnBrk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TW" altLang="en-US" dirty="0" smtClean="0">
                <a:latin typeface="標楷體" pitchFamily="65" charset="-120"/>
              </a:rPr>
              <a:t>評分指引由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zh-TW" altLang="en-US" dirty="0" smtClean="0">
                <a:latin typeface="標楷體" pitchFamily="65" charset="-120"/>
              </a:rPr>
              <a:t>幾位核心委員依據評分規準及試題評量目標共同討論訂</a:t>
            </a:r>
            <a:r>
              <a:rPr lang="zh-TW" altLang="en-US" dirty="0" smtClean="0"/>
              <a:t>定。</a:t>
            </a:r>
            <a:endParaRPr lang="en-US" altLang="zh-TW" dirty="0" smtClean="0">
              <a:latin typeface="標楷體" pitchFamily="65" charset="-120"/>
            </a:endParaRPr>
          </a:p>
          <a:p>
            <a:pPr marL="457200" lvl="1" indent="0" eaLnBrk="1">
              <a:lnSpc>
                <a:spcPct val="120000"/>
              </a:lnSpc>
              <a:buNone/>
              <a:defRPr/>
            </a:pPr>
            <a:endParaRPr lang="en-US" altLang="zh-TW" dirty="0">
              <a:latin typeface="標楷體" pitchFamily="65" charset="-120"/>
            </a:endParaRPr>
          </a:p>
          <a:p>
            <a:pPr eaLnBrk="1">
              <a:lnSpc>
                <a:spcPct val="120000"/>
              </a:lnSpc>
              <a:defRPr/>
            </a:pPr>
            <a:endParaRPr lang="en-US" altLang="zh-TW" dirty="0" smtClean="0">
              <a:latin typeface="標楷體" pitchFamily="65" charset="-120"/>
            </a:endParaRPr>
          </a:p>
          <a:p>
            <a:pPr eaLnBrk="1">
              <a:lnSpc>
                <a:spcPct val="120000"/>
              </a:lnSpc>
              <a:defRPr/>
            </a:pPr>
            <a:endParaRPr lang="en-US" altLang="zh-TW" dirty="0" smtClean="0">
              <a:latin typeface="標楷體" pitchFamily="65" charset="-120"/>
            </a:endParaRPr>
          </a:p>
          <a:p>
            <a:pPr eaLnBrk="1">
              <a:defRPr/>
            </a:pPr>
            <a:endParaRPr lang="en-US" altLang="zh-TW" dirty="0" smtClean="0">
              <a:latin typeface="標楷體" pitchFamily="65" charset="-120"/>
            </a:endParaRPr>
          </a:p>
          <a:p>
            <a:pPr eaLnBrk="1" hangingPunct="1">
              <a:defRPr/>
            </a:pPr>
            <a:endParaRPr lang="zh-TW" altLang="en-US" dirty="0">
              <a:latin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為什麼要考國中教育會考</a:t>
            </a:r>
          </a:p>
        </p:txBody>
      </p:sp>
      <p:sp>
        <p:nvSpPr>
          <p:cNvPr id="8195" name="內容版面配置區 2"/>
          <p:cNvSpPr>
            <a:spLocks noGrp="1"/>
          </p:cNvSpPr>
          <p:nvPr>
            <p:ph idx="1"/>
          </p:nvPr>
        </p:nvSpPr>
        <p:spPr>
          <a:xfrm>
            <a:off x="601663" y="1600200"/>
            <a:ext cx="8074025" cy="4195763"/>
          </a:xfrm>
        </p:spPr>
        <p:txBody>
          <a:bodyPr/>
          <a:lstStyle/>
          <a:p>
            <a:pPr eaLnBrk="1" hangingPunct="1">
              <a:buFont typeface="Wingdings" pitchFamily="2" charset="2"/>
              <a:buChar char="u"/>
            </a:pPr>
            <a:r>
              <a:rPr lang="zh-TW" altLang="en-US" sz="28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學生：</a:t>
            </a:r>
            <a:r>
              <a:rPr lang="zh-TW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了解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自己的學力水準</a:t>
            </a:r>
            <a:r>
              <a:rPr lang="zh-TW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，並為下一學習階段作準備。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Char char="u"/>
            </a:pPr>
            <a:r>
              <a:rPr lang="zh-TW" altLang="en-US" sz="28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國中：</a:t>
            </a:r>
            <a:r>
              <a:rPr lang="zh-TW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參酌教育會考評量結果，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了解學生學力水準，</a:t>
            </a:r>
            <a:r>
              <a:rPr lang="zh-TW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提供升學選擇之建議，輔導學生適性入學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Char char="u"/>
            </a:pPr>
            <a:r>
              <a:rPr lang="zh-TW" altLang="en-US" sz="28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高中、 職及五專：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了解學生學力水準，作為</a:t>
            </a:r>
            <a:r>
              <a:rPr lang="zh-TW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新生學習輔導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TW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參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考依據。</a:t>
            </a:r>
            <a:endParaRPr lang="zh-TW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Char char="u"/>
            </a:pPr>
            <a:r>
              <a:rPr lang="zh-TW" altLang="zh-TW" sz="28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教育主管機關</a:t>
            </a:r>
            <a:r>
              <a:rPr lang="zh-TW" altLang="en-US" sz="2800" b="1" dirty="0" smtClean="0">
                <a:solidFill>
                  <a:srgbClr val="6600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追蹤及瞭解歷年國中畢業生學力狀況，</a:t>
            </a:r>
            <a:r>
              <a:rPr lang="zh-TW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進行適當地補強</a:t>
            </a:r>
            <a:r>
              <a:rPr lang="zh-TW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</a:t>
            </a:r>
            <a:r>
              <a:rPr lang="zh-TW" altLang="zh-TW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確保學生學力品質。</a:t>
            </a:r>
            <a:endParaRPr lang="en-US" altLang="zh-TW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8948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latin typeface="標楷體" pitchFamily="65" charset="-120"/>
              </a:rPr>
              <a:t>評分品質的控管</a:t>
            </a:r>
          </a:p>
        </p:txBody>
      </p:sp>
      <p:sp>
        <p:nvSpPr>
          <p:cNvPr id="5120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0200" indent="-330200" defTabSz="881063" eaLnBrk="1" hangingPunct="1">
              <a:spcBef>
                <a:spcPts val="1800"/>
              </a:spcBef>
              <a:buFont typeface="Wingdings" pitchFamily="2" charset="2"/>
              <a:buChar char="u"/>
            </a:pPr>
            <a:r>
              <a:rPr lang="zh-TW" altLang="en-US" dirty="0" smtClean="0"/>
              <a:t>閱卷</a:t>
            </a:r>
            <a:r>
              <a:rPr lang="zh-TW" altLang="en-US" dirty="0"/>
              <a:t>委</a:t>
            </a:r>
            <a:r>
              <a:rPr lang="zh-TW" altLang="en-US" dirty="0" smtClean="0">
                <a:latin typeface="標楷體" pitchFamily="65" charset="-120"/>
              </a:rPr>
              <a:t>員的訓練</a:t>
            </a:r>
            <a:endParaRPr lang="en-US" altLang="zh-TW" dirty="0" smtClean="0">
              <a:latin typeface="標楷體" pitchFamily="65" charset="-120"/>
            </a:endParaRPr>
          </a:p>
          <a:p>
            <a:pPr marL="330200" indent="-330200" defTabSz="881063" eaLnBrk="1" hangingPunct="1">
              <a:spcBef>
                <a:spcPts val="1800"/>
              </a:spcBef>
              <a:buFont typeface="Wingdings" pitchFamily="2" charset="2"/>
              <a:buChar char="u"/>
            </a:pPr>
            <a:r>
              <a:rPr lang="zh-TW" altLang="en-US" dirty="0" smtClean="0"/>
              <a:t>評分機</a:t>
            </a:r>
            <a:r>
              <a:rPr lang="zh-TW" altLang="en-US" dirty="0"/>
              <a:t>制</a:t>
            </a:r>
            <a:endParaRPr lang="en-US" altLang="zh-TW" dirty="0" smtClean="0">
              <a:latin typeface="標楷體" pitchFamily="65" charset="-120"/>
            </a:endParaRPr>
          </a:p>
          <a:p>
            <a:pPr marL="330200" indent="-330200" defTabSz="881063" eaLnBrk="1" hangingPunct="1">
              <a:spcBef>
                <a:spcPts val="1800"/>
              </a:spcBef>
              <a:buFont typeface="Wingdings" pitchFamily="2" charset="2"/>
              <a:buChar char="u"/>
            </a:pPr>
            <a:r>
              <a:rPr lang="en-US" altLang="zh-TW" dirty="0" smtClean="0">
                <a:latin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</a:rPr>
              <a:t>線上</a:t>
            </a:r>
            <a:r>
              <a:rPr lang="en-US" altLang="zh-TW" dirty="0" smtClean="0">
                <a:latin typeface="標楷體" pitchFamily="65" charset="-120"/>
              </a:rPr>
              <a:t>)</a:t>
            </a:r>
            <a:r>
              <a:rPr lang="zh-TW" altLang="en-US" dirty="0" smtClean="0">
                <a:latin typeface="標楷體" pitchFamily="65" charset="-120"/>
              </a:rPr>
              <a:t>閱卷流程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latin typeface="微軟正黑體" pitchFamily="34" charset="-120"/>
              </a:rPr>
              <a:t>閱卷</a:t>
            </a:r>
            <a:r>
              <a:rPr lang="zh-TW" altLang="en-US" dirty="0">
                <a:latin typeface="微軟正黑體" pitchFamily="34" charset="-120"/>
              </a:rPr>
              <a:t>委員</a:t>
            </a:r>
            <a:r>
              <a:rPr lang="zh-TW" altLang="en-US" dirty="0" smtClean="0">
                <a:latin typeface="微軟正黑體" pitchFamily="34" charset="-120"/>
              </a:rPr>
              <a:t>的訓練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0200" indent="-330200" algn="just" defTabSz="881063" eaLnBrk="1" hangingPunct="1">
              <a:spcBef>
                <a:spcPts val="1800"/>
              </a:spcBef>
              <a:buFont typeface="Wingdings" pitchFamily="2" charset="2"/>
              <a:buChar char="u"/>
              <a:defRPr/>
            </a:pPr>
            <a:r>
              <a:rPr lang="zh-TW" altLang="en-US" dirty="0" smtClean="0">
                <a:latin typeface="標楷體" pitchFamily="65" charset="-120"/>
              </a:rPr>
              <a:t>核心委員－每年進行多次培訓會議</a:t>
            </a:r>
            <a:endParaRPr lang="en-US" altLang="zh-TW" dirty="0"/>
          </a:p>
          <a:p>
            <a:pPr lvl="1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dirty="0" smtClean="0"/>
              <a:t>增加閱卷共識</a:t>
            </a:r>
            <a:endParaRPr lang="en-US" altLang="zh-TW" dirty="0" smtClean="0"/>
          </a:p>
          <a:p>
            <a:pPr lvl="1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dirty="0" smtClean="0"/>
              <a:t>熟練訂定評分指引</a:t>
            </a:r>
            <a:endParaRPr lang="en-US" altLang="zh-TW" dirty="0" smtClean="0"/>
          </a:p>
          <a:p>
            <a:pPr marL="330200" indent="-330200" algn="just" defTabSz="881063" eaLnBrk="1" hangingPunct="1">
              <a:spcBef>
                <a:spcPts val="1800"/>
              </a:spcBef>
              <a:buFont typeface="Wingdings" pitchFamily="2" charset="2"/>
              <a:buChar char="u"/>
              <a:defRPr/>
            </a:pPr>
            <a:r>
              <a:rPr lang="zh-TW" altLang="en-US" dirty="0" smtClean="0">
                <a:latin typeface="標楷體" pitchFamily="65" charset="-120"/>
              </a:rPr>
              <a:t>評閱</a:t>
            </a:r>
            <a:r>
              <a:rPr lang="zh-TW" altLang="en-US" dirty="0" smtClean="0"/>
              <a:t>委員－每年</a:t>
            </a:r>
            <a:r>
              <a:rPr lang="zh-TW" altLang="en-US" dirty="0" smtClean="0">
                <a:latin typeface="標楷體" pitchFamily="65" charset="-120"/>
              </a:rPr>
              <a:t>兩次培訓會議</a:t>
            </a:r>
            <a:endParaRPr lang="en-US" altLang="zh-TW" dirty="0" smtClean="0">
              <a:latin typeface="標楷體" pitchFamily="65" charset="-120"/>
            </a:endParaRPr>
          </a:p>
          <a:p>
            <a:pPr marL="857250" lvl="1" indent="-457200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dirty="0" smtClean="0">
                <a:cs typeface="+mn-cs"/>
              </a:rPr>
              <a:t>了解如何依據評分指引評分</a:t>
            </a:r>
            <a:endParaRPr lang="en-US" altLang="zh-TW" dirty="0" smtClean="0">
              <a:cs typeface="+mn-cs"/>
            </a:endParaRPr>
          </a:p>
          <a:p>
            <a:pPr marL="857250" lvl="1" indent="-457200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dirty="0" smtClean="0">
                <a:cs typeface="+mn-cs"/>
              </a:rPr>
              <a:t>了解閱卷共識</a:t>
            </a:r>
            <a:endParaRPr lang="en-US" altLang="zh-TW" dirty="0" smtClean="0">
              <a:cs typeface="+mn-cs"/>
            </a:endParaRPr>
          </a:p>
          <a:p>
            <a:pPr marL="857250" lvl="1" indent="-457200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dirty="0" smtClean="0">
                <a:cs typeface="+mn-cs"/>
              </a:rPr>
              <a:t>從培訓過程中篩選合適的評閱委</a:t>
            </a:r>
            <a:r>
              <a:rPr lang="zh-TW" altLang="en-US" dirty="0">
                <a:cs typeface="+mn-cs"/>
              </a:rPr>
              <a:t>員</a:t>
            </a:r>
            <a:endParaRPr lang="en-US" altLang="zh-TW" dirty="0" smtClean="0">
              <a:cs typeface="+mn-cs"/>
            </a:endParaRPr>
          </a:p>
          <a:p>
            <a:pPr marL="730250" lvl="1" indent="-330200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endParaRPr lang="en-US" altLang="zh-TW" dirty="0" smtClean="0">
              <a:latin typeface="標楷體" pitchFamily="65" charset="-120"/>
            </a:endParaRPr>
          </a:p>
          <a:p>
            <a:pPr eaLnBrk="1" hangingPunct="1">
              <a:defRPr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latin typeface="微軟正黑體" pitchFamily="34" charset="-120"/>
              </a:rPr>
              <a:t>評分機制</a:t>
            </a:r>
          </a:p>
        </p:txBody>
      </p:sp>
      <p:sp>
        <p:nvSpPr>
          <p:cNvPr id="5325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96000" indent="-396000" algn="just" eaLnBrk="1">
              <a:buFont typeface="Wingdings" pitchFamily="2" charset="2"/>
              <a:buChar char="u"/>
            </a:pPr>
            <a:r>
              <a:rPr lang="zh-TW" altLang="en-US" dirty="0" smtClean="0">
                <a:latin typeface="標楷體" pitchFamily="65" charset="-120"/>
              </a:rPr>
              <a:t>每份試卷皆由兩位評閱委員進行閱卷，當兩閱分數不一致時，則由第三位委員進行複閱。</a:t>
            </a:r>
            <a:endParaRPr lang="en-US" altLang="zh-TW" dirty="0" smtClean="0"/>
          </a:p>
          <a:p>
            <a:pPr marL="396000" indent="-396000" algn="just" eaLnBrk="1">
              <a:buFont typeface="Wingdings" pitchFamily="2" charset="2"/>
              <a:buChar char="u"/>
            </a:pPr>
            <a:r>
              <a:rPr lang="zh-TW" altLang="en-US" dirty="0" smtClean="0">
                <a:latin typeface="標楷體" pitchFamily="65" charset="-120"/>
              </a:rPr>
              <a:t>複閱分數與其中一位初閱分數相同時，則以複閱分數作為最後得分。</a:t>
            </a:r>
            <a:endParaRPr lang="en-US" altLang="zh-TW" dirty="0" smtClean="0"/>
          </a:p>
          <a:p>
            <a:pPr marL="396000" indent="-396000" algn="just" eaLnBrk="1">
              <a:buFont typeface="Wingdings" pitchFamily="2" charset="2"/>
              <a:buChar char="u"/>
            </a:pPr>
            <a:r>
              <a:rPr lang="zh-TW" altLang="en-US" dirty="0" smtClean="0">
                <a:latin typeface="標楷體" pitchFamily="65" charset="-120"/>
              </a:rPr>
              <a:t>複閱分數若與前兩閱分數不一致時，則為疑問卷，由核心小組開會討論決定最後得分。</a:t>
            </a:r>
            <a:endParaRPr lang="en-US" altLang="zh-TW" dirty="0" smtClean="0">
              <a:latin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800" dirty="0" smtClean="0">
                <a:latin typeface="微軟正黑體" pitchFamily="34" charset="-120"/>
              </a:rPr>
              <a:t>數學科非選擇題閱卷流程</a:t>
            </a:r>
          </a:p>
        </p:txBody>
      </p:sp>
      <p:pic>
        <p:nvPicPr>
          <p:cNvPr id="5427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47786"/>
            <a:ext cx="6286500" cy="630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426" y="116632"/>
            <a:ext cx="4531587" cy="6408712"/>
          </a:xfrm>
          <a:prstGeom prst="rect">
            <a:avLst/>
          </a:prstGeom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611560" y="0"/>
            <a:ext cx="1019175" cy="443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</a:rPr>
              <a:t>答案卷樣式</a:t>
            </a:r>
            <a:endParaRPr lang="zh-TW" altLang="en-US" sz="4400" b="1" dirty="0">
              <a:latin typeface="標楷體" pitchFamily="65" charset="-120"/>
              <a:ea typeface="標楷體" pitchFamily="65" charset="-120"/>
              <a:cs typeface="+mj-cs"/>
            </a:endParaRPr>
          </a:p>
        </p:txBody>
      </p:sp>
      <p:sp>
        <p:nvSpPr>
          <p:cNvPr id="4" name="矩形圖說文字 3"/>
          <p:cNvSpPr/>
          <p:nvPr/>
        </p:nvSpPr>
        <p:spPr>
          <a:xfrm>
            <a:off x="6337746" y="908893"/>
            <a:ext cx="2698750" cy="1223963"/>
          </a:xfrm>
          <a:prstGeom prst="wedgeRectCallout">
            <a:avLst>
              <a:gd name="adj1" fmla="val -77691"/>
              <a:gd name="adj2" fmla="val 42531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itchFamily="34" charset="0"/>
              <a:buChar char="•"/>
              <a:defRPr/>
            </a:pPr>
            <a:r>
              <a:rPr lang="zh-TW" alt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非選擇題作答區每格</a:t>
            </a:r>
            <a:endParaRPr lang="en-US" altLang="zh-TW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98425">
              <a:defRPr/>
            </a:pPr>
            <a:r>
              <a:rPr lang="zh-TW" alt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大小為 </a:t>
            </a:r>
            <a:r>
              <a:rPr lang="en-US" altLang="zh-TW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12cm*12cm</a:t>
            </a:r>
            <a:endParaRPr lang="en-US" altLang="zh-TW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zh-TW" alt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需以</a:t>
            </a:r>
            <a:r>
              <a:rPr lang="zh-TW" altLang="en-US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黑色墨水的筆</a:t>
            </a:r>
            <a:r>
              <a:rPr lang="zh-TW" alt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書寫</a:t>
            </a:r>
          </a:p>
        </p:txBody>
      </p:sp>
      <p:sp>
        <p:nvSpPr>
          <p:cNvPr id="6" name="矩形圖說文字 5"/>
          <p:cNvSpPr/>
          <p:nvPr/>
        </p:nvSpPr>
        <p:spPr>
          <a:xfrm>
            <a:off x="144462" y="4365625"/>
            <a:ext cx="2124075" cy="1079500"/>
          </a:xfrm>
          <a:prstGeom prst="wedgeRectCallout">
            <a:avLst>
              <a:gd name="adj1" fmla="val 70568"/>
              <a:gd name="adj2" fmla="val -6380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選擇題作答區，</a:t>
            </a:r>
            <a:endParaRPr lang="en-US" altLang="zh-TW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zh-TW" alt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需以</a:t>
            </a:r>
            <a:r>
              <a:rPr lang="en-US" altLang="zh-TW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2B</a:t>
            </a:r>
            <a:r>
              <a:rPr lang="zh-TW" alt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鉛筆書寫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學生作答注意事項</a:t>
            </a:r>
            <a:r>
              <a:rPr lang="en-US" altLang="zh-TW" dirty="0" smtClean="0"/>
              <a:t>(</a:t>
            </a:r>
            <a:r>
              <a:rPr lang="zh-TW" altLang="en-US" dirty="0" smtClean="0"/>
              <a:t>一</a:t>
            </a:r>
            <a:r>
              <a:rPr lang="en-US" altLang="zh-TW" dirty="0" smtClean="0"/>
              <a:t>)</a:t>
            </a:r>
            <a:endParaRPr lang="zh-TW" altLang="en-US" dirty="0" smtClean="0"/>
          </a:p>
        </p:txBody>
      </p:sp>
      <p:sp>
        <p:nvSpPr>
          <p:cNvPr id="55299" name="內容版面配置區 2"/>
          <p:cNvSpPr>
            <a:spLocks noGrp="1"/>
          </p:cNvSpPr>
          <p:nvPr>
            <p:ph idx="1"/>
          </p:nvPr>
        </p:nvSpPr>
        <p:spPr>
          <a:xfrm>
            <a:off x="529208" y="1600200"/>
            <a:ext cx="8075240" cy="4781550"/>
          </a:xfrm>
        </p:spPr>
        <p:txBody>
          <a:bodyPr/>
          <a:lstStyle/>
          <a:p>
            <a:pPr marL="514350" indent="-514350" eaLnBrk="1" hangingPunct="1">
              <a:buFont typeface="Wingdings" pitchFamily="2" charset="2"/>
              <a:buChar char="u"/>
              <a:defRPr/>
            </a:pPr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只寫答案而</a:t>
            </a:r>
            <a:r>
              <a:rPr lang="zh-TW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無計算過程或說明</a:t>
            </a:r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，無法判斷其</a:t>
            </a:r>
            <a:r>
              <a:rPr lang="zh-TW" altLang="en-US" dirty="0" smtClean="0">
                <a:latin typeface="標楷體" panose="03000509000000000000" pitchFamily="65" charset="-120"/>
              </a:rPr>
              <a:t>「策略」與「表達」</a:t>
            </a:r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能力，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該題以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分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計</a:t>
            </a:r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eaLnBrk="1" hangingPunct="1">
              <a:buFont typeface="Wingdings" pitchFamily="2" charset="2"/>
              <a:buChar char="u"/>
              <a:defRPr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使用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黑色墨水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的筆書寫，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</a:rPr>
              <a:t>在規定的作答區內書寫</a:t>
            </a:r>
            <a:endParaRPr lang="en-US" altLang="zh-TW" dirty="0" smtClean="0">
              <a:latin typeface="標楷體" panose="03000509000000000000" pitchFamily="65" charset="-120"/>
            </a:endParaRPr>
          </a:p>
          <a:p>
            <a:pPr marL="914400" lvl="1" indent="-514350" eaLnBrk="1" hangingPunct="1"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anose="03000509000000000000" pitchFamily="65" charset="-120"/>
              </a:rPr>
              <a:t>學生作答超出作答區，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</a:rPr>
              <a:t>僅以作答區內之內容進行評分</a:t>
            </a:r>
            <a:endParaRPr lang="en-US" altLang="zh-TW" dirty="0" smtClean="0"/>
          </a:p>
          <a:p>
            <a:pPr marL="914400" lvl="1" indent="-514350" eaLnBrk="1" hangingPunct="1"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anose="03000509000000000000" pitchFamily="65" charset="-120"/>
              </a:rPr>
              <a:t>學生</a:t>
            </a:r>
            <a:r>
              <a:rPr lang="zh-TW" altLang="en-US" dirty="0">
                <a:latin typeface="標楷體" panose="03000509000000000000" pitchFamily="65" charset="-120"/>
              </a:rPr>
              <a:t>可先行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</a:rPr>
              <a:t>規劃作答方式</a:t>
            </a:r>
            <a:r>
              <a:rPr lang="zh-TW" altLang="en-US" dirty="0">
                <a:latin typeface="標楷體" panose="03000509000000000000" pitchFamily="65" charset="-120"/>
              </a:rPr>
              <a:t>避免超出作答</a:t>
            </a:r>
            <a:r>
              <a:rPr lang="zh-TW" altLang="en-US" dirty="0" smtClean="0">
                <a:latin typeface="標楷體" panose="03000509000000000000" pitchFamily="65" charset="-120"/>
              </a:rPr>
              <a:t>區</a:t>
            </a:r>
            <a:endParaRPr lang="en-US" altLang="zh-TW" dirty="0">
              <a:latin typeface="標楷體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學生作答注意事項</a:t>
            </a:r>
            <a:r>
              <a:rPr lang="en-US" altLang="zh-TW" dirty="0" smtClean="0"/>
              <a:t>(</a:t>
            </a:r>
            <a:r>
              <a:rPr lang="zh-TW" altLang="en-US" dirty="0" smtClean="0"/>
              <a:t>二</a:t>
            </a:r>
            <a:r>
              <a:rPr lang="en-US" altLang="zh-TW" dirty="0" smtClean="0"/>
              <a:t>)</a:t>
            </a:r>
            <a:endParaRPr lang="zh-TW" altLang="en-US" dirty="0" smtClean="0">
              <a:latin typeface="微軟正黑體" pitchFamily="34" charset="-120"/>
            </a:endParaRPr>
          </a:p>
        </p:txBody>
      </p:sp>
      <p:sp>
        <p:nvSpPr>
          <p:cNvPr id="5734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 eaLnBrk="1">
              <a:buFont typeface="Wingdings" pitchFamily="2" charset="2"/>
              <a:buChar char="u"/>
            </a:pPr>
            <a:r>
              <a:rPr lang="zh-TW" altLang="en-US" dirty="0" smtClean="0">
                <a:latin typeface="Times New Roman" pitchFamily="18" charset="0"/>
              </a:rPr>
              <a:t>若作答時</a:t>
            </a:r>
            <a:r>
              <a:rPr lang="zh-TW" altLang="en-US" dirty="0" smtClean="0">
                <a:solidFill>
                  <a:srgbClr val="FF0000"/>
                </a:solidFill>
                <a:latin typeface="Times New Roman" pitchFamily="18" charset="0"/>
              </a:rPr>
              <a:t>自行在試題圖形上標示的記號</a:t>
            </a:r>
            <a:r>
              <a:rPr lang="zh-TW" altLang="en-US" dirty="0" smtClean="0">
                <a:latin typeface="Times New Roman" pitchFamily="18" charset="0"/>
              </a:rPr>
              <a:t>，在作答時需要用到，則</a:t>
            </a:r>
            <a:r>
              <a:rPr lang="zh-TW" altLang="en-US" dirty="0" smtClean="0">
                <a:solidFill>
                  <a:srgbClr val="FF0000"/>
                </a:solidFill>
                <a:latin typeface="Times New Roman" pitchFamily="18" charset="0"/>
              </a:rPr>
              <a:t>需將題目圖形畫在作答區內</a:t>
            </a:r>
            <a:r>
              <a:rPr lang="zh-TW" altLang="en-US" dirty="0" smtClean="0">
                <a:latin typeface="Times New Roman" pitchFamily="18" charset="0"/>
              </a:rPr>
              <a:t>，以利閱卷委員進行評分。</a:t>
            </a:r>
            <a:endParaRPr lang="en-US" altLang="zh-TW" dirty="0" smtClean="0">
              <a:latin typeface="Times New Roman" pitchFamily="18" charset="0"/>
            </a:endParaRPr>
          </a:p>
          <a:p>
            <a:pPr marL="514350" indent="-514350" algn="just" eaLnBrk="1">
              <a:buFont typeface="Wingdings" pitchFamily="2" charset="2"/>
              <a:buChar char="u"/>
            </a:pPr>
            <a:r>
              <a:rPr lang="zh-TW" altLang="en-US" dirty="0" smtClean="0">
                <a:solidFill>
                  <a:srgbClr val="FF0000"/>
                </a:solidFill>
                <a:latin typeface="Times New Roman" pitchFamily="18" charset="0"/>
              </a:rPr>
              <a:t>違規卷</a:t>
            </a:r>
            <a:r>
              <a:rPr lang="zh-TW" altLang="en-US" dirty="0" smtClean="0">
                <a:latin typeface="Times New Roman" pitchFamily="18" charset="0"/>
              </a:rPr>
              <a:t>包含學生洩漏私人身份（如：姓名、准考證號）、劃記與題目無關的文字、圖形或符號，</a:t>
            </a:r>
            <a:r>
              <a:rPr lang="zh-TW" altLang="en-US" dirty="0">
                <a:solidFill>
                  <a:srgbClr val="FF0000"/>
                </a:solidFill>
                <a:latin typeface="Times New Roman" pitchFamily="18" charset="0"/>
              </a:rPr>
              <a:t>則</a:t>
            </a:r>
            <a:r>
              <a:rPr lang="zh-TW" altLang="en-US" b="1" u="sng" dirty="0" smtClean="0">
                <a:solidFill>
                  <a:srgbClr val="FF0000"/>
                </a:solidFill>
                <a:latin typeface="Times New Roman" pitchFamily="18" charset="0"/>
              </a:rPr>
              <a:t>數學科</a:t>
            </a:r>
            <a:r>
              <a:rPr lang="zh-TW" altLang="en-US" dirty="0" smtClean="0">
                <a:solidFill>
                  <a:srgbClr val="FF0000"/>
                </a:solidFill>
                <a:latin typeface="Times New Roman" pitchFamily="18" charset="0"/>
              </a:rPr>
              <a:t>不計列等級</a:t>
            </a:r>
            <a:r>
              <a:rPr lang="zh-TW" altLang="en-US" dirty="0" smtClean="0">
                <a:latin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</a:endParaRPr>
          </a:p>
          <a:p>
            <a:pPr marL="514350" indent="-514350">
              <a:buFontTx/>
              <a:buAutoNum type="arabicPeriod" startAt="4"/>
            </a:pPr>
            <a:endParaRPr lang="en-US" altLang="zh-TW" dirty="0" smtClean="0">
              <a:latin typeface="標楷體" pitchFamily="65" charset="-120"/>
            </a:endParaRPr>
          </a:p>
          <a:p>
            <a:pPr marL="514350" indent="-514350"/>
            <a:endParaRPr lang="zh-TW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latin typeface="微軟正黑體" pitchFamily="34" charset="-120"/>
              </a:rPr>
              <a:t>超出作答區</a:t>
            </a:r>
          </a:p>
        </p:txBody>
      </p:sp>
      <p:sp>
        <p:nvSpPr>
          <p:cNvPr id="58371" name="內容版面配置區 2"/>
          <p:cNvSpPr>
            <a:spLocks noGrp="1"/>
          </p:cNvSpPr>
          <p:nvPr>
            <p:ph idx="1"/>
          </p:nvPr>
        </p:nvSpPr>
        <p:spPr>
          <a:xfrm>
            <a:off x="5508104" y="1268760"/>
            <a:ext cx="3384376" cy="47815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zh-TW" altLang="en-US" dirty="0" smtClean="0"/>
              <a:t>僅針對作答區內容進行評分。</a:t>
            </a:r>
            <a:endParaRPr lang="en-US" altLang="zh-TW" dirty="0" smtClean="0"/>
          </a:p>
        </p:txBody>
      </p:sp>
      <p:pic>
        <p:nvPicPr>
          <p:cNvPr id="58372" name="圖片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874" y="1304925"/>
            <a:ext cx="4879975" cy="49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規劃作答區</a:t>
            </a:r>
          </a:p>
        </p:txBody>
      </p:sp>
      <p:sp>
        <p:nvSpPr>
          <p:cNvPr id="60419" name="內容版面配置區 2"/>
          <p:cNvSpPr>
            <a:spLocks noGrp="1"/>
          </p:cNvSpPr>
          <p:nvPr>
            <p:ph idx="1"/>
          </p:nvPr>
        </p:nvSpPr>
        <p:spPr>
          <a:xfrm>
            <a:off x="5436096" y="1340768"/>
            <a:ext cx="3384376" cy="47815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zh-TW" altLang="en-US" dirty="0" smtClean="0"/>
              <a:t>學生標示作答順序，並將作答區區分為左右兩部分作答。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4978908" cy="50457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將題目圖形畫在作答區內</a:t>
            </a:r>
          </a:p>
        </p:txBody>
      </p:sp>
      <p:sp>
        <p:nvSpPr>
          <p:cNvPr id="63491" name="內容版面配置區 2"/>
          <p:cNvSpPr>
            <a:spLocks noGrp="1"/>
          </p:cNvSpPr>
          <p:nvPr>
            <p:ph idx="1"/>
          </p:nvPr>
        </p:nvSpPr>
        <p:spPr>
          <a:xfrm>
            <a:off x="5353744" y="1268760"/>
            <a:ext cx="3394720" cy="47815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zh-TW" altLang="en-US" dirty="0" smtClean="0"/>
              <a:t>學生作答時自行在試題圖形上標示記號，使用該記號作答，並將題目圖形畫在作答區內。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192" y="1268760"/>
            <a:ext cx="5004000" cy="50662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國中教育會考何時考</a:t>
            </a:r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</p:nvPr>
        </p:nvGraphicFramePr>
        <p:xfrm>
          <a:off x="468313" y="1268413"/>
          <a:ext cx="8280400" cy="5197477"/>
        </p:xfrm>
        <a:graphic>
          <a:graphicData uri="http://schemas.openxmlformats.org/drawingml/2006/table">
            <a:tbl>
              <a:tblPr/>
              <a:tblGrid>
                <a:gridCol w="207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0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7211">
                <a:tc gridSpan="2"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en-US" altLang="zh-TW" sz="2400" b="1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107</a:t>
                      </a:r>
                      <a:r>
                        <a:rPr lang="zh-TW" altLang="en-US" sz="2400" b="1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年</a:t>
                      </a:r>
                      <a:r>
                        <a:rPr lang="en-US" sz="2400" b="1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5</a:t>
                      </a:r>
                      <a:r>
                        <a:rPr lang="zh-TW" sz="2400" b="1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月</a:t>
                      </a:r>
                      <a:r>
                        <a:rPr lang="en-US" sz="2400" b="1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19</a:t>
                      </a:r>
                      <a:r>
                        <a:rPr lang="zh-TW" sz="2400" b="1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日</a:t>
                      </a:r>
                      <a:r>
                        <a:rPr lang="zh-TW" sz="24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（六）</a:t>
                      </a:r>
                      <a:endParaRPr lang="zh-TW" sz="2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en-US" altLang="zh-TW" sz="2400" b="1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107</a:t>
                      </a:r>
                      <a:r>
                        <a:rPr lang="zh-TW" altLang="en-US" sz="2400" b="1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年</a:t>
                      </a:r>
                      <a:r>
                        <a:rPr lang="en-US" sz="2400" b="1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5</a:t>
                      </a:r>
                      <a:r>
                        <a:rPr lang="zh-TW" sz="2400" b="1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月</a:t>
                      </a:r>
                      <a:r>
                        <a:rPr lang="en-US" altLang="zh-TW" sz="2400" b="1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20</a:t>
                      </a:r>
                      <a:r>
                        <a:rPr lang="zh-TW" sz="2400" b="1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日</a:t>
                      </a:r>
                      <a:r>
                        <a:rPr lang="zh-TW" sz="24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（日）</a:t>
                      </a:r>
                      <a:endParaRPr lang="zh-TW" sz="2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82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  <a:sym typeface="Wingdings"/>
                        </a:rPr>
                        <a:t>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08:20-</a:t>
                      </a: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　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08:30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考試</a:t>
                      </a:r>
                      <a:r>
                        <a:rPr lang="zh-TW" sz="2000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說明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  <a:sym typeface="Wingdings"/>
                        </a:rPr>
                        <a:t>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08:20-</a:t>
                      </a: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　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08:30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考試</a:t>
                      </a:r>
                      <a:r>
                        <a:rPr lang="zh-TW" sz="2000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說明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11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en-US" sz="20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  <a:sym typeface="Wingdings"/>
                        </a:rPr>
                        <a:t></a:t>
                      </a:r>
                      <a:r>
                        <a:rPr lang="en-US" sz="20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08:30-</a:t>
                      </a:r>
                      <a:r>
                        <a:rPr lang="en-US" sz="20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  <a:sym typeface="Wingdings"/>
                        </a:rPr>
                        <a:t></a:t>
                      </a:r>
                      <a:r>
                        <a:rPr lang="en-US" sz="20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09:40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4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社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    </a:t>
                      </a:r>
                      <a:r>
                        <a:rPr lang="zh-TW" sz="2400" b="1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會</a:t>
                      </a:r>
                      <a:endParaRPr lang="zh-TW" sz="2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en-US" sz="20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  <a:sym typeface="Wingdings"/>
                        </a:rPr>
                        <a:t></a:t>
                      </a:r>
                      <a:r>
                        <a:rPr lang="en-US" sz="20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08:30-</a:t>
                      </a:r>
                      <a:r>
                        <a:rPr lang="en-US" sz="20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  <a:sym typeface="Wingdings"/>
                        </a:rPr>
                        <a:t></a:t>
                      </a:r>
                      <a:r>
                        <a:rPr lang="en-US" sz="20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09:40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4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自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    </a:t>
                      </a:r>
                      <a:r>
                        <a:rPr lang="zh-TW" sz="2400" b="1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然</a:t>
                      </a:r>
                      <a:endParaRPr lang="zh-TW" sz="2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482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000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　</a:t>
                      </a:r>
                      <a:r>
                        <a:rPr lang="en-US" sz="2000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09:40-</a:t>
                      </a:r>
                      <a:r>
                        <a:rPr lang="zh-TW" sz="2000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　</a:t>
                      </a:r>
                      <a:r>
                        <a:rPr lang="en-US" sz="2000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10:20</a:t>
                      </a:r>
                      <a:endParaRPr lang="zh-TW" sz="2000" kern="10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000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休息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　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09:40-</a:t>
                      </a: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　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10:20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000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休息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1482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  <a:sym typeface="Wingdings"/>
                        </a:rPr>
                        <a:t>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10:20-</a:t>
                      </a: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　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10:30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考試</a:t>
                      </a:r>
                      <a:r>
                        <a:rPr lang="zh-TW" sz="2000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說明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  <a:sym typeface="Wingdings"/>
                        </a:rPr>
                        <a:t>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10:20-</a:t>
                      </a: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　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10:30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考試</a:t>
                      </a:r>
                      <a:r>
                        <a:rPr lang="zh-TW" sz="2000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說明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11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en-US" sz="2000" b="1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  <a:sym typeface="Wingdings"/>
                        </a:rPr>
                        <a:t></a:t>
                      </a:r>
                      <a:r>
                        <a:rPr lang="en-US" sz="2000" b="1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10:30-</a:t>
                      </a:r>
                      <a:r>
                        <a:rPr lang="en-US" sz="2000" b="1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  <a:sym typeface="Wingdings"/>
                        </a:rPr>
                        <a:t></a:t>
                      </a:r>
                      <a:r>
                        <a:rPr lang="en-US" sz="2000" b="1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11:50</a:t>
                      </a:r>
                      <a:endParaRPr lang="zh-TW" sz="2000" kern="10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4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數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    </a:t>
                      </a:r>
                      <a:r>
                        <a:rPr lang="zh-TW" sz="2400" b="1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學</a:t>
                      </a:r>
                      <a:endParaRPr lang="zh-TW" sz="2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en-US" sz="20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  <a:sym typeface="Wingdings"/>
                        </a:rPr>
                        <a:t></a:t>
                      </a:r>
                      <a:r>
                        <a:rPr lang="en-US" sz="20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10:30-</a:t>
                      </a:r>
                      <a:r>
                        <a:rPr lang="en-US" sz="20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  <a:sym typeface="Wingdings"/>
                        </a:rPr>
                        <a:t></a:t>
                      </a:r>
                      <a:r>
                        <a:rPr lang="en-US" sz="20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11:30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4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英語（閱讀</a:t>
                      </a:r>
                      <a:r>
                        <a:rPr lang="zh-TW" sz="2400" b="1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）</a:t>
                      </a:r>
                      <a:endParaRPr lang="zh-TW" sz="2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482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000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　</a:t>
                      </a:r>
                      <a:r>
                        <a:rPr lang="en-US" sz="2000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11:50-</a:t>
                      </a:r>
                      <a:r>
                        <a:rPr lang="zh-TW" sz="2000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　</a:t>
                      </a:r>
                      <a:r>
                        <a:rPr lang="en-US" sz="2000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13:40</a:t>
                      </a:r>
                      <a:endParaRPr lang="zh-TW" sz="2000" kern="10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000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午休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新細明體"/>
                          <a:cs typeface="Times New Roman" pitchFamily="18" charset="0"/>
                        </a:rPr>
                        <a:t> 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　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11:30-</a:t>
                      </a: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　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12:00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000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休息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1482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  <a:sym typeface="Wingdings"/>
                        </a:rPr>
                        <a:t>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13:40-</a:t>
                      </a: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　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13:50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考試</a:t>
                      </a:r>
                      <a:r>
                        <a:rPr lang="zh-TW" sz="2000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說明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  <a:sym typeface="Wingdings"/>
                        </a:rPr>
                        <a:t>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12:00-</a:t>
                      </a: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　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12:05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考試</a:t>
                      </a:r>
                      <a:r>
                        <a:rPr lang="zh-TW" sz="2000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說明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57211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en-US" sz="2000" b="1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  <a:sym typeface="Wingdings"/>
                        </a:rPr>
                        <a:t></a:t>
                      </a:r>
                      <a:r>
                        <a:rPr lang="en-US" sz="2000" b="1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13:50-</a:t>
                      </a:r>
                      <a:r>
                        <a:rPr lang="en-US" sz="2000" b="1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  <a:sym typeface="Wingdings"/>
                        </a:rPr>
                        <a:t></a:t>
                      </a:r>
                      <a:r>
                        <a:rPr lang="en-US" sz="2000" b="1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15:00</a:t>
                      </a:r>
                      <a:endParaRPr lang="zh-TW" sz="2000" kern="10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4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國</a:t>
                      </a:r>
                      <a:r>
                        <a:rPr lang="en-US" sz="24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    </a:t>
                      </a:r>
                      <a:r>
                        <a:rPr lang="zh-TW" sz="2400" b="1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文</a:t>
                      </a:r>
                      <a:endParaRPr lang="zh-TW" sz="2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en-US" sz="2000" b="1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  <a:sym typeface="Wingdings"/>
                        </a:rPr>
                        <a:t></a:t>
                      </a:r>
                      <a:r>
                        <a:rPr lang="en-US" sz="2000" b="1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12:05-</a:t>
                      </a:r>
                      <a:r>
                        <a:rPr lang="en-US" sz="2000" b="1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  <a:sym typeface="Wingdings"/>
                        </a:rPr>
                        <a:t></a:t>
                      </a:r>
                      <a:r>
                        <a:rPr lang="en-US" sz="2000" b="1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12:30</a:t>
                      </a:r>
                      <a:endParaRPr lang="zh-TW" sz="2000" kern="10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4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英語（聽力</a:t>
                      </a:r>
                      <a:r>
                        <a:rPr lang="zh-TW" sz="2400" b="1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）</a:t>
                      </a:r>
                      <a:endParaRPr lang="zh-TW" sz="2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2530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000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　</a:t>
                      </a:r>
                      <a:r>
                        <a:rPr lang="en-US" sz="2000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15:00-</a:t>
                      </a:r>
                      <a:r>
                        <a:rPr lang="zh-TW" sz="2000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　</a:t>
                      </a:r>
                      <a:r>
                        <a:rPr lang="en-US" sz="2000" kern="10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15:40</a:t>
                      </a:r>
                      <a:endParaRPr lang="zh-TW" sz="2000" kern="10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000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休息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11482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  <a:sym typeface="Wingdings"/>
                        </a:rPr>
                        <a:t>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15:40-</a:t>
                      </a: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　</a:t>
                      </a:r>
                      <a:r>
                        <a:rPr lang="en-US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15:50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000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考試</a:t>
                      </a:r>
                      <a:r>
                        <a:rPr lang="zh-TW" sz="2000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說明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endParaRPr lang="en-US" sz="2000" kern="100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endParaRPr lang="en-US" sz="2000" kern="100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57211"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en-US" sz="20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  <a:sym typeface="Wingdings"/>
                        </a:rPr>
                        <a:t></a:t>
                      </a:r>
                      <a:r>
                        <a:rPr lang="en-US" sz="20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15:50-</a:t>
                      </a:r>
                      <a:r>
                        <a:rPr lang="en-US" sz="20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  <a:sym typeface="Wingdings"/>
                        </a:rPr>
                        <a:t></a:t>
                      </a:r>
                      <a:r>
                        <a:rPr lang="en-US" sz="20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16:40</a:t>
                      </a:r>
                      <a:endParaRPr lang="zh-TW" sz="20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r>
                        <a:rPr lang="zh-TW" sz="2400" b="1" kern="1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寫作</a:t>
                      </a:r>
                      <a:r>
                        <a:rPr lang="zh-TW" sz="2400" b="1" kern="1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標楷體"/>
                          <a:cs typeface="Times New Roman" pitchFamily="18" charset="0"/>
                        </a:rPr>
                        <a:t>測驗</a:t>
                      </a:r>
                      <a:endParaRPr lang="zh-TW" sz="2400" kern="100" dirty="0">
                        <a:latin typeface="Times New Roman" pitchFamily="18" charset="0"/>
                        <a:ea typeface="新細明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endParaRPr lang="en-US" sz="2000" kern="100">
                        <a:solidFill>
                          <a:srgbClr val="000000"/>
                        </a:solidFill>
                        <a:latin typeface="Times New Roman" pitchFamily="18" charset="0"/>
                        <a:ea typeface="標楷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5000"/>
                        </a:lnSpc>
                      </a:pPr>
                      <a:endParaRPr lang="en-US" sz="2000" kern="100" dirty="0">
                        <a:solidFill>
                          <a:srgbClr val="000000"/>
                        </a:solidFill>
                        <a:latin typeface="Times New Roman" pitchFamily="18" charset="0"/>
                        <a:ea typeface="標楷體"/>
                        <a:cs typeface="Times New Roman" pitchFamily="18" charset="0"/>
                      </a:endParaRPr>
                    </a:p>
                  </a:txBody>
                  <a:tcPr marL="17779" marR="17779" marT="0" marB="0" anchor="ctr">
                    <a:lnL>
                      <a:noFill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46639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違規卷</a:t>
            </a:r>
          </a:p>
        </p:txBody>
      </p:sp>
      <p:sp>
        <p:nvSpPr>
          <p:cNvPr id="64515" name="內容版面配置區 2"/>
          <p:cNvSpPr>
            <a:spLocks noGrp="1"/>
          </p:cNvSpPr>
          <p:nvPr>
            <p:ph idx="1"/>
          </p:nvPr>
        </p:nvSpPr>
        <p:spPr>
          <a:xfrm>
            <a:off x="5580112" y="1340768"/>
            <a:ext cx="2952328" cy="47815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zh-TW" altLang="en-US" dirty="0"/>
              <a:t>作答區中書寫與解題無關之</a:t>
            </a:r>
            <a:r>
              <a:rPr lang="zh-TW" altLang="en-US" dirty="0" smtClean="0"/>
              <a:t>文字。</a:t>
            </a:r>
            <a:endParaRPr lang="zh-TW" altLang="en-US" dirty="0"/>
          </a:p>
        </p:txBody>
      </p:sp>
      <p:pic>
        <p:nvPicPr>
          <p:cNvPr id="5" name="圖片 4" descr="2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220" y="1341438"/>
            <a:ext cx="4678362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違規卷</a:t>
            </a:r>
          </a:p>
        </p:txBody>
      </p:sp>
      <p:sp>
        <p:nvSpPr>
          <p:cNvPr id="65539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mtClean="0"/>
              <a:t>作答區中作圖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311739"/>
            <a:ext cx="5018400" cy="4997581"/>
          </a:xfrm>
          <a:prstGeom prst="rect">
            <a:avLst/>
          </a:prstGeom>
        </p:spPr>
      </p:pic>
      <p:sp>
        <p:nvSpPr>
          <p:cNvPr id="6" name="內容版面配置區 2"/>
          <p:cNvSpPr txBox="1">
            <a:spLocks/>
          </p:cNvSpPr>
          <p:nvPr/>
        </p:nvSpPr>
        <p:spPr bwMode="auto">
          <a:xfrm>
            <a:off x="5580112" y="1340768"/>
            <a:ext cx="295232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1" lang="zh-TW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畫記圖形。</a:t>
            </a:r>
            <a:endParaRPr kumimoji="1" lang="zh-TW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6000" dirty="0" smtClean="0"/>
              <a:t>寫作測驗評分說明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寫作測驗評量的能力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625" y="1484313"/>
            <a:ext cx="8229600" cy="4824412"/>
          </a:xfrm>
        </p:spPr>
        <p:txBody>
          <a:bodyPr>
            <a:normAutofit fontScale="92500" lnSpcReduction="10000"/>
          </a:bodyPr>
          <a:lstStyle/>
          <a:p>
            <a:pPr marL="0" indent="0" algn="just" eaLnBrk="1"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zh-TW" altLang="en-US" dirty="0" smtClean="0"/>
              <a:t>檢測國中畢業生</a:t>
            </a:r>
            <a:r>
              <a:rPr lang="zh-TW" altLang="en-US" dirty="0" smtClean="0">
                <a:solidFill>
                  <a:srgbClr val="0000FF"/>
                </a:solidFill>
              </a:rPr>
              <a:t>表達經驗見聞</a:t>
            </a:r>
            <a:r>
              <a:rPr lang="zh-TW" altLang="en-US" dirty="0" smtClean="0"/>
              <a:t>和</a:t>
            </a:r>
            <a:r>
              <a:rPr lang="zh-TW" altLang="en-US" dirty="0" smtClean="0">
                <a:solidFill>
                  <a:srgbClr val="0000FF"/>
                </a:solidFill>
              </a:rPr>
              <a:t>情感思想的綜合語文能力。</a:t>
            </a:r>
            <a:endParaRPr lang="zh-TW" altLang="en-US" dirty="0" smtClean="0"/>
          </a:p>
          <a:p>
            <a:pPr algn="just" eaLnBrk="1">
              <a:spcAft>
                <a:spcPts val="600"/>
              </a:spcAft>
              <a:buFont typeface="Wingdings" pitchFamily="2" charset="2"/>
              <a:buChar char="u"/>
              <a:defRPr/>
            </a:pPr>
            <a:r>
              <a:rPr lang="zh-TW" altLang="en-US" sz="3000" b="1" dirty="0" smtClean="0"/>
              <a:t>立意與取材</a:t>
            </a:r>
            <a:r>
              <a:rPr lang="zh-TW" altLang="en-US" sz="3000" dirty="0" smtClean="0"/>
              <a:t>：能依不同的寫作目的，統整閱讀內容、篩選合適素材，以表現個人意念。</a:t>
            </a:r>
            <a:endParaRPr lang="en-US" altLang="zh-TW" sz="3000" dirty="0" smtClean="0"/>
          </a:p>
          <a:p>
            <a:pPr algn="just" eaLnBrk="1">
              <a:spcAft>
                <a:spcPts val="600"/>
              </a:spcAft>
              <a:buFont typeface="Wingdings" pitchFamily="2" charset="2"/>
              <a:buChar char="u"/>
              <a:defRPr/>
            </a:pPr>
            <a:r>
              <a:rPr lang="zh-TW" altLang="en-US" sz="3000" b="1" dirty="0" smtClean="0"/>
              <a:t>結構組織</a:t>
            </a:r>
            <a:r>
              <a:rPr lang="zh-TW" altLang="en-US" sz="3000" dirty="0" smtClean="0"/>
              <a:t>：能掌握寫作步驟，首尾連貫，組織完整篇章。</a:t>
            </a:r>
            <a:endParaRPr lang="en-US" altLang="zh-TW" sz="3000" dirty="0" smtClean="0"/>
          </a:p>
          <a:p>
            <a:pPr algn="just" eaLnBrk="1">
              <a:spcAft>
                <a:spcPts val="600"/>
              </a:spcAft>
              <a:buFont typeface="Wingdings" pitchFamily="2" charset="2"/>
              <a:buChar char="u"/>
              <a:defRPr/>
            </a:pPr>
            <a:r>
              <a:rPr lang="zh-TW" altLang="en-US" sz="3000" b="1" dirty="0" smtClean="0"/>
              <a:t>遣詞造句</a:t>
            </a:r>
            <a:r>
              <a:rPr lang="zh-TW" altLang="en-US" sz="3000" dirty="0" smtClean="0"/>
              <a:t>：能正確使用本國語文，</a:t>
            </a:r>
            <a:r>
              <a:rPr lang="zh-TW" altLang="en-US" sz="2800" dirty="0" smtClean="0"/>
              <a:t>適當的遣詞用字、運用各種句型及修辭寫作。</a:t>
            </a:r>
            <a:endParaRPr lang="en-US" altLang="zh-TW" sz="3000" dirty="0" smtClean="0"/>
          </a:p>
          <a:p>
            <a:pPr algn="just" eaLnBrk="1">
              <a:spcAft>
                <a:spcPts val="600"/>
              </a:spcAft>
              <a:buFont typeface="Wingdings" pitchFamily="2" charset="2"/>
              <a:buChar char="u"/>
              <a:defRPr/>
            </a:pPr>
            <a:r>
              <a:rPr lang="zh-TW" altLang="en-US" sz="3000" b="1" dirty="0" smtClean="0"/>
              <a:t>錯別字、格式及標點符號</a:t>
            </a:r>
            <a:r>
              <a:rPr lang="zh-TW" altLang="en-US" sz="3000" dirty="0" smtClean="0"/>
              <a:t>：能正確運用文字、格式及標點符號。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re 1"/>
          <p:cNvSpPr>
            <a:spLocks noGrp="1"/>
          </p:cNvSpPr>
          <p:nvPr>
            <p:ph type="title"/>
          </p:nvPr>
        </p:nvSpPr>
        <p:spPr>
          <a:xfrm>
            <a:off x="323850" y="620713"/>
            <a:ext cx="719138" cy="5400675"/>
          </a:xfrm>
        </p:spPr>
        <p:txBody>
          <a:bodyPr/>
          <a:lstStyle/>
          <a:p>
            <a:pPr eaLnBrk="1" hangingPunct="1"/>
            <a:r>
              <a:rPr lang="zh-TW" altLang="en-US" smtClean="0"/>
              <a:t>寫作測驗評分規準</a:t>
            </a:r>
          </a:p>
        </p:txBody>
      </p:sp>
      <p:graphicFrame>
        <p:nvGraphicFramePr>
          <p:cNvPr id="26627" name="Object 1"/>
          <p:cNvGraphicFramePr>
            <a:graphicFrameLocks noChangeAspect="1"/>
          </p:cNvGraphicFramePr>
          <p:nvPr/>
        </p:nvGraphicFramePr>
        <p:xfrm>
          <a:off x="2743200" y="3338513"/>
          <a:ext cx="3657600" cy="18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3" name="WordPad 文件" r:id="rId4" imgW="3657600" imgH="180975" progId="WordPad.Document.1">
                  <p:embed/>
                </p:oleObj>
              </mc:Choice>
              <mc:Fallback>
                <p:oleObj name="WordPad 文件" r:id="rId4" imgW="3657600" imgH="180975" progId="WordPad.Document.1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338513"/>
                        <a:ext cx="3657600" cy="1809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331913" y="116632"/>
          <a:ext cx="7416800" cy="6353662"/>
        </p:xfrm>
        <a:graphic>
          <a:graphicData uri="http://schemas.openxmlformats.org/drawingml/2006/table">
            <a:tbl>
              <a:tblPr/>
              <a:tblGrid>
                <a:gridCol w="7699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4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128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47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級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  </a:t>
                      </a:r>
                      <a:r>
                        <a:rPr kumimoji="0" 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分</a:t>
                      </a:r>
                      <a:endParaRPr kumimoji="0" 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66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  <a:cs typeface="Times New Roman" pitchFamily="18" charset="0"/>
                        </a:rPr>
                        <a:t>評分規準</a:t>
                      </a:r>
                      <a:endParaRPr kumimoji="0" 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475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六級分</a:t>
                      </a:r>
                      <a:endParaRPr kumimoji="0" 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66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六級分的文章是優秀的，這種文章明顯具有下列特徵：</a:t>
                      </a: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立意取材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能依據題目及主旨選取適切材料，並能進一步闡述說明，以凸顯文章的主旨。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結構組織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文章結構完整，脈絡分明，內容前後連貫。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遣詞造句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能精確使用語詞，並有效運用各種句型使文句流暢。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錯別字、格式與標點符號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幾乎沒有錯別字，及格式、標點符號運用上的錯誤。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7475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五級分</a:t>
                      </a:r>
                      <a:endParaRPr kumimoji="0" 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66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五級分的文章在一般水準之上，這種文章明顯具有下列特徵：</a:t>
                      </a: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立意取材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能依據題目及主旨選取適當材料，並能闡述說明主旨。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結構組織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文章結構完整，但偶有轉折不流暢之處。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遣詞造句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能正確使用語詞，並運用各種句型使文句通順。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錯別字、格式與標點符號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少有錯別字，及格式、標點符號運用上的錯誤，但並不影響文意的表達。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7475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四級分</a:t>
                      </a:r>
                      <a:endParaRPr kumimoji="0" 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66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四級分的文章已達一般水準，這種文章明顯具有下列特徵：</a:t>
                      </a:r>
                      <a:endParaRPr kumimoji="0" lang="zh-TW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60066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立意取材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能依據題目及主旨選取材料，尚能闡述說明主旨。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結構組織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文章結構大致完整，但偶有不連貫、轉折不清之處。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遣詞造句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能正確使用語詞，文意表達尚稱清楚，但有時會出現冗詞贅句；句型較無變化。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錯別字、格式與標點符號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有一些錯別字，及格式、標點符號運用上的錯誤，但不至於造成理解上太大的困難。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97475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三級分</a:t>
                      </a:r>
                      <a:endParaRPr kumimoji="0" 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66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三級分的文章在表達上是不充分的，這種文章明顯具有下列特徵：</a:t>
                      </a: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立意取材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嘗試依據題目及主旨選取材料，但選取的材料不甚適當或發展不夠充分。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結構組織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文章結構鬆散；或前後不連貫。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遣詞造句</a:t>
                      </a:r>
                      <a:endParaRPr kumimoji="0" 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用字遣詞不太恰當，或出現錯誤；或冗詞贅句過多。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錯別字、格式與標點符號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有一些錯別字，及格式、標點符號運用上的錯誤，以致造成理解上的困難。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7475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二級分</a:t>
                      </a:r>
                      <a:endParaRPr kumimoji="0" 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66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二級分的文章在表達上呈現嚴重的問題，這種文章明顯具有下列特徵：</a:t>
                      </a: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立意取材</a:t>
                      </a:r>
                      <a:endParaRPr kumimoji="0" 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雖嘗試依據題目及主旨選取材料，但所選取的材料不足，發展有限。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結構組織</a:t>
                      </a:r>
                      <a:endParaRPr kumimoji="0" 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文章結構不完整；或僅有單一段落，但可區分出結構。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遣詞造句</a:t>
                      </a:r>
                      <a:endParaRPr kumimoji="0" lang="zh-TW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遣詞造句常有錯誤。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錯別字、格式與標點符號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不太能掌握格式，不太會使用標點符號，錯別字頗多。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197475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一級分</a:t>
                      </a:r>
                      <a:endParaRPr kumimoji="0" 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66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一級分的文章在表達上呈現極嚴重的問題，這種文章明顯具有下列特徵：</a:t>
                      </a: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立意取材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僅解釋題目或說明；或雖提及文章主題，但材料過於簡略或無法選取相關材料加以發展。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結構組織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沒有明顯的文章結構；或僅有單一段落，且不能辨認出結構。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遣詞造句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用字遣詞極不恰當，頗多錯誤；或文句支離破碎，難以理解。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9747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錯別字、格式與標點符號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不能掌握格式，不會運用標點符號，錯別字極多。</a:t>
                      </a:r>
                      <a:endParaRPr kumimoji="0" lang="zh-TW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97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零級分</a:t>
                      </a:r>
                      <a:endParaRPr kumimoji="0" lang="zh-TW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66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TW" sz="10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660066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使用詩歌體、完全離題、只抄寫題目或說明、空白卷。</a:t>
                      </a:r>
                    </a:p>
                  </a:txBody>
                  <a:tcPr marL="671" marR="671" marT="671" marB="671" anchor="ctr" horzOverflow="overflow">
                    <a:lnL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933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319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評分品質的控管</a:t>
            </a:r>
          </a:p>
        </p:txBody>
      </p:sp>
      <p:sp>
        <p:nvSpPr>
          <p:cNvPr id="70659" name="內容版面配置區 2"/>
          <p:cNvSpPr>
            <a:spLocks noGrp="1"/>
          </p:cNvSpPr>
          <p:nvPr>
            <p:ph idx="1"/>
          </p:nvPr>
        </p:nvSpPr>
        <p:spPr>
          <a:xfrm>
            <a:off x="735013" y="1600200"/>
            <a:ext cx="8229600" cy="4781550"/>
          </a:xfrm>
        </p:spPr>
        <p:txBody>
          <a:bodyPr/>
          <a:lstStyle/>
          <a:p>
            <a:pPr marL="330200" indent="-330200" defTabSz="881063" eaLnBrk="1" hangingPunct="1">
              <a:spcBef>
                <a:spcPts val="1800"/>
              </a:spcBef>
              <a:buFont typeface="Wingdings" pitchFamily="2" charset="2"/>
              <a:buChar char="u"/>
            </a:pPr>
            <a:r>
              <a:rPr lang="zh-TW" altLang="en-US" dirty="0" smtClean="0"/>
              <a:t>評分機制</a:t>
            </a:r>
            <a:endParaRPr lang="en-US" altLang="zh-TW" dirty="0" smtClean="0"/>
          </a:p>
          <a:p>
            <a:pPr marL="330200" indent="-330200" defTabSz="881063" eaLnBrk="1" hangingPunct="1">
              <a:spcBef>
                <a:spcPts val="1800"/>
              </a:spcBef>
              <a:buFont typeface="Wingdings" pitchFamily="2" charset="2"/>
              <a:buChar char="u"/>
            </a:pPr>
            <a:r>
              <a:rPr lang="zh-TW" altLang="en-US" dirty="0" smtClean="0"/>
              <a:t>閱卷教師的訓練</a:t>
            </a:r>
            <a:endParaRPr lang="en-US" altLang="zh-TW" dirty="0" smtClean="0"/>
          </a:p>
          <a:p>
            <a:pPr marL="330200" indent="-330200" defTabSz="881063" eaLnBrk="1" hangingPunct="1">
              <a:spcBef>
                <a:spcPts val="1800"/>
              </a:spcBef>
              <a:buFont typeface="Wingdings" pitchFamily="2" charset="2"/>
              <a:buChar char="u"/>
            </a:pPr>
            <a:r>
              <a:rPr lang="en-US" altLang="zh-TW" dirty="0" smtClean="0"/>
              <a:t>(</a:t>
            </a:r>
            <a:r>
              <a:rPr lang="zh-TW" altLang="en-US" dirty="0" smtClean="0"/>
              <a:t>線上</a:t>
            </a:r>
            <a:r>
              <a:rPr lang="en-US" altLang="zh-TW" dirty="0" smtClean="0"/>
              <a:t>)</a:t>
            </a:r>
            <a:r>
              <a:rPr lang="zh-TW" altLang="en-US" dirty="0" smtClean="0"/>
              <a:t>閱卷流程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評分機制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24425"/>
          </a:xfrm>
        </p:spPr>
        <p:txBody>
          <a:bodyPr>
            <a:noAutofit/>
          </a:bodyPr>
          <a:lstStyle/>
          <a:p>
            <a:pPr marL="514350" indent="-514350" algn="just" defTabSz="1154113" eaLnBrk="1">
              <a:buClr>
                <a:schemeClr val="accent4"/>
              </a:buClr>
              <a:buFont typeface="Wingdings" pitchFamily="2" charset="2"/>
              <a:buChar char="u"/>
              <a:tabLst>
                <a:tab pos="447675" algn="l"/>
              </a:tabLst>
              <a:defRPr/>
            </a:pPr>
            <a:r>
              <a:rPr lang="zh-TW" altLang="en-US" sz="3000" dirty="0" smtClean="0"/>
              <a:t>評分方式採級分制，將學生寫作能力由劣至優區分為</a:t>
            </a:r>
            <a:r>
              <a:rPr lang="zh-TW" altLang="en-US" sz="3000" b="1" dirty="0" smtClean="0"/>
              <a:t>一至六等級</a:t>
            </a:r>
            <a:r>
              <a:rPr lang="zh-TW" altLang="en-US" sz="3000" dirty="0" smtClean="0"/>
              <a:t>，</a:t>
            </a:r>
            <a:r>
              <a:rPr lang="zh-TW" altLang="en-US" sz="3000" b="1" dirty="0" smtClean="0"/>
              <a:t>四級分達一般水準</a:t>
            </a:r>
            <a:r>
              <a:rPr lang="zh-TW" altLang="en-US" sz="3000" dirty="0" smtClean="0"/>
              <a:t>。</a:t>
            </a:r>
            <a:endParaRPr lang="en-US" altLang="zh-TW" sz="3000" dirty="0" smtClean="0"/>
          </a:p>
          <a:p>
            <a:pPr marL="514350" indent="-514350" algn="just" defTabSz="1154113" eaLnBrk="1">
              <a:buClr>
                <a:schemeClr val="accent4"/>
              </a:buClr>
              <a:buFont typeface="Wingdings" pitchFamily="2" charset="2"/>
              <a:buChar char="u"/>
              <a:tabLst>
                <a:tab pos="447675" algn="l"/>
              </a:tabLst>
              <a:defRPr/>
            </a:pPr>
            <a:r>
              <a:rPr lang="zh-TW" altLang="en-US" sz="3000" dirty="0" smtClean="0"/>
              <a:t>一篇文章由兩位評閱委員分別評閱，若兩位委員評定</a:t>
            </a:r>
            <a:r>
              <a:rPr lang="zh-TW" altLang="en-US" sz="3000" b="1" dirty="0" smtClean="0"/>
              <a:t>結果相差二級分以上</a:t>
            </a:r>
            <a:r>
              <a:rPr lang="en-US" altLang="zh-TW" sz="3000" dirty="0" smtClean="0"/>
              <a:t>(</a:t>
            </a:r>
            <a:r>
              <a:rPr lang="zh-TW" altLang="en-US" sz="3000" dirty="0" smtClean="0"/>
              <a:t>包含二級分</a:t>
            </a:r>
            <a:r>
              <a:rPr lang="en-US" altLang="zh-TW" sz="3000" dirty="0" smtClean="0"/>
              <a:t>)</a:t>
            </a:r>
            <a:r>
              <a:rPr lang="zh-TW" altLang="en-US" sz="3000" dirty="0" smtClean="0"/>
              <a:t>，或</a:t>
            </a:r>
            <a:r>
              <a:rPr lang="zh-TW" altLang="en-US" sz="3000" b="1" dirty="0" smtClean="0"/>
              <a:t>其中一閱分數為零級分</a:t>
            </a:r>
            <a:r>
              <a:rPr lang="zh-TW" altLang="en-US" sz="3000" dirty="0" smtClean="0"/>
              <a:t>時，則請核心委員進行複閱。</a:t>
            </a:r>
            <a:endParaRPr lang="en-US" altLang="zh-TW" sz="3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閱卷委員的訓練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7675" indent="-447675" algn="just" defTabSz="881063" eaLnBrk="1" hangingPunct="1">
              <a:spcBef>
                <a:spcPts val="1800"/>
              </a:spcBef>
              <a:buFont typeface="Wingdings" pitchFamily="2" charset="2"/>
              <a:buChar char="u"/>
              <a:defRPr/>
            </a:pPr>
            <a:r>
              <a:rPr lang="zh-TW" altLang="en-US" dirty="0" smtClean="0"/>
              <a:t>透過事前對於評分規準與樣卷對照之專業訓練，使閱卷委員更能掌握各級分間的差異，增加評分者信度。</a:t>
            </a:r>
            <a:endParaRPr lang="en-US" altLang="zh-TW" dirty="0" smtClean="0"/>
          </a:p>
          <a:p>
            <a:pPr marL="730250" lvl="1" indent="-330200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sz="3000" dirty="0" smtClean="0"/>
              <a:t>核心委員：樣卷會議</a:t>
            </a:r>
            <a:endParaRPr lang="en-US" altLang="zh-TW" sz="3000" dirty="0" smtClean="0"/>
          </a:p>
          <a:p>
            <a:pPr marL="730250" lvl="1" indent="-330200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sz="3000" dirty="0" smtClean="0"/>
              <a:t>評閱委員：評閱委員培訓會</a:t>
            </a:r>
          </a:p>
          <a:p>
            <a:pPr eaLnBrk="1" hangingPunct="1">
              <a:defRPr/>
            </a:pP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標題 1"/>
          <p:cNvSpPr>
            <a:spLocks noGrp="1"/>
          </p:cNvSpPr>
          <p:nvPr>
            <p:ph type="title"/>
          </p:nvPr>
        </p:nvSpPr>
        <p:spPr>
          <a:xfrm>
            <a:off x="530225" y="188913"/>
            <a:ext cx="1017588" cy="617855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寫作測驗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閱卷流程</a:t>
            </a:r>
          </a:p>
        </p:txBody>
      </p:sp>
      <p:pic>
        <p:nvPicPr>
          <p:cNvPr id="73731" name="內容版面配置區 4" descr="閱卷流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3801"/>
          <a:stretch>
            <a:fillRect/>
          </a:stretch>
        </p:blipFill>
        <p:spPr>
          <a:xfrm>
            <a:off x="1835150" y="68263"/>
            <a:ext cx="6192838" cy="64563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Z:\國中教育會考\106年正式閱卷\寫作測驗\表格文件\會考_寫作測驗答案卷(頁一)_0907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176871"/>
            <a:ext cx="4392488" cy="3105714"/>
          </a:xfrm>
          <a:prstGeom prst="rect">
            <a:avLst/>
          </a:prstGeom>
          <a:noFill/>
        </p:spPr>
      </p:pic>
      <p:sp>
        <p:nvSpPr>
          <p:cNvPr id="696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答案卷樣式</a:t>
            </a:r>
          </a:p>
        </p:txBody>
      </p:sp>
      <p:pic>
        <p:nvPicPr>
          <p:cNvPr id="69637" name="圖片 6" descr="會考_寫作測驗答案卷_0826_反面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7059" y="2157413"/>
            <a:ext cx="4389437" cy="310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3779912" y="4365104"/>
            <a:ext cx="359792" cy="8640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380859" y="4365625"/>
            <a:ext cx="431800" cy="8937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779912" y="2127250"/>
            <a:ext cx="319906" cy="8697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國中教育會考考什麼</a:t>
            </a:r>
          </a:p>
        </p:txBody>
      </p:sp>
      <p:graphicFrame>
        <p:nvGraphicFramePr>
          <p:cNvPr id="6" name="內容版面配置區 4"/>
          <p:cNvGraphicFramePr>
            <a:graphicFrameLocks/>
          </p:cNvGraphicFramePr>
          <p:nvPr/>
        </p:nvGraphicFramePr>
        <p:xfrm>
          <a:off x="307975" y="1412875"/>
          <a:ext cx="8601075" cy="4899142"/>
        </p:xfrm>
        <a:graphic>
          <a:graphicData uri="http://schemas.openxmlformats.org/drawingml/2006/table">
            <a:tbl>
              <a:tblPr/>
              <a:tblGrid>
                <a:gridCol w="1421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792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377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 smtClean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考科</a:t>
                      </a:r>
                      <a:endParaRPr lang="zh-TW" sz="2400" kern="100" dirty="0">
                        <a:solidFill>
                          <a:schemeClr val="bg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52" marR="19052" marT="19013" marB="19013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命題依據</a:t>
                      </a:r>
                      <a:endParaRPr lang="zh-TW" sz="2400" kern="100" dirty="0">
                        <a:solidFill>
                          <a:schemeClr val="bg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52" marR="19052" marT="19013" marB="19013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6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0" dirty="0">
                          <a:latin typeface="Times New Roman"/>
                          <a:ea typeface="標楷體"/>
                          <a:cs typeface="Times New Roman"/>
                        </a:rPr>
                        <a:t>國　文</a:t>
                      </a:r>
                      <a:endParaRPr lang="zh-TW" sz="2400" b="1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52" marR="19052" marT="19013" marB="19013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latin typeface="Times New Roman"/>
                          <a:ea typeface="標楷體"/>
                          <a:cs typeface="Times New Roman"/>
                        </a:rPr>
                        <a:t>「國民中小學九年一貫課程綱要」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latin typeface="Times New Roman"/>
                          <a:ea typeface="標楷體"/>
                          <a:cs typeface="Times New Roman"/>
                        </a:rPr>
                        <a:t>語文學習領域／本國語文（國語文）／</a:t>
                      </a:r>
                      <a:r>
                        <a:rPr lang="zh-TW" sz="2000" kern="0" dirty="0">
                          <a:solidFill>
                            <a:srgbClr val="C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國中</a:t>
                      </a:r>
                      <a:r>
                        <a:rPr lang="zh-TW" sz="2000" kern="0" dirty="0">
                          <a:latin typeface="Times New Roman"/>
                          <a:ea typeface="標楷體"/>
                          <a:cs typeface="Times New Roman"/>
                        </a:rPr>
                        <a:t>階段能力指標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52" marR="19052" marT="19013" marB="19013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24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0" dirty="0">
                          <a:latin typeface="Times New Roman"/>
                          <a:ea typeface="標楷體"/>
                          <a:cs typeface="Times New Roman"/>
                        </a:rPr>
                        <a:t>英　語</a:t>
                      </a:r>
                      <a:endParaRPr lang="zh-TW" sz="2400" b="1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52" marR="19052" marT="19013" marB="19013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latin typeface="Times New Roman"/>
                          <a:ea typeface="標楷體"/>
                          <a:cs typeface="Times New Roman"/>
                        </a:rPr>
                        <a:t>1.</a:t>
                      </a:r>
                      <a:r>
                        <a:rPr lang="zh-TW" sz="2000" kern="0" dirty="0">
                          <a:latin typeface="Times New Roman"/>
                          <a:ea typeface="標楷體"/>
                          <a:cs typeface="Times New Roman"/>
                        </a:rPr>
                        <a:t>「國民中小學九年一貫課程綱要」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 marL="152400"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latin typeface="Times New Roman"/>
                          <a:ea typeface="標楷體"/>
                          <a:cs typeface="Times New Roman"/>
                        </a:rPr>
                        <a:t>語文學習領域／英語／分段能力</a:t>
                      </a:r>
                      <a:r>
                        <a:rPr lang="zh-TW" sz="2000" kern="0" dirty="0" smtClean="0">
                          <a:latin typeface="Times New Roman"/>
                          <a:ea typeface="標楷體"/>
                          <a:cs typeface="Times New Roman"/>
                        </a:rPr>
                        <a:t>指標</a:t>
                      </a:r>
                      <a:r>
                        <a:rPr lang="zh-TW" altLang="en-US" sz="2000" kern="0" dirty="0" smtClean="0">
                          <a:latin typeface="Times New Roman"/>
                          <a:ea typeface="標楷體"/>
                          <a:cs typeface="Times New Roman"/>
                        </a:rPr>
                        <a:t>（參酌部分國小能力指標）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latin typeface="Times New Roman"/>
                          <a:ea typeface="標楷體"/>
                          <a:cs typeface="Times New Roman"/>
                        </a:rPr>
                        <a:t>2.</a:t>
                      </a:r>
                      <a:r>
                        <a:rPr lang="zh-TW" sz="2000" kern="0" dirty="0">
                          <a:latin typeface="Times New Roman"/>
                          <a:ea typeface="標楷體"/>
                          <a:cs typeface="Times New Roman"/>
                        </a:rPr>
                        <a:t>國民中小學最基本之</a:t>
                      </a:r>
                      <a:r>
                        <a:rPr lang="en-US" sz="2000" kern="0" dirty="0">
                          <a:solidFill>
                            <a:srgbClr val="FF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1,200</a:t>
                      </a:r>
                      <a:r>
                        <a:rPr lang="zh-TW" sz="2000" kern="0" dirty="0">
                          <a:solidFill>
                            <a:srgbClr val="FF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字詞</a:t>
                      </a:r>
                      <a:endParaRPr lang="zh-TW" sz="2000" kern="100" dirty="0">
                        <a:solidFill>
                          <a:srgbClr val="FF0000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52" marR="19052" marT="19013" marB="19013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76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0" dirty="0">
                          <a:latin typeface="Times New Roman"/>
                          <a:ea typeface="標楷體"/>
                          <a:cs typeface="Times New Roman"/>
                        </a:rPr>
                        <a:t>數　學</a:t>
                      </a:r>
                      <a:endParaRPr lang="zh-TW" sz="2400" b="1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52" marR="19052" marT="19013" marB="19013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latin typeface="Times New Roman"/>
                          <a:ea typeface="標楷體"/>
                          <a:cs typeface="Times New Roman"/>
                        </a:rPr>
                        <a:t>「國民中小學九年一貫課程綱要」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latin typeface="Times New Roman"/>
                          <a:ea typeface="標楷體"/>
                          <a:cs typeface="Times New Roman"/>
                        </a:rPr>
                        <a:t>數學學習領域／</a:t>
                      </a:r>
                      <a:r>
                        <a:rPr lang="zh-TW" sz="2000" kern="0" dirty="0">
                          <a:solidFill>
                            <a:srgbClr val="C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國中</a:t>
                      </a:r>
                      <a:r>
                        <a:rPr lang="zh-TW" sz="2000" kern="0" dirty="0">
                          <a:latin typeface="Times New Roman"/>
                          <a:ea typeface="標楷體"/>
                          <a:cs typeface="Times New Roman"/>
                        </a:rPr>
                        <a:t>階段能力指標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52" marR="19052" marT="19013" marB="19013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76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0" dirty="0">
                          <a:latin typeface="Times New Roman"/>
                          <a:ea typeface="標楷體"/>
                          <a:cs typeface="Times New Roman"/>
                        </a:rPr>
                        <a:t>社　會</a:t>
                      </a:r>
                      <a:endParaRPr lang="zh-TW" sz="2400" b="1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52" marR="19052" marT="19013" marB="19013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latin typeface="Times New Roman"/>
                          <a:ea typeface="標楷體"/>
                          <a:cs typeface="Times New Roman"/>
                        </a:rPr>
                        <a:t>「國民中小學九年一貫課程綱要」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latin typeface="Times New Roman"/>
                          <a:ea typeface="標楷體"/>
                          <a:cs typeface="Times New Roman"/>
                        </a:rPr>
                        <a:t>社會學習領域／</a:t>
                      </a:r>
                      <a:r>
                        <a:rPr lang="zh-TW" sz="2000" kern="0" dirty="0">
                          <a:solidFill>
                            <a:srgbClr val="C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國中</a:t>
                      </a:r>
                      <a:r>
                        <a:rPr lang="zh-TW" sz="2000" kern="0" dirty="0">
                          <a:latin typeface="Times New Roman"/>
                          <a:ea typeface="標楷體"/>
                          <a:cs typeface="Times New Roman"/>
                        </a:rPr>
                        <a:t>階段能力指標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52" marR="19052" marT="19013" marB="19013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761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0" dirty="0">
                          <a:latin typeface="Times New Roman"/>
                          <a:ea typeface="標楷體"/>
                          <a:cs typeface="Times New Roman"/>
                        </a:rPr>
                        <a:t>自　然</a:t>
                      </a:r>
                      <a:endParaRPr lang="zh-TW" sz="2400" b="1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52" marR="19052" marT="19013" marB="19013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latin typeface="Times New Roman"/>
                          <a:ea typeface="標楷體"/>
                          <a:cs typeface="Times New Roman"/>
                        </a:rPr>
                        <a:t>「國民中小學九年一貫課程綱要」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latin typeface="Times New Roman"/>
                          <a:ea typeface="標楷體"/>
                          <a:cs typeface="Times New Roman"/>
                        </a:rPr>
                        <a:t>自然與生活科技學習領域／</a:t>
                      </a:r>
                      <a:r>
                        <a:rPr lang="zh-TW" sz="2000" kern="0" dirty="0">
                          <a:solidFill>
                            <a:srgbClr val="FF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自然學科</a:t>
                      </a:r>
                      <a:r>
                        <a:rPr lang="zh-TW" sz="2000" kern="0" dirty="0">
                          <a:latin typeface="Times New Roman"/>
                          <a:ea typeface="標楷體"/>
                          <a:cs typeface="Times New Roman"/>
                        </a:rPr>
                        <a:t>／</a:t>
                      </a:r>
                      <a:r>
                        <a:rPr lang="zh-TW" sz="2000" kern="0" dirty="0">
                          <a:solidFill>
                            <a:srgbClr val="C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國中</a:t>
                      </a:r>
                      <a:r>
                        <a:rPr lang="zh-TW" sz="2000" kern="0" dirty="0">
                          <a:latin typeface="Times New Roman"/>
                          <a:ea typeface="標楷體"/>
                          <a:cs typeface="Times New Roman"/>
                        </a:rPr>
                        <a:t>階段能力指標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52" marR="19052" marT="19013" marB="19013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5240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0" dirty="0">
                          <a:latin typeface="Times New Roman"/>
                          <a:ea typeface="標楷體"/>
                          <a:cs typeface="Times New Roman"/>
                        </a:rPr>
                        <a:t>寫作測驗</a:t>
                      </a:r>
                      <a:endParaRPr lang="zh-TW" sz="2400" b="1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52" marR="19052" marT="19013" marB="19013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0" dirty="0">
                          <a:latin typeface="Times New Roman"/>
                          <a:ea typeface="標楷體"/>
                          <a:cs typeface="Times New Roman"/>
                        </a:rPr>
                        <a:t>「國民中小學九年一貫課程綱要」</a:t>
                      </a:r>
                      <a:r>
                        <a:rPr lang="en-US" sz="2000" kern="0" dirty="0">
                          <a:latin typeface="Times New Roman"/>
                          <a:ea typeface="標楷體"/>
                          <a:cs typeface="Times New Roman"/>
                        </a:rPr>
                        <a:t/>
                      </a:r>
                      <a:br>
                        <a:rPr lang="en-US" sz="2000" kern="0" dirty="0">
                          <a:latin typeface="Times New Roman"/>
                          <a:ea typeface="標楷體"/>
                          <a:cs typeface="Times New Roman"/>
                        </a:rPr>
                      </a:br>
                      <a:r>
                        <a:rPr lang="zh-TW" sz="2000" kern="0" dirty="0">
                          <a:latin typeface="Times New Roman"/>
                          <a:ea typeface="標楷體"/>
                          <a:cs typeface="Times New Roman"/>
                        </a:rPr>
                        <a:t>語文學習領域／本國語文（國語文）／國中階段寫作能力指標，並參酌部分國小階段寫作能力指標</a:t>
                      </a:r>
                      <a:endParaRPr lang="zh-TW" sz="20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52" marR="19052" marT="19013" marB="19013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2234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寫作測驗作答注意事項</a:t>
            </a:r>
          </a:p>
        </p:txBody>
      </p:sp>
      <p:sp>
        <p:nvSpPr>
          <p:cNvPr id="82947" name="內容版面配置區 2"/>
          <p:cNvSpPr>
            <a:spLocks noGrp="1"/>
          </p:cNvSpPr>
          <p:nvPr>
            <p:ph idx="1"/>
          </p:nvPr>
        </p:nvSpPr>
        <p:spPr>
          <a:xfrm>
            <a:off x="179388" y="1268437"/>
            <a:ext cx="8507412" cy="4968875"/>
          </a:xfrm>
        </p:spPr>
        <p:txBody>
          <a:bodyPr/>
          <a:lstStyle/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  <a:defRPr/>
            </a:pPr>
            <a:r>
              <a:rPr lang="zh-TW" altLang="zh-TW" sz="2400" dirty="0" smtClean="0"/>
              <a:t>作答方式：</a:t>
            </a:r>
            <a:r>
              <a:rPr lang="zh-TW" altLang="en-US" sz="2400" dirty="0" smtClean="0"/>
              <a:t>必須仔細閱讀完整試題後，撰寫一篇文章。 </a:t>
            </a:r>
            <a:endParaRPr lang="en-US" altLang="zh-TW" sz="2400" dirty="0" smtClean="0"/>
          </a:p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  <a:defRPr/>
            </a:pPr>
            <a:r>
              <a:rPr lang="zh-TW" altLang="en-US" sz="2400" dirty="0" smtClean="0"/>
              <a:t>從第一頁右邊第一行開始作答，並不得要求增加答案卷作答。</a:t>
            </a:r>
            <a:endParaRPr lang="en-US" altLang="zh-TW" sz="2400" dirty="0" smtClean="0"/>
          </a:p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  <a:defRPr/>
            </a:pPr>
            <a:r>
              <a:rPr lang="zh-TW" altLang="en-US" sz="2400" b="1" dirty="0" smtClean="0"/>
              <a:t>以下情形影響作答結果呈現，可能影響得分：</a:t>
            </a:r>
            <a:endParaRPr lang="en-US" altLang="zh-TW" sz="2400" b="1" dirty="0" smtClean="0"/>
          </a:p>
          <a:p>
            <a:pPr marL="866775" lvl="1" indent="-565150" defTabSz="1511300" eaLnBrk="1" hangingPunct="1">
              <a:lnSpc>
                <a:spcPct val="95000"/>
              </a:lnSpc>
              <a:buNone/>
              <a:defRPr/>
            </a:pPr>
            <a:r>
              <a:rPr lang="zh-TW" altLang="en-US" sz="2400" dirty="0" smtClean="0"/>
              <a:t>　　未用本國文字書寫（正體字）；未用黑色墨水的筆書寫（</a:t>
            </a:r>
            <a:r>
              <a:rPr lang="zh-TW" altLang="zh-TW" sz="2400" dirty="0" smtClean="0"/>
              <a:t>建議使用</a:t>
            </a:r>
            <a:r>
              <a:rPr lang="en-US" altLang="zh-TW" sz="24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0.5mm</a:t>
            </a:r>
            <a:r>
              <a:rPr lang="zh-TW" altLang="zh-TW" sz="24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〜</a:t>
            </a:r>
            <a:r>
              <a:rPr lang="en-US" altLang="zh-TW" sz="24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0.7mm</a:t>
            </a:r>
            <a:r>
              <a:rPr lang="zh-TW" altLang="zh-TW" sz="2400" dirty="0" smtClean="0"/>
              <a:t>之筆尖</a:t>
            </a:r>
            <a:r>
              <a:rPr lang="zh-TW" altLang="en-US" sz="2400" dirty="0" smtClean="0"/>
              <a:t>，且不得使用鉛筆）；書寫內容超出答案卷格線外框。</a:t>
            </a:r>
            <a:endParaRPr lang="en-US" altLang="zh-TW" sz="2400" b="1" dirty="0" smtClean="0"/>
          </a:p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  <a:defRPr/>
            </a:pPr>
            <a:r>
              <a:rPr lang="zh-TW" altLang="en-US" sz="2400" b="1" dirty="0" smtClean="0"/>
              <a:t>以下情形違反考場規則，將不予計分：</a:t>
            </a:r>
            <a:endParaRPr lang="en-US" altLang="zh-TW" sz="2400" b="1" dirty="0" smtClean="0"/>
          </a:p>
          <a:p>
            <a:pPr marL="866775" lvl="1" indent="-565150" defTabSz="1511300" eaLnBrk="1" hangingPunct="1">
              <a:lnSpc>
                <a:spcPct val="95000"/>
              </a:lnSpc>
              <a:buNone/>
              <a:defRPr/>
            </a:pPr>
            <a:r>
              <a:rPr lang="en-US" altLang="zh-TW" sz="2400" b="1" dirty="0" smtClean="0"/>
              <a:t>	</a:t>
            </a:r>
            <a:r>
              <a:rPr lang="zh-TW" altLang="en-US" sz="2400" dirty="0" smtClean="0"/>
              <a:t>於答案紙上洩漏私人身分；污損答案卷；或於答案卷上作任何標記。</a:t>
            </a:r>
            <a:endParaRPr lang="en-US" altLang="zh-TW" sz="2400" b="1" dirty="0" smtClean="0"/>
          </a:p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  <a:defRPr/>
            </a:pPr>
            <a:r>
              <a:rPr lang="zh-TW" altLang="en-US" sz="2400" dirty="0" smtClean="0"/>
              <a:t>另</a:t>
            </a:r>
            <a:r>
              <a:rPr lang="zh-TW" altLang="en-US" sz="2400" dirty="0"/>
              <a:t>針對使用詩歌體、完全離題、只抄寫題目或說明及空白卷等考生，因無法判斷其寫作能力，給予其零級分。</a:t>
            </a:r>
          </a:p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  <a:tabLst>
                <a:tab pos="803275" algn="l"/>
              </a:tabLst>
              <a:defRPr/>
            </a:pP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內容版面配置區 4" descr="96260436301-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361950"/>
            <a:ext cx="8027987" cy="611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34925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字體太小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E:\非版面問題卷\113112215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404813"/>
            <a:ext cx="7970838" cy="601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橢圓 4"/>
          <p:cNvSpPr>
            <a:spLocks noChangeArrowheads="1"/>
          </p:cNvSpPr>
          <p:nvPr/>
        </p:nvSpPr>
        <p:spPr bwMode="auto">
          <a:xfrm>
            <a:off x="8675688" y="2781300"/>
            <a:ext cx="360362" cy="2447925"/>
          </a:xfrm>
          <a:prstGeom prst="ellipse">
            <a:avLst/>
          </a:prstGeom>
          <a:noFill/>
          <a:ln w="25400" algn="ctr">
            <a:solidFill>
              <a:srgbClr val="E70000"/>
            </a:solidFill>
            <a:round/>
            <a:headEnd/>
            <a:tailEnd/>
          </a:ln>
        </p:spPr>
        <p:txBody>
          <a:bodyPr lIns="91435" tIns="45717" rIns="91435" bIns="45717" anchor="ctr"/>
          <a:lstStyle/>
          <a:p>
            <a:pPr algn="ctr" eaLnBrk="1" hangingPunct="1">
              <a:defRPr/>
            </a:pPr>
            <a:endParaRPr lang="zh-TW" altLang="en-US">
              <a:solidFill>
                <a:schemeClr val="dk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 bwMode="auto">
          <a:xfrm>
            <a:off x="34925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超出格線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476672"/>
            <a:ext cx="8064895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1" name="標題 1"/>
          <p:cNvSpPr txBox="1">
            <a:spLocks/>
          </p:cNvSpPr>
          <p:nvPr/>
        </p:nvSpPr>
        <p:spPr bwMode="auto">
          <a:xfrm>
            <a:off x="34925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4400" b="1" dirty="0">
                <a:latin typeface="標楷體" pitchFamily="65" charset="-120"/>
                <a:ea typeface="標楷體" pitchFamily="65" charset="-120"/>
              </a:rPr>
              <a:t>洩漏私人身分</a:t>
            </a:r>
          </a:p>
        </p:txBody>
      </p:sp>
      <p:sp>
        <p:nvSpPr>
          <p:cNvPr id="78852" name="橢圓 5"/>
          <p:cNvSpPr>
            <a:spLocks noChangeArrowheads="1"/>
          </p:cNvSpPr>
          <p:nvPr/>
        </p:nvSpPr>
        <p:spPr bwMode="auto">
          <a:xfrm>
            <a:off x="3275856" y="3212976"/>
            <a:ext cx="431800" cy="1008062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lIns="69824" tIns="34912" rIns="69824" bIns="34912" anchor="ctr"/>
          <a:lstStyle/>
          <a:p>
            <a:pPr algn="ctr" defTabSz="698500" eaLnBrk="1" hangingPunct="1"/>
            <a:endParaRPr lang="zh-TW" altLang="en-US">
              <a:solidFill>
                <a:srgbClr val="FFFFE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 txBox="1">
            <a:spLocks/>
          </p:cNvSpPr>
          <p:nvPr/>
        </p:nvSpPr>
        <p:spPr bwMode="auto">
          <a:xfrm>
            <a:off x="34925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註記</a:t>
            </a: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  <a:cs typeface="+mj-cs"/>
              </a:rPr>
              <a:t>符號</a:t>
            </a:r>
            <a:endParaRPr lang="en-US" altLang="zh-TW" sz="4400" b="1" dirty="0" smtClean="0"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endParaRPr lang="en-US" altLang="zh-TW" sz="4400" b="1" dirty="0"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畫</a:t>
            </a:r>
            <a:endParaRPr lang="en-US" altLang="zh-TW" sz="32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記</a:t>
            </a:r>
            <a:endParaRPr lang="en-US" altLang="zh-TW" sz="32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圖</a:t>
            </a:r>
            <a:endParaRPr lang="en-US" altLang="zh-TW" sz="32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形</a:t>
            </a:r>
          </a:p>
        </p:txBody>
      </p:sp>
      <p:pic>
        <p:nvPicPr>
          <p:cNvPr id="80899" name="內容版面配置區 3" descr="101082940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476250"/>
            <a:ext cx="8064500" cy="5905078"/>
          </a:xfrm>
        </p:spPr>
      </p:pic>
      <p:sp>
        <p:nvSpPr>
          <p:cNvPr id="80900" name="橢圓 5"/>
          <p:cNvSpPr>
            <a:spLocks noChangeArrowheads="1"/>
          </p:cNvSpPr>
          <p:nvPr/>
        </p:nvSpPr>
        <p:spPr bwMode="auto">
          <a:xfrm>
            <a:off x="1187450" y="2997200"/>
            <a:ext cx="431800" cy="4318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lIns="91435" tIns="45717" rIns="91435" bIns="45717" anchor="ctr"/>
          <a:lstStyle/>
          <a:p>
            <a:pPr algn="ctr" eaLnBrk="1" hangingPunct="1"/>
            <a:endParaRPr lang="zh-TW" altLang="zh-TW">
              <a:solidFill>
                <a:srgbClr val="FFFFE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 txBox="1">
            <a:spLocks/>
          </p:cNvSpPr>
          <p:nvPr/>
        </p:nvSpPr>
        <p:spPr bwMode="auto">
          <a:xfrm>
            <a:off x="34925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註記符號</a:t>
            </a:r>
            <a:endParaRPr lang="en-US" altLang="zh-TW" sz="4400" b="1" dirty="0"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正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文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以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外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書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寫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不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相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關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文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字</a:t>
            </a:r>
          </a:p>
        </p:txBody>
      </p:sp>
      <p:pic>
        <p:nvPicPr>
          <p:cNvPr id="81923" name="Picture 4" descr="C:\Users\chou517\AppData\Local\Temp\Rar$DI12.2749\108051628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33374"/>
            <a:ext cx="8044383" cy="5975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4" name="橢圓 5"/>
          <p:cNvSpPr>
            <a:spLocks noChangeArrowheads="1"/>
          </p:cNvSpPr>
          <p:nvPr/>
        </p:nvSpPr>
        <p:spPr bwMode="auto">
          <a:xfrm>
            <a:off x="1835150" y="981075"/>
            <a:ext cx="1008063" cy="4751388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lIns="91435" tIns="45717" rIns="91435" bIns="45717" anchor="ctr"/>
          <a:lstStyle/>
          <a:p>
            <a:pPr algn="ctr" eaLnBrk="1" hangingPunct="1"/>
            <a:endParaRPr lang="zh-TW" altLang="zh-TW">
              <a:solidFill>
                <a:srgbClr val="FFFFE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6" name="圖片 5" descr="107宣導簡報底圖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65"/>
            <a:ext cx="9144000" cy="6857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試題取材與命題原則</a:t>
            </a:r>
          </a:p>
        </p:txBody>
      </p:sp>
      <p:sp>
        <p:nvSpPr>
          <p:cNvPr id="1024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/>
          <a:lstStyle/>
          <a:p>
            <a:pPr>
              <a:buFont typeface="Wingdings" pitchFamily="2" charset="2"/>
              <a:buChar char="u"/>
            </a:pPr>
            <a:r>
              <a:rPr lang="zh-TW" altLang="en-US" dirty="0" smtClean="0"/>
              <a:t>教育會考試題之取材以</a:t>
            </a:r>
            <a:r>
              <a:rPr lang="zh-TW" altLang="en-US" b="1" dirty="0" smtClean="0"/>
              <a:t>學生學習及生活經驗為主要來源</a:t>
            </a:r>
            <a:r>
              <a:rPr lang="zh-TW" altLang="en-US" dirty="0" smtClean="0"/>
              <a:t>，各科一般命題原則如下： </a:t>
            </a:r>
          </a:p>
          <a:p>
            <a:pPr marL="1371600" lvl="2" indent="-514350">
              <a:buFontTx/>
              <a:buAutoNum type="arabicPeriod"/>
            </a:pPr>
            <a:r>
              <a:rPr lang="zh-TW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以能經由紙筆測驗評量的</a:t>
            </a:r>
            <a:r>
              <a:rPr lang="zh-TW" alt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能力指標</a:t>
            </a:r>
            <a:r>
              <a:rPr lang="zh-TW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為主</a:t>
            </a:r>
            <a:endParaRPr lang="zh-TW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lvl="2" indent="-514350">
              <a:buFontTx/>
              <a:buAutoNum type="arabicPeriod"/>
            </a:pPr>
            <a:r>
              <a:rPr lang="zh-TW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以能</a:t>
            </a:r>
            <a:r>
              <a:rPr lang="zh-TW" alt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有效檢測學生能力</a:t>
            </a:r>
            <a:r>
              <a:rPr lang="zh-TW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水準為目的</a:t>
            </a:r>
            <a:endParaRPr lang="zh-TW" alt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lvl="2" indent="-514350">
              <a:buFontTx/>
              <a:buAutoNum type="arabicPeriod"/>
            </a:pPr>
            <a:r>
              <a:rPr lang="zh-TW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以</a:t>
            </a:r>
            <a:r>
              <a:rPr lang="zh-TW" altLang="en-US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符合綱要</a:t>
            </a:r>
            <a:r>
              <a:rPr lang="zh-TW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不涉及素材（版本）之選取為方針：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教育會考以</a:t>
            </a:r>
            <a:r>
              <a:rPr lang="zh-TW" altLang="en-US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課程綱要能力指標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為命題依據，學生無論使用哪一版本教材，只要能融會貫通，並習</a:t>
            </a:r>
            <a:r>
              <a:rPr lang="zh-TW" altLang="en-US" dirty="0" smtClean="0"/>
              <a:t>得能力，皆足以作答教育會考試題。 </a:t>
            </a:r>
            <a:endParaRPr lang="en-US" altLang="zh-TW" dirty="0" smtClean="0"/>
          </a:p>
          <a:p>
            <a:pPr marL="1371600" lvl="2" indent="-514350">
              <a:buFontTx/>
              <a:buNone/>
            </a:pPr>
            <a:r>
              <a:rPr lang="zh-TW" altLang="en-US" b="1" dirty="0" smtClean="0"/>
              <a:t>◎ 版本檢核</a:t>
            </a:r>
            <a:r>
              <a:rPr lang="zh-TW" altLang="en-US" dirty="0" smtClean="0"/>
              <a:t>：入闈前，逐題比對題庫試題與應屆考生所使用之部審通過教材</a:t>
            </a:r>
            <a:r>
              <a:rPr lang="zh-TW" altLang="en-US" dirty="0" smtClean="0">
                <a:cs typeface="Times New Roman" panose="02020603050405020304" pitchFamily="18" charset="0"/>
              </a:rPr>
              <a:t>，</a:t>
            </a:r>
            <a:r>
              <a:rPr lang="zh-TW" altLang="en-US" dirty="0" smtClean="0"/>
              <a:t>符合版本檢核的試題方可能於闈內由電腦抽出。</a:t>
            </a:r>
          </a:p>
        </p:txBody>
      </p:sp>
    </p:spTree>
    <p:extLst>
      <p:ext uri="{BB962C8B-B14F-4D97-AF65-F5344CB8AC3E}">
        <p14:creationId xmlns:p14="http://schemas.microsoft.com/office/powerpoint/2010/main" val="136449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標題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mtClean="0"/>
              <a:t>國中教育會考怎麼考</a:t>
            </a:r>
          </a:p>
        </p:txBody>
      </p:sp>
      <p:graphicFrame>
        <p:nvGraphicFramePr>
          <p:cNvPr id="6" name="內容版面配置區 3"/>
          <p:cNvGraphicFramePr>
            <a:graphicFrameLocks/>
          </p:cNvGraphicFramePr>
          <p:nvPr/>
        </p:nvGraphicFramePr>
        <p:xfrm>
          <a:off x="755650" y="1268413"/>
          <a:ext cx="7704138" cy="5040311"/>
        </p:xfrm>
        <a:graphic>
          <a:graphicData uri="http://schemas.openxmlformats.org/drawingml/2006/table">
            <a:tbl>
              <a:tblPr/>
              <a:tblGrid>
                <a:gridCol w="17030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95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74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41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83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0" dirty="0" smtClean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考試科目</a:t>
                      </a:r>
                      <a:endParaRPr lang="zh-TW" sz="2400" kern="100" dirty="0">
                        <a:solidFill>
                          <a:schemeClr val="bg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0" dirty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題型</a:t>
                      </a:r>
                      <a:endParaRPr lang="zh-TW" sz="2400" kern="100" dirty="0">
                        <a:solidFill>
                          <a:schemeClr val="bg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0" dirty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題數</a:t>
                      </a:r>
                      <a:endParaRPr lang="zh-TW" sz="2400" kern="100" dirty="0">
                        <a:solidFill>
                          <a:schemeClr val="bg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0" dirty="0">
                          <a:solidFill>
                            <a:schemeClr val="bg1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考試時間</a:t>
                      </a:r>
                      <a:endParaRPr lang="zh-TW" sz="2400" kern="100" dirty="0">
                        <a:solidFill>
                          <a:schemeClr val="bg1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9646">
                        <a:lumMod val="7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14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國　文</a:t>
                      </a:r>
                      <a:endParaRPr lang="zh-TW" sz="2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4</a:t>
                      </a:r>
                      <a:r>
                        <a:rPr lang="zh-TW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選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1</a:t>
                      </a:r>
                      <a:endParaRPr lang="zh-TW" sz="2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45</a:t>
                      </a:r>
                      <a:r>
                        <a:rPr lang="zh-TW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～</a:t>
                      </a:r>
                      <a:r>
                        <a:rPr lang="en-US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50</a:t>
                      </a:r>
                      <a:r>
                        <a:rPr lang="zh-TW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題</a:t>
                      </a:r>
                      <a:endParaRPr lang="zh-TW" sz="24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70</a:t>
                      </a:r>
                      <a:r>
                        <a:rPr lang="zh-TW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分鐘</a:t>
                      </a:r>
                      <a:endParaRPr lang="zh-TW" sz="24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1491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英</a:t>
                      </a:r>
                      <a:r>
                        <a:rPr lang="en-US" sz="2400" b="1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  </a:t>
                      </a:r>
                      <a:r>
                        <a:rPr lang="zh-TW" sz="2400" b="1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語</a:t>
                      </a:r>
                      <a:endParaRPr lang="zh-TW" sz="2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4</a:t>
                      </a:r>
                      <a:r>
                        <a:rPr lang="zh-TW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選</a:t>
                      </a:r>
                      <a:r>
                        <a:rPr lang="en-US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1</a:t>
                      </a:r>
                      <a:r>
                        <a:rPr lang="zh-TW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（閱讀）</a:t>
                      </a:r>
                      <a:endParaRPr lang="zh-TW" sz="24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40</a:t>
                      </a:r>
                      <a:r>
                        <a:rPr lang="zh-TW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～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45</a:t>
                      </a:r>
                      <a:r>
                        <a:rPr lang="zh-TW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題</a:t>
                      </a:r>
                      <a:endParaRPr lang="zh-TW" sz="2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FF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60</a:t>
                      </a:r>
                      <a:r>
                        <a:rPr lang="zh-TW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分鐘</a:t>
                      </a:r>
                      <a:endParaRPr lang="zh-TW" sz="2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149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FF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3</a:t>
                      </a:r>
                      <a:r>
                        <a:rPr lang="zh-TW" sz="2400" kern="0" dirty="0">
                          <a:solidFill>
                            <a:srgbClr val="FF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選</a:t>
                      </a:r>
                      <a:r>
                        <a:rPr lang="en-US" sz="2400" kern="0" dirty="0">
                          <a:solidFill>
                            <a:srgbClr val="FF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1</a:t>
                      </a:r>
                      <a:r>
                        <a:rPr lang="zh-TW" sz="2400" kern="0" dirty="0">
                          <a:solidFill>
                            <a:srgbClr val="FF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（聽力）</a:t>
                      </a:r>
                      <a:endParaRPr lang="zh-TW" sz="2400" kern="100" dirty="0">
                        <a:solidFill>
                          <a:srgbClr val="FF0000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20</a:t>
                      </a:r>
                      <a:r>
                        <a:rPr lang="zh-TW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～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30</a:t>
                      </a:r>
                      <a:r>
                        <a:rPr lang="zh-TW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題</a:t>
                      </a:r>
                      <a:endParaRPr lang="zh-TW" sz="2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FF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25</a:t>
                      </a:r>
                      <a:r>
                        <a:rPr lang="zh-TW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分鐘</a:t>
                      </a:r>
                      <a:endParaRPr lang="zh-TW" sz="2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1491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數　學</a:t>
                      </a:r>
                      <a:endParaRPr lang="zh-TW" sz="2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4</a:t>
                      </a:r>
                      <a:r>
                        <a:rPr lang="zh-TW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選</a:t>
                      </a:r>
                      <a:r>
                        <a:rPr lang="en-US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1</a:t>
                      </a:r>
                      <a:endParaRPr lang="zh-TW" sz="24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25</a:t>
                      </a:r>
                      <a:r>
                        <a:rPr lang="zh-TW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～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30</a:t>
                      </a:r>
                      <a:r>
                        <a:rPr lang="zh-TW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題</a:t>
                      </a:r>
                      <a:endParaRPr lang="zh-TW" sz="2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FF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80</a:t>
                      </a:r>
                      <a:r>
                        <a:rPr lang="zh-TW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分鐘</a:t>
                      </a:r>
                      <a:endParaRPr lang="zh-TW" sz="2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149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solidFill>
                            <a:srgbClr val="FF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非選擇題</a:t>
                      </a:r>
                      <a:endParaRPr lang="zh-TW" sz="2400" kern="100" dirty="0">
                        <a:solidFill>
                          <a:srgbClr val="FF0000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 dirty="0" smtClea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2</a:t>
                      </a:r>
                      <a:r>
                        <a:rPr lang="zh-TW" sz="2400" kern="0" dirty="0" smtClea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題</a:t>
                      </a:r>
                      <a:endParaRPr lang="zh-TW" sz="2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14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社　會</a:t>
                      </a:r>
                      <a:endParaRPr lang="zh-TW" sz="2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4</a:t>
                      </a:r>
                      <a:r>
                        <a:rPr lang="zh-TW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選</a:t>
                      </a:r>
                      <a:r>
                        <a:rPr lang="en-US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1</a:t>
                      </a:r>
                      <a:endParaRPr lang="zh-TW" sz="24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60</a:t>
                      </a:r>
                      <a:r>
                        <a:rPr lang="zh-TW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～</a:t>
                      </a:r>
                      <a:r>
                        <a:rPr lang="en-US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70</a:t>
                      </a:r>
                      <a:r>
                        <a:rPr lang="zh-TW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題</a:t>
                      </a:r>
                      <a:endParaRPr lang="zh-TW" sz="2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70</a:t>
                      </a:r>
                      <a:r>
                        <a:rPr lang="zh-TW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分鐘</a:t>
                      </a:r>
                      <a:endParaRPr lang="zh-TW" sz="24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14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自　然</a:t>
                      </a:r>
                      <a:endParaRPr lang="zh-TW" sz="2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4</a:t>
                      </a:r>
                      <a:r>
                        <a:rPr lang="zh-TW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選</a:t>
                      </a:r>
                      <a:r>
                        <a:rPr lang="en-US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1</a:t>
                      </a:r>
                      <a:endParaRPr lang="zh-TW" sz="24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50</a:t>
                      </a:r>
                      <a:r>
                        <a:rPr lang="zh-TW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～</a:t>
                      </a:r>
                      <a:r>
                        <a:rPr lang="en-US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60</a:t>
                      </a:r>
                      <a:r>
                        <a:rPr lang="zh-TW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題</a:t>
                      </a:r>
                      <a:endParaRPr lang="zh-TW" sz="24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70</a:t>
                      </a:r>
                      <a:r>
                        <a:rPr lang="zh-TW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分鐘</a:t>
                      </a:r>
                      <a:endParaRPr lang="zh-TW" sz="24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149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b="1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寫作測驗</a:t>
                      </a:r>
                      <a:endParaRPr lang="zh-TW" sz="2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solidFill>
                            <a:srgbClr val="FF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引導寫作</a:t>
                      </a:r>
                      <a:endParaRPr lang="zh-TW" sz="2400" kern="100" dirty="0">
                        <a:solidFill>
                          <a:srgbClr val="FF0000"/>
                        </a:solidFill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1</a:t>
                      </a:r>
                      <a:r>
                        <a:rPr lang="zh-TW" sz="2400" kern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題</a:t>
                      </a:r>
                      <a:endParaRPr lang="zh-TW" sz="2400" kern="10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kern="0" dirty="0">
                          <a:solidFill>
                            <a:srgbClr val="FF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50</a:t>
                      </a:r>
                      <a:r>
                        <a:rPr lang="zh-TW" sz="2400" kern="0" dirty="0">
                          <a:solidFill>
                            <a:srgbClr val="000000"/>
                          </a:solidFill>
                          <a:latin typeface="Times New Roman"/>
                          <a:ea typeface="標楷體"/>
                          <a:cs typeface="Times New Roman"/>
                        </a:rPr>
                        <a:t>分鐘</a:t>
                      </a:r>
                      <a:endParaRPr lang="zh-TW" sz="2400" kern="100" dirty="0"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19048" marR="19048" marT="19049" marB="19049" anchor="ctr">
                    <a:lnL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79646">
                          <a:lumMod val="5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68607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dirty="0" smtClean="0">
                <a:latin typeface="+mn-ea"/>
                <a:ea typeface="+mn-ea"/>
              </a:rPr>
              <a:t>國文科示例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650" y="1341438"/>
            <a:ext cx="7772400" cy="2735262"/>
          </a:xfrm>
          <a:ln w="25400">
            <a:solidFill>
              <a:srgbClr val="CC6600"/>
            </a:solidFill>
          </a:ln>
        </p:spPr>
        <p:txBody>
          <a:bodyPr rtlCol="0">
            <a:noAutofit/>
          </a:bodyPr>
          <a:lstStyle/>
          <a:p>
            <a:pPr marL="0" indent="0" algn="just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zh-TW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「文學雖然具有普遍性，但因讀者體驗的不同而有變化，讀者倘若沒有類似的體驗，它也就失去了效力。」根據這句話，作者認為文學的普遍性要有效力，前提最可能是下列何者？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zh-TW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</a:t>
            </a:r>
            <a:r>
              <a:rPr lang="zh-TW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讀者的體驗各自不同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zh-TW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(B)</a:t>
            </a:r>
            <a:r>
              <a:rPr lang="zh-TW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讀者的分布普及各階層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zh-TW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</a:t>
            </a:r>
            <a:r>
              <a:rPr lang="zh-TW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讀者有類似於作品的經驗*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altLang="zh-TW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(D)</a:t>
            </a:r>
            <a:r>
              <a:rPr lang="zh-TW" alt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讀者與作者有相同的喜好</a:t>
            </a:r>
          </a:p>
          <a:p>
            <a:pPr marL="0" indent="0">
              <a:spcBef>
                <a:spcPts val="2400"/>
              </a:spcBef>
              <a:buFontTx/>
              <a:buNone/>
              <a:defRPr/>
            </a:pPr>
            <a:r>
              <a:rPr lang="zh-TW" altLang="zh-TW" sz="2000" dirty="0" smtClean="0">
                <a:latin typeface="+mn-ea"/>
                <a:cs typeface="Times New Roman" pitchFamily="18" charset="0"/>
              </a:rPr>
              <a:t>＜</a:t>
            </a:r>
            <a:r>
              <a:rPr lang="zh-TW" altLang="zh-TW" sz="2000" b="1" dirty="0">
                <a:solidFill>
                  <a:srgbClr val="FF0000"/>
                </a:solidFill>
                <a:latin typeface="+mn-ea"/>
                <a:cs typeface="Times New Roman" pitchFamily="18" charset="0"/>
              </a:rPr>
              <a:t>命題依據</a:t>
            </a:r>
            <a:r>
              <a:rPr lang="zh-TW" altLang="zh-TW" sz="2000" dirty="0" smtClean="0">
                <a:latin typeface="+mn-ea"/>
                <a:cs typeface="Times New Roman" pitchFamily="18" charset="0"/>
              </a:rPr>
              <a:t>＞</a:t>
            </a:r>
            <a:r>
              <a:rPr lang="en-US" altLang="zh-TW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5-4-3-4</a:t>
            </a:r>
            <a:r>
              <a:rPr lang="zh-TW" altLang="en-US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能欣賞作品的內涵及文章結構</a:t>
            </a:r>
            <a:r>
              <a:rPr lang="zh-TW" altLang="zh-TW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。</a:t>
            </a:r>
            <a:endParaRPr lang="zh-TW" altLang="zh-TW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zh-TW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＜</a:t>
            </a:r>
            <a:r>
              <a:rPr lang="zh-TW" altLang="zh-TW" sz="2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示例說明</a:t>
            </a:r>
            <a:r>
              <a:rPr lang="zh-TW" altLang="zh-TW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＞</a:t>
            </a:r>
          </a:p>
          <a:p>
            <a:pPr marL="324000" indent="-306000" algn="just">
              <a:buFontTx/>
              <a:buNone/>
              <a:defRPr/>
            </a:pP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zh-TW" alt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TW" altLang="en-US" sz="2000" dirty="0" smtClean="0">
                <a:latin typeface="Times New Roman" pitchFamily="18" charset="0"/>
                <a:cs typeface="Times New Roman" pitchFamily="18" charset="0"/>
              </a:rPr>
              <a:t>國</a:t>
            </a:r>
            <a:r>
              <a:rPr lang="zh-TW" altLang="en-US" sz="2000" dirty="0">
                <a:latin typeface="Times New Roman" pitchFamily="18" charset="0"/>
                <a:cs typeface="Times New Roman" pitchFamily="18" charset="0"/>
              </a:rPr>
              <a:t>文科評量內容包含注音符號運用能力、識字與寫字能力、閱讀</a:t>
            </a:r>
            <a:r>
              <a:rPr lang="zh-TW" altLang="en-US" sz="2000" dirty="0" smtClean="0">
                <a:latin typeface="Times New Roman" pitchFamily="18" charset="0"/>
                <a:cs typeface="Times New Roman" pitchFamily="18" charset="0"/>
              </a:rPr>
              <a:t>能力、寫作能力。本題評量學生是否能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理解</a:t>
            </a:r>
            <a:r>
              <a:rPr lang="zh-TW" altLang="en-US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句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意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zh-TW" altLang="en-US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閱讀能力</a:t>
            </a:r>
            <a:r>
              <a:rPr lang="en-US" altLang="zh-TW" sz="2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zh-TW" altLang="zh-TW" sz="2000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zh-TW" altLang="zh-TW" sz="2000" dirty="0">
              <a:latin typeface="Times New Roman" pitchFamily="18" charset="0"/>
              <a:cs typeface="Times New Roman" pitchFamily="18" charset="0"/>
            </a:endParaRPr>
          </a:p>
          <a:p>
            <a:pPr marL="324000" indent="-306000" algn="just">
              <a:buFont typeface="Arial" panose="020B0604020202020204" pitchFamily="34" charset="0"/>
              <a:buNone/>
              <a:defRPr/>
            </a:pP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zh-TW" altLang="en-US" sz="2000" dirty="0" smtClean="0">
                <a:latin typeface="Times New Roman" pitchFamily="18" charset="0"/>
                <a:cs typeface="Times New Roman" pitchFamily="18" charset="0"/>
              </a:rPr>
              <a:t> 素材</a:t>
            </a:r>
            <a:r>
              <a:rPr lang="zh-TW" altLang="zh-TW" sz="2000" dirty="0" smtClean="0">
                <a:latin typeface="Times New Roman" pitchFamily="18" charset="0"/>
                <a:cs typeface="Times New Roman" pitchFamily="18" charset="0"/>
              </a:rPr>
              <a:t>屬於</a:t>
            </a:r>
            <a:r>
              <a:rPr lang="zh-TW" altLang="en-US" sz="2000" dirty="0" smtClean="0">
                <a:latin typeface="Times New Roman" pitchFamily="18" charset="0"/>
                <a:cs typeface="Times New Roman" pitchFamily="18" charset="0"/>
              </a:rPr>
              <a:t>白話文</a:t>
            </a:r>
            <a:r>
              <a:rPr lang="zh-TW" altLang="zh-TW" sz="2000" dirty="0" smtClean="0">
                <a:latin typeface="Times New Roman" pitchFamily="18" charset="0"/>
                <a:cs typeface="Times New Roman" pitchFamily="18" charset="0"/>
              </a:rPr>
              <a:t>文本</a:t>
            </a:r>
            <a:r>
              <a:rPr lang="zh-TW" altLang="en-US" sz="2000" dirty="0" smtClean="0">
                <a:latin typeface="Times New Roman" pitchFamily="18" charset="0"/>
                <a:cs typeface="Times New Roman" pitchFamily="18" charset="0"/>
              </a:rPr>
              <a:t>。</a:t>
            </a:r>
            <a:r>
              <a:rPr lang="zh-TW" altLang="zh-TW" sz="2000" dirty="0" smtClean="0">
                <a:latin typeface="Times New Roman" pitchFamily="18" charset="0"/>
                <a:cs typeface="Times New Roman" pitchFamily="18" charset="0"/>
              </a:rPr>
              <a:t>誘</a:t>
            </a:r>
            <a:r>
              <a:rPr lang="zh-TW" altLang="zh-TW" sz="2000" dirty="0">
                <a:latin typeface="Times New Roman" pitchFamily="18" charset="0"/>
                <a:cs typeface="Times New Roman" pitchFamily="18" charset="0"/>
              </a:rPr>
              <a:t>答選項皆扣合題幹文字設計，具誘答</a:t>
            </a:r>
            <a:r>
              <a:rPr lang="zh-TW" altLang="zh-TW" sz="2000" dirty="0" smtClean="0">
                <a:latin typeface="Times New Roman" pitchFamily="18" charset="0"/>
                <a:cs typeface="Times New Roman" pitchFamily="18" charset="0"/>
              </a:rPr>
              <a:t>力</a:t>
            </a:r>
            <a:r>
              <a:rPr lang="zh-TW" altLang="en-US" sz="2000" dirty="0" smtClean="0">
                <a:latin typeface="Times New Roman" pitchFamily="18" charset="0"/>
                <a:cs typeface="Times New Roman" pitchFamily="18" charset="0"/>
              </a:rPr>
              <a:t>，但</a:t>
            </a:r>
            <a:r>
              <a:rPr lang="zh-TW" altLang="zh-TW" sz="2000" dirty="0" smtClean="0">
                <a:latin typeface="Times New Roman" pitchFamily="18" charset="0"/>
                <a:cs typeface="Times New Roman" pitchFamily="18" charset="0"/>
              </a:rPr>
              <a:t>學生</a:t>
            </a:r>
            <a:r>
              <a:rPr lang="zh-TW" altLang="zh-TW" sz="2000" dirty="0">
                <a:latin typeface="Times New Roman" pitchFamily="18" charset="0"/>
                <a:cs typeface="Times New Roman" pitchFamily="18" charset="0"/>
              </a:rPr>
              <a:t>只要具備基本的閱讀能力，仍可自選項中找出答案</a:t>
            </a:r>
            <a:r>
              <a:rPr lang="zh-TW" altLang="zh-TW" sz="2000" dirty="0" smtClean="0">
                <a:latin typeface="Times New Roman" pitchFamily="18" charset="0"/>
                <a:cs typeface="Times New Roman" pitchFamily="18" charset="0"/>
              </a:rPr>
              <a:t>。</a:t>
            </a:r>
            <a:endParaRPr lang="zh-TW" altLang="zh-TW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72265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古典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標楷體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8987</TotalTime>
  <Words>4972</Words>
  <Application>Microsoft Office PowerPoint</Application>
  <PresentationFormat>如螢幕大小 (4:3)</PresentationFormat>
  <Paragraphs>621</Paragraphs>
  <Slides>66</Slides>
  <Notes>4</Notes>
  <HiddenSlides>0</HiddenSlides>
  <MMClips>1</MMClips>
  <ScaleCrop>false</ScaleCrop>
  <HeadingPairs>
    <vt:vector size="8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5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66</vt:i4>
      </vt:variant>
    </vt:vector>
  </HeadingPairs>
  <TitlesOfParts>
    <vt:vector size="82" baseType="lpstr">
      <vt:lpstr>華康POP1體W5</vt:lpstr>
      <vt:lpstr>微軟正黑體</vt:lpstr>
      <vt:lpstr>新細明體</vt:lpstr>
      <vt:lpstr>標楷體</vt:lpstr>
      <vt:lpstr>Arial</vt:lpstr>
      <vt:lpstr>Calibri</vt:lpstr>
      <vt:lpstr>Times</vt:lpstr>
      <vt:lpstr>Times New Roman</vt:lpstr>
      <vt:lpstr>Wingdings</vt:lpstr>
      <vt:lpstr>自訂設計</vt:lpstr>
      <vt:lpstr>預設簡報設計</vt:lpstr>
      <vt:lpstr>1_自訂設計</vt:lpstr>
      <vt:lpstr>2_自訂設計</vt:lpstr>
      <vt:lpstr>3_自訂設計</vt:lpstr>
      <vt:lpstr>方程式</vt:lpstr>
      <vt:lpstr>WordPad 文件</vt:lpstr>
      <vt:lpstr>PowerPoint 簡報</vt:lpstr>
      <vt:lpstr>大綱</vt:lpstr>
      <vt:lpstr>測驗說明</vt:lpstr>
      <vt:lpstr>為什麼要考國中教育會考</vt:lpstr>
      <vt:lpstr>國中教育會考何時考</vt:lpstr>
      <vt:lpstr>國中教育會考考什麼</vt:lpstr>
      <vt:lpstr>試題取材與命題原則</vt:lpstr>
      <vt:lpstr>國中教育會考怎麼考</vt:lpstr>
      <vt:lpstr>國文科示例</vt:lpstr>
      <vt:lpstr>英語科(閱讀)示例</vt:lpstr>
      <vt:lpstr>英語科(聽力)說明</vt:lpstr>
      <vt:lpstr>英語科(聽力)示例</vt:lpstr>
      <vt:lpstr>數學科(選擇題)示例</vt:lpstr>
      <vt:lpstr>數學科(非選擇題)示例</vt:lpstr>
      <vt:lpstr>社會科示例 </vt:lpstr>
      <vt:lpstr>自然科示例 </vt:lpstr>
      <vt:lpstr>PowerPoint 簡報</vt:lpstr>
      <vt:lpstr>PowerPoint 簡報</vt:lpstr>
      <vt:lpstr>測驗難度</vt:lpstr>
      <vt:lpstr>計分方式說明</vt:lpstr>
      <vt:lpstr>測驗結果呈現方式</vt:lpstr>
      <vt:lpstr>各科目等級描述</vt:lpstr>
      <vt:lpstr>計分方式</vt:lpstr>
      <vt:lpstr>計分方式</vt:lpstr>
      <vt:lpstr>PowerPoint 簡報</vt:lpstr>
      <vt:lpstr>PowerPoint 簡報</vt:lpstr>
      <vt:lpstr>三等級及四標示</vt:lpstr>
      <vt:lpstr>英語科及數學科等級計算方式</vt:lpstr>
      <vt:lpstr>英語科整體能力等級如何計算？</vt:lpstr>
      <vt:lpstr>英語科三等級四標示</vt:lpstr>
      <vt:lpstr>英語科閱讀與聽力答對題數對應整體能力等級加標示對照表 （以106年國中教育會考為例）</vt:lpstr>
      <vt:lpstr>數學科整體能力等級如何計算？</vt:lpstr>
      <vt:lpstr>數學科 三等級四標示</vt:lpstr>
      <vt:lpstr>數學科選擇題答對題數與非選擇題分數對應能力等級加標示對照表（以106年國中教育會考為例）</vt:lpstr>
      <vt:lpstr>國中教育會考 成績單</vt:lpstr>
      <vt:lpstr>數學科非選擇題 評分說明</vt:lpstr>
      <vt:lpstr>數學非選擇題評量的能力</vt:lpstr>
      <vt:lpstr>評分規準</vt:lpstr>
      <vt:lpstr>評分指引</vt:lpstr>
      <vt:lpstr>評分品質的控管</vt:lpstr>
      <vt:lpstr>閱卷委員的訓練</vt:lpstr>
      <vt:lpstr>評分機制</vt:lpstr>
      <vt:lpstr>數學科非選擇題閱卷流程</vt:lpstr>
      <vt:lpstr>PowerPoint 簡報</vt:lpstr>
      <vt:lpstr>學生作答注意事項(一)</vt:lpstr>
      <vt:lpstr>學生作答注意事項(二)</vt:lpstr>
      <vt:lpstr>超出作答區</vt:lpstr>
      <vt:lpstr>規劃作答區</vt:lpstr>
      <vt:lpstr>將題目圖形畫在作答區內</vt:lpstr>
      <vt:lpstr>違規卷</vt:lpstr>
      <vt:lpstr>違規卷</vt:lpstr>
      <vt:lpstr>寫作測驗評分說明</vt:lpstr>
      <vt:lpstr>寫作測驗評量的能力</vt:lpstr>
      <vt:lpstr>寫作測驗評分規準</vt:lpstr>
      <vt:lpstr>評分品質的控管</vt:lpstr>
      <vt:lpstr>評分機制</vt:lpstr>
      <vt:lpstr>閱卷委員的訓練</vt:lpstr>
      <vt:lpstr>寫作測驗 閱卷流程</vt:lpstr>
      <vt:lpstr>答案卷樣式</vt:lpstr>
      <vt:lpstr>寫作測驗作答注意事項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National Taiwan Normal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Hazel</dc:creator>
  <cp:lastModifiedBy>蔡逸凡</cp:lastModifiedBy>
  <cp:revision>616</cp:revision>
  <dcterms:created xsi:type="dcterms:W3CDTF">2010-11-26T07:56:23Z</dcterms:created>
  <dcterms:modified xsi:type="dcterms:W3CDTF">2017-10-23T06:32:34Z</dcterms:modified>
</cp:coreProperties>
</file>