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diagrams/layout1.xml" ContentType="application/vnd.openxmlformats-officedocument.drawingml.diagramLayout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Default Extension="emf" ContentType="image/x-emf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648" r:id="rId2"/>
  </p:sldMasterIdLst>
  <p:notesMasterIdLst>
    <p:notesMasterId r:id="rId34"/>
  </p:notesMasterIdLst>
  <p:handoutMasterIdLst>
    <p:handoutMasterId r:id="rId35"/>
  </p:handoutMasterIdLst>
  <p:sldIdLst>
    <p:sldId id="620" r:id="rId3"/>
    <p:sldId id="565" r:id="rId4"/>
    <p:sldId id="647" r:id="rId5"/>
    <p:sldId id="654" r:id="rId6"/>
    <p:sldId id="313" r:id="rId7"/>
    <p:sldId id="517" r:id="rId8"/>
    <p:sldId id="628" r:id="rId9"/>
    <p:sldId id="648" r:id="rId10"/>
    <p:sldId id="652" r:id="rId11"/>
    <p:sldId id="659" r:id="rId12"/>
    <p:sldId id="660" r:id="rId13"/>
    <p:sldId id="661" r:id="rId14"/>
    <p:sldId id="626" r:id="rId15"/>
    <p:sldId id="635" r:id="rId16"/>
    <p:sldId id="653" r:id="rId17"/>
    <p:sldId id="650" r:id="rId18"/>
    <p:sldId id="634" r:id="rId19"/>
    <p:sldId id="624" r:id="rId20"/>
    <p:sldId id="636" r:id="rId21"/>
    <p:sldId id="655" r:id="rId22"/>
    <p:sldId id="625" r:id="rId23"/>
    <p:sldId id="637" r:id="rId24"/>
    <p:sldId id="638" r:id="rId25"/>
    <p:sldId id="657" r:id="rId26"/>
    <p:sldId id="662" r:id="rId27"/>
    <p:sldId id="639" r:id="rId28"/>
    <p:sldId id="646" r:id="rId29"/>
    <p:sldId id="641" r:id="rId30"/>
    <p:sldId id="642" r:id="rId31"/>
    <p:sldId id="644" r:id="rId32"/>
    <p:sldId id="259" r:id="rId33"/>
  </p:sldIdLst>
  <p:sldSz cx="9144000" cy="6858000" type="screen4x3"/>
  <p:notesSz cx="6858000" cy="9144000"/>
  <p:defaultTextStyle>
    <a:defPPr>
      <a:defRPr lang="zh-TW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660066"/>
    <a:srgbClr val="00FF00"/>
    <a:srgbClr val="0000FF"/>
    <a:srgbClr val="FFCCFF"/>
    <a:srgbClr val="FF66FF"/>
    <a:srgbClr val="FF99FF"/>
    <a:srgbClr val="FF6600"/>
    <a:srgbClr val="CCCCFF"/>
    <a:srgbClr val="FFCC00"/>
    <a:srgbClr val="D6009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7CE84F3-28C3-443E-9E96-99CF82512B78}" styleName="深色樣式 1 - 輔色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B301B821-A1FF-4177-AEE7-76D212191A09}" styleName="中等深淺樣式 1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99" autoAdjust="0"/>
    <p:restoredTop sz="96400" autoAdjust="0"/>
  </p:normalViewPr>
  <p:slideViewPr>
    <p:cSldViewPr>
      <p:cViewPr>
        <p:scale>
          <a:sx n="125" d="100"/>
          <a:sy n="125" d="100"/>
        </p:scale>
        <p:origin x="-1224" y="1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14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4" d="100"/>
          <a:sy n="64" d="100"/>
        </p:scale>
        <p:origin x="-3082" y="-6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7FBC763-225C-4E62-A9B6-FD5CD616BAB8}" type="doc">
      <dgm:prSet loTypeId="urn:microsoft.com/office/officeart/2005/8/layout/matrix2" loCatId="matrix" qsTypeId="urn:microsoft.com/office/officeart/2005/8/quickstyle/3d3" qsCatId="3D" csTypeId="urn:microsoft.com/office/officeart/2005/8/colors/accent1_5" csCatId="accent1" phldr="1"/>
      <dgm:spPr/>
      <dgm:t>
        <a:bodyPr/>
        <a:lstStyle/>
        <a:p>
          <a:endParaRPr lang="zh-TW" altLang="en-US"/>
        </a:p>
      </dgm:t>
    </dgm:pt>
    <dgm:pt modelId="{2AC60E68-3C38-49DE-A886-0D3CC848D27C}">
      <dgm:prSet phldrT="[文字]" custT="1"/>
      <dgm:spPr/>
      <dgm:t>
        <a:bodyPr/>
        <a:lstStyle/>
        <a:p>
          <a:r>
            <a:rPr lang="zh-TW" altLang="en-US" sz="3200" dirty="0">
              <a:solidFill>
                <a:schemeClr val="tx1"/>
              </a:solidFill>
            </a:rPr>
            <a:t>優勢</a:t>
          </a:r>
          <a:endParaRPr lang="en-US" altLang="zh-TW" sz="3200" dirty="0">
            <a:solidFill>
              <a:schemeClr val="tx1"/>
            </a:solidFill>
          </a:endParaRPr>
        </a:p>
        <a:p>
          <a:r>
            <a:rPr lang="zh-TW" altLang="en-US" sz="3200" dirty="0">
              <a:solidFill>
                <a:schemeClr val="tx1"/>
              </a:solidFill>
            </a:rPr>
            <a:t>概念</a:t>
          </a:r>
        </a:p>
      </dgm:t>
    </dgm:pt>
    <dgm:pt modelId="{0A056281-003F-40E8-BFCC-F53B866D799E}" type="parTrans" cxnId="{4D371EE4-6A38-415C-AAEC-C66879EFF781}">
      <dgm:prSet/>
      <dgm:spPr/>
      <dgm:t>
        <a:bodyPr/>
        <a:lstStyle/>
        <a:p>
          <a:endParaRPr lang="zh-TW" altLang="en-US"/>
        </a:p>
      </dgm:t>
    </dgm:pt>
    <dgm:pt modelId="{6146E917-8560-4F96-B07B-5AED6551D506}" type="sibTrans" cxnId="{4D371EE4-6A38-415C-AAEC-C66879EFF781}">
      <dgm:prSet/>
      <dgm:spPr/>
      <dgm:t>
        <a:bodyPr/>
        <a:lstStyle/>
        <a:p>
          <a:endParaRPr lang="zh-TW" altLang="en-US"/>
        </a:p>
      </dgm:t>
    </dgm:pt>
    <dgm:pt modelId="{CDE0B5DB-1945-4407-94C0-7B2FE677CB10}">
      <dgm:prSet phldrT="[文字]" custT="1"/>
      <dgm:spPr/>
      <dgm:t>
        <a:bodyPr/>
        <a:lstStyle/>
        <a:p>
          <a:r>
            <a:rPr lang="zh-TW" altLang="en-US" sz="3200" dirty="0">
              <a:solidFill>
                <a:schemeClr val="tx1"/>
              </a:solidFill>
            </a:rPr>
            <a:t>合理</a:t>
          </a:r>
          <a:endParaRPr lang="en-US" altLang="zh-TW" sz="3200" dirty="0">
            <a:solidFill>
              <a:schemeClr val="tx1"/>
            </a:solidFill>
          </a:endParaRPr>
        </a:p>
        <a:p>
          <a:r>
            <a:rPr lang="zh-TW" altLang="en-US" sz="3200" dirty="0">
              <a:solidFill>
                <a:schemeClr val="tx1"/>
              </a:solidFill>
            </a:rPr>
            <a:t>答錯</a:t>
          </a:r>
        </a:p>
      </dgm:t>
    </dgm:pt>
    <dgm:pt modelId="{57FB8C5E-AA5B-41C0-ABFF-C45A3BE3F485}" type="parTrans" cxnId="{6076EB59-8F1D-45F9-858A-FE6A5CF334CB}">
      <dgm:prSet/>
      <dgm:spPr/>
      <dgm:t>
        <a:bodyPr/>
        <a:lstStyle/>
        <a:p>
          <a:endParaRPr lang="zh-TW" altLang="en-US"/>
        </a:p>
      </dgm:t>
    </dgm:pt>
    <dgm:pt modelId="{4D97977A-B78B-4FFF-9777-1AB3958F32DC}" type="sibTrans" cxnId="{6076EB59-8F1D-45F9-858A-FE6A5CF334CB}">
      <dgm:prSet/>
      <dgm:spPr/>
      <dgm:t>
        <a:bodyPr/>
        <a:lstStyle/>
        <a:p>
          <a:endParaRPr lang="zh-TW" altLang="en-US"/>
        </a:p>
      </dgm:t>
    </dgm:pt>
    <dgm:pt modelId="{75BD5E1B-C55F-47D3-8505-2A1D5966D492}">
      <dgm:prSet phldrT="[文字]" custT="1"/>
      <dgm:spPr/>
      <dgm:t>
        <a:bodyPr/>
        <a:lstStyle/>
        <a:p>
          <a:r>
            <a:rPr lang="zh-TW" altLang="en-US" sz="3200" dirty="0">
              <a:solidFill>
                <a:schemeClr val="tx1"/>
              </a:solidFill>
            </a:rPr>
            <a:t>合理</a:t>
          </a:r>
          <a:endParaRPr lang="en-US" altLang="zh-TW" sz="3200" dirty="0">
            <a:solidFill>
              <a:schemeClr val="tx1"/>
            </a:solidFill>
          </a:endParaRPr>
        </a:p>
        <a:p>
          <a:r>
            <a:rPr lang="zh-TW" altLang="en-US" sz="3200" dirty="0">
              <a:solidFill>
                <a:schemeClr val="tx1"/>
              </a:solidFill>
            </a:rPr>
            <a:t>答對</a:t>
          </a:r>
        </a:p>
      </dgm:t>
    </dgm:pt>
    <dgm:pt modelId="{C1CFBFBF-5F4A-4C74-94C2-F8082028E849}" type="parTrans" cxnId="{A3D638E0-6F4C-454D-BCCA-65624902FEA6}">
      <dgm:prSet/>
      <dgm:spPr/>
      <dgm:t>
        <a:bodyPr/>
        <a:lstStyle/>
        <a:p>
          <a:endParaRPr lang="zh-TW" altLang="en-US"/>
        </a:p>
      </dgm:t>
    </dgm:pt>
    <dgm:pt modelId="{78D42BA1-AC5A-4951-BA48-63B142CEFBEA}" type="sibTrans" cxnId="{A3D638E0-6F4C-454D-BCCA-65624902FEA6}">
      <dgm:prSet/>
      <dgm:spPr/>
      <dgm:t>
        <a:bodyPr/>
        <a:lstStyle/>
        <a:p>
          <a:endParaRPr lang="zh-TW" altLang="en-US"/>
        </a:p>
      </dgm:t>
    </dgm:pt>
    <dgm:pt modelId="{E8E1FF0E-C176-49A6-83B6-66E1F41BAAC7}">
      <dgm:prSet phldrT="[文字]" custT="1"/>
      <dgm:spPr/>
      <dgm:t>
        <a:bodyPr/>
        <a:lstStyle/>
        <a:p>
          <a:r>
            <a:rPr lang="zh-TW" altLang="en-US" sz="3200" dirty="0">
              <a:solidFill>
                <a:schemeClr val="tx1"/>
              </a:solidFill>
            </a:rPr>
            <a:t>迷思</a:t>
          </a:r>
          <a:endParaRPr lang="en-US" altLang="zh-TW" sz="3200" dirty="0">
            <a:solidFill>
              <a:schemeClr val="tx1"/>
            </a:solidFill>
          </a:endParaRPr>
        </a:p>
        <a:p>
          <a:r>
            <a:rPr lang="zh-TW" altLang="en-US" sz="3200" dirty="0">
              <a:solidFill>
                <a:schemeClr val="tx1"/>
              </a:solidFill>
            </a:rPr>
            <a:t>概念</a:t>
          </a:r>
        </a:p>
      </dgm:t>
    </dgm:pt>
    <dgm:pt modelId="{15A88202-8759-4E95-AA8F-A7EE2801BEB3}" type="parTrans" cxnId="{B695C544-19D0-4D30-BC43-5563F1C6C827}">
      <dgm:prSet/>
      <dgm:spPr/>
      <dgm:t>
        <a:bodyPr/>
        <a:lstStyle/>
        <a:p>
          <a:endParaRPr lang="zh-TW" altLang="en-US"/>
        </a:p>
      </dgm:t>
    </dgm:pt>
    <dgm:pt modelId="{14A13694-7CAD-43F8-BBAC-5D20A871FAB7}" type="sibTrans" cxnId="{B695C544-19D0-4D30-BC43-5563F1C6C827}">
      <dgm:prSet/>
      <dgm:spPr/>
      <dgm:t>
        <a:bodyPr/>
        <a:lstStyle/>
        <a:p>
          <a:endParaRPr lang="zh-TW" altLang="en-US"/>
        </a:p>
      </dgm:t>
    </dgm:pt>
    <dgm:pt modelId="{3AD3A33E-65FB-43F8-BD2B-2B3103E18451}" type="pres">
      <dgm:prSet presAssocID="{67FBC763-225C-4E62-A9B6-FD5CD616BAB8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7418A836-7623-408A-888B-2405FF66D1D1}" type="pres">
      <dgm:prSet presAssocID="{67FBC763-225C-4E62-A9B6-FD5CD616BAB8}" presName="axisShape" presStyleLbl="bgShp" presStyleIdx="0" presStyleCnt="1"/>
      <dgm:spPr/>
    </dgm:pt>
    <dgm:pt modelId="{E1778591-E054-422C-A369-742AA347DFC5}" type="pres">
      <dgm:prSet presAssocID="{67FBC763-225C-4E62-A9B6-FD5CD616BAB8}" presName="rect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14863E1-8C84-4A2A-9232-E4CF9A94E7DC}" type="pres">
      <dgm:prSet presAssocID="{67FBC763-225C-4E62-A9B6-FD5CD616BAB8}" presName="rect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C172F9B-7B1A-42CE-9DBC-71FFF38CE269}" type="pres">
      <dgm:prSet presAssocID="{67FBC763-225C-4E62-A9B6-FD5CD616BAB8}" presName="rect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13BA29E-13E0-45E7-8B59-A6AD00D3F4BE}" type="pres">
      <dgm:prSet presAssocID="{67FBC763-225C-4E62-A9B6-FD5CD616BAB8}" presName="rect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CDA006CE-04DA-4DE7-A210-1AF1DEEC2D28}" type="presOf" srcId="{75BD5E1B-C55F-47D3-8505-2A1D5966D492}" destId="{7C172F9B-7B1A-42CE-9DBC-71FFF38CE269}" srcOrd="0" destOrd="0" presId="urn:microsoft.com/office/officeart/2005/8/layout/matrix2"/>
    <dgm:cxn modelId="{621B6BAC-86EA-41B8-9635-3817D689A61A}" type="presOf" srcId="{2AC60E68-3C38-49DE-A886-0D3CC848D27C}" destId="{E1778591-E054-422C-A369-742AA347DFC5}" srcOrd="0" destOrd="0" presId="urn:microsoft.com/office/officeart/2005/8/layout/matrix2"/>
    <dgm:cxn modelId="{A3D638E0-6F4C-454D-BCCA-65624902FEA6}" srcId="{67FBC763-225C-4E62-A9B6-FD5CD616BAB8}" destId="{75BD5E1B-C55F-47D3-8505-2A1D5966D492}" srcOrd="2" destOrd="0" parTransId="{C1CFBFBF-5F4A-4C74-94C2-F8082028E849}" sibTransId="{78D42BA1-AC5A-4951-BA48-63B142CEFBEA}"/>
    <dgm:cxn modelId="{685FC129-C8E4-4D40-B8A6-BDA1F5F8AC5E}" type="presOf" srcId="{CDE0B5DB-1945-4407-94C0-7B2FE677CB10}" destId="{014863E1-8C84-4A2A-9232-E4CF9A94E7DC}" srcOrd="0" destOrd="0" presId="urn:microsoft.com/office/officeart/2005/8/layout/matrix2"/>
    <dgm:cxn modelId="{8EC0927C-32E0-4785-B681-BAFF14955531}" type="presOf" srcId="{E8E1FF0E-C176-49A6-83B6-66E1F41BAAC7}" destId="{613BA29E-13E0-45E7-8B59-A6AD00D3F4BE}" srcOrd="0" destOrd="0" presId="urn:microsoft.com/office/officeart/2005/8/layout/matrix2"/>
    <dgm:cxn modelId="{6076EB59-8F1D-45F9-858A-FE6A5CF334CB}" srcId="{67FBC763-225C-4E62-A9B6-FD5CD616BAB8}" destId="{CDE0B5DB-1945-4407-94C0-7B2FE677CB10}" srcOrd="1" destOrd="0" parTransId="{57FB8C5E-AA5B-41C0-ABFF-C45A3BE3F485}" sibTransId="{4D97977A-B78B-4FFF-9777-1AB3958F32DC}"/>
    <dgm:cxn modelId="{59A02A13-2C4F-4056-BCC1-43132D2796B4}" type="presOf" srcId="{67FBC763-225C-4E62-A9B6-FD5CD616BAB8}" destId="{3AD3A33E-65FB-43F8-BD2B-2B3103E18451}" srcOrd="0" destOrd="0" presId="urn:microsoft.com/office/officeart/2005/8/layout/matrix2"/>
    <dgm:cxn modelId="{B695C544-19D0-4D30-BC43-5563F1C6C827}" srcId="{67FBC763-225C-4E62-A9B6-FD5CD616BAB8}" destId="{E8E1FF0E-C176-49A6-83B6-66E1F41BAAC7}" srcOrd="3" destOrd="0" parTransId="{15A88202-8759-4E95-AA8F-A7EE2801BEB3}" sibTransId="{14A13694-7CAD-43F8-BBAC-5D20A871FAB7}"/>
    <dgm:cxn modelId="{4D371EE4-6A38-415C-AAEC-C66879EFF781}" srcId="{67FBC763-225C-4E62-A9B6-FD5CD616BAB8}" destId="{2AC60E68-3C38-49DE-A886-0D3CC848D27C}" srcOrd="0" destOrd="0" parTransId="{0A056281-003F-40E8-BFCC-F53B866D799E}" sibTransId="{6146E917-8560-4F96-B07B-5AED6551D506}"/>
    <dgm:cxn modelId="{015BD3B6-2269-47C6-B70C-891241375CEE}" type="presParOf" srcId="{3AD3A33E-65FB-43F8-BD2B-2B3103E18451}" destId="{7418A836-7623-408A-888B-2405FF66D1D1}" srcOrd="0" destOrd="0" presId="urn:microsoft.com/office/officeart/2005/8/layout/matrix2"/>
    <dgm:cxn modelId="{8A4EB652-531D-45AB-8325-E659B85FC767}" type="presParOf" srcId="{3AD3A33E-65FB-43F8-BD2B-2B3103E18451}" destId="{E1778591-E054-422C-A369-742AA347DFC5}" srcOrd="1" destOrd="0" presId="urn:microsoft.com/office/officeart/2005/8/layout/matrix2"/>
    <dgm:cxn modelId="{AB069AF6-3831-4AA5-98D0-95222DA061D0}" type="presParOf" srcId="{3AD3A33E-65FB-43F8-BD2B-2B3103E18451}" destId="{014863E1-8C84-4A2A-9232-E4CF9A94E7DC}" srcOrd="2" destOrd="0" presId="urn:microsoft.com/office/officeart/2005/8/layout/matrix2"/>
    <dgm:cxn modelId="{E0CA24D4-9ECD-480A-857A-3D296127F3D9}" type="presParOf" srcId="{3AD3A33E-65FB-43F8-BD2B-2B3103E18451}" destId="{7C172F9B-7B1A-42CE-9DBC-71FFF38CE269}" srcOrd="3" destOrd="0" presId="urn:microsoft.com/office/officeart/2005/8/layout/matrix2"/>
    <dgm:cxn modelId="{D80EB56B-991E-4F5D-8A7E-DE56A978DFE5}" type="presParOf" srcId="{3AD3A33E-65FB-43F8-BD2B-2B3103E18451}" destId="{613BA29E-13E0-45E7-8B59-A6AD00D3F4BE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82AD2D-DB8B-4F35-BA02-F20F689DAC60}" type="datetimeFigureOut">
              <a:rPr lang="zh-TW" altLang="en-US" smtClean="0"/>
              <a:pPr/>
              <a:t>2018/8/13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4FB066-34EC-4EBF-A41E-D5E616E165C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730927537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98FF35E5-3D45-403B-A186-E4B9F4636E29}" type="datetimeFigureOut">
              <a:rPr lang="zh-TW" altLang="en-US"/>
              <a:pPr>
                <a:defRPr/>
              </a:pPr>
              <a:t>2018/8/13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TW" altLang="en-US" noProof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noProof="0"/>
              <a:t>按一下以編輯母片文字樣式</a:t>
            </a:r>
          </a:p>
          <a:p>
            <a:pPr lvl="1"/>
            <a:r>
              <a:rPr lang="zh-TW" altLang="en-US" noProof="0"/>
              <a:t>第二層</a:t>
            </a:r>
          </a:p>
          <a:p>
            <a:pPr lvl="2"/>
            <a:r>
              <a:rPr lang="zh-TW" altLang="en-US" noProof="0"/>
              <a:t>第三層</a:t>
            </a:r>
          </a:p>
          <a:p>
            <a:pPr lvl="3"/>
            <a:r>
              <a:rPr lang="zh-TW" altLang="en-US" noProof="0"/>
              <a:t>第四層</a:t>
            </a:r>
          </a:p>
          <a:p>
            <a:pPr lvl="4"/>
            <a:r>
              <a:rPr lang="zh-TW" altLang="en-US" noProof="0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A1B80A4D-A57B-483A-BCBA-D8D7A727C699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940289762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1B80A4D-A57B-483A-BCBA-D8D7A727C699}" type="slidenum">
              <a:rPr lang="zh-TW" altLang="en-US" smtClean="0"/>
              <a:pPr/>
              <a:t>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1B80A4D-A57B-483A-BCBA-D8D7A727C699}" type="slidenum">
              <a:rPr lang="zh-TW" altLang="en-US" smtClean="0"/>
              <a:pPr/>
              <a:t>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投影片圖像版面配置區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9698" name="備忘稿版面配置區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zh-TW" altLang="en-US"/>
              <a:t>今天的說明皆以二元分試題為例</a:t>
            </a:r>
          </a:p>
        </p:txBody>
      </p:sp>
      <p:sp>
        <p:nvSpPr>
          <p:cNvPr id="29699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19A0F44B-F8EB-47B9-AD6F-E80002BDB15F}" type="slidenum">
              <a:rPr lang="en-US" altLang="zh-TW" smtClean="0"/>
              <a:pPr/>
              <a:t>19</a:t>
            </a:fld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6567986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18787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</a:rPr>
              <a:t>X</a:t>
            </a:r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</a:rPr>
              <a:t>軸的左右側分別代表考生</a:t>
            </a:r>
            <a:r>
              <a:rPr lang="zh-TW" altLang="zh-TW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答對</a:t>
            </a:r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</a:rPr>
              <a:t>或</a:t>
            </a:r>
            <a:r>
              <a:rPr lang="zh-TW" altLang="zh-TW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答錯</a:t>
            </a:r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</a:rPr>
              <a:t>該題； 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</a:rPr>
              <a:t>Y</a:t>
            </a:r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</a:rPr>
              <a:t>軸表徵</a:t>
            </a:r>
            <a:r>
              <a:rPr lang="zh-TW" altLang="zh-TW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試題難度</a:t>
            </a:r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</a:rPr>
              <a:t>。每個小圓點表徵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</a:rPr>
              <a:t>1</a:t>
            </a:r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</a:rPr>
              <a:t>個試題，圓點旁的數字代表該題在測驗中的題序。其在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</a:rPr>
              <a:t>Y</a:t>
            </a:r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</a:rPr>
              <a:t>軸上的位置越高、代表該題越難。據此，可將考生作答情況分成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</a:rPr>
              <a:t>4</a:t>
            </a:r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</a:rPr>
              <a:t>個區塊：</a:t>
            </a:r>
          </a:p>
          <a:p>
            <a:r>
              <a:rPr lang="zh-TW" altLang="zh-TW" dirty="0">
                <a:solidFill>
                  <a:srgbClr val="616BFD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合理答錯、迷思概念、合理答對以及優勢概念</a:t>
            </a:r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</a:rPr>
              <a:t>。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sp>
        <p:nvSpPr>
          <p:cNvPr id="118788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CB4AF2D0-7961-425B-89C8-09825864CA7C}" type="slidenum">
              <a:rPr lang="zh-TW" altLang="en-US" smtClean="0"/>
              <a:pPr/>
              <a:t>27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1912459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20835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120836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33DDB26F-A043-4A22-8727-240FB1E92811}" type="slidenum">
              <a:rPr lang="zh-TW" altLang="en-US" smtClean="0"/>
              <a:pPr/>
              <a:t>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1895414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20835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120836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33DDB26F-A043-4A22-8727-240FB1E92811}" type="slidenum">
              <a:rPr lang="zh-TW" altLang="en-US" smtClean="0"/>
              <a:pPr/>
              <a:t>29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2254296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24931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124932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7B65FAD0-4772-4A3B-9F89-3C8848C0E3EC}" type="slidenum">
              <a:rPr lang="zh-TW" altLang="en-US" smtClean="0"/>
              <a:pPr/>
              <a:t>30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9902422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B80A4D-A57B-483A-BCBA-D8D7A727C699}" type="slidenum">
              <a:rPr lang="zh-TW" altLang="en-US" smtClean="0"/>
              <a:pPr/>
              <a:t>31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dirty="0"/>
              <a:t>按一下以編輯母片副標題樣式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1600200"/>
            <a:ext cx="2057400" cy="4525963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6019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aseline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>
              <a:defRPr baseline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>
              <a:defRPr baseline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>
              <a:defRPr baseline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>
              <a:defRPr baseline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7020272" y="6304235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1C6E4CFB-D5C7-44F8-8B47-D3E0F5D904E7}" type="slidenum">
              <a:rPr lang="zh-TW" altLang="en-US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7020272" y="6304235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1C6E4CFB-D5C7-44F8-8B47-D3E0F5D904E7}" type="slidenum">
              <a:rPr lang="zh-TW" altLang="en-US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781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781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7020272" y="6304235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1C6E4CFB-D5C7-44F8-8B47-D3E0F5D904E7}" type="slidenum">
              <a:rPr lang="zh-TW" altLang="en-US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0"/>
          </p:nvPr>
        </p:nvSpPr>
        <p:spPr>
          <a:xfrm>
            <a:off x="7020272" y="6304235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1C6E4CFB-D5C7-44F8-8B47-D3E0F5D904E7}" type="slidenum">
              <a:rPr lang="zh-TW" altLang="en-US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7020272" y="6304235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1C6E4CFB-D5C7-44F8-8B47-D3E0F5D904E7}" type="slidenum">
              <a:rPr lang="zh-TW" altLang="en-US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7020272" y="6304235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1C6E4CFB-D5C7-44F8-8B47-D3E0F5D904E7}" type="slidenum">
              <a:rPr lang="zh-TW" altLang="en-US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7020272" y="6304235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1C6E4CFB-D5C7-44F8-8B47-D3E0F5D904E7}" type="slidenum">
              <a:rPr lang="zh-TW" altLang="en-US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7020272" y="6304235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1C6E4CFB-D5C7-44F8-8B47-D3E0F5D904E7}" type="slidenum">
              <a:rPr lang="zh-TW" altLang="en-US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7020272" y="6304235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1C6E4CFB-D5C7-44F8-8B47-D3E0F5D904E7}" type="slidenum">
              <a:rPr lang="zh-TW" altLang="en-US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6107112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6107112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7020272" y="6304235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1C6E4CFB-D5C7-44F8-8B47-D3E0F5D904E7}" type="slidenum">
              <a:rPr lang="zh-TW" altLang="en-US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108宣導簡報底圖-標題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0" y="265"/>
            <a:ext cx="9144000" cy="6857470"/>
          </a:xfrm>
          <a:prstGeom prst="rect">
            <a:avLst/>
          </a:prstGeom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13992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dirty="0"/>
              <a:t>按一下以編輯母片標題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5400" b="1">
          <a:solidFill>
            <a:srgbClr val="660066"/>
          </a:solidFill>
          <a:latin typeface="標楷體" pitchFamily="65" charset="-120"/>
          <a:ea typeface="標楷體" pitchFamily="65" charset="-12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5400" b="1">
          <a:solidFill>
            <a:srgbClr val="002060"/>
          </a:solidFill>
          <a:latin typeface="Arial" charset="0"/>
          <a:ea typeface="標楷體" pitchFamily="65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5400" b="1">
          <a:solidFill>
            <a:srgbClr val="002060"/>
          </a:solidFill>
          <a:latin typeface="Arial" charset="0"/>
          <a:ea typeface="標楷體" pitchFamily="65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5400" b="1">
          <a:solidFill>
            <a:srgbClr val="002060"/>
          </a:solidFill>
          <a:latin typeface="Arial" charset="0"/>
          <a:ea typeface="標楷體" pitchFamily="65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5400" b="1">
          <a:solidFill>
            <a:srgbClr val="002060"/>
          </a:solidFill>
          <a:latin typeface="Arial" charset="0"/>
          <a:ea typeface="標楷體" pitchFamily="65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5400" b="1">
          <a:solidFill>
            <a:schemeClr val="tx2"/>
          </a:solidFill>
          <a:latin typeface="Arial" charset="0"/>
          <a:ea typeface="標楷體" pitchFamily="65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5400" b="1">
          <a:solidFill>
            <a:schemeClr val="tx2"/>
          </a:solidFill>
          <a:latin typeface="Arial" charset="0"/>
          <a:ea typeface="標楷體" pitchFamily="65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5400" b="1">
          <a:solidFill>
            <a:schemeClr val="tx2"/>
          </a:solidFill>
          <a:latin typeface="Arial" charset="0"/>
          <a:ea typeface="標楷體" pitchFamily="65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5400" b="1">
          <a:solidFill>
            <a:schemeClr val="tx2"/>
          </a:solidFill>
          <a:latin typeface="Arial" charset="0"/>
          <a:ea typeface="標楷體" pitchFamily="65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108宣導簡報底圖-內文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0" y="265"/>
            <a:ext cx="9144000" cy="6857470"/>
          </a:xfrm>
          <a:prstGeom prst="rect">
            <a:avLst/>
          </a:prstGeom>
        </p:spPr>
      </p:pic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dirty="0"/>
              <a:t>按一下以編輯母片標題樣式</a:t>
            </a:r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78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7020272" y="6304235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1C6E4CFB-D5C7-44F8-8B47-D3E0F5D904E7}" type="slidenum">
              <a:rPr lang="zh-TW" altLang="en-US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rgbClr val="002060"/>
          </a:solidFill>
          <a:latin typeface="Arial" charset="0"/>
          <a:ea typeface="標楷體" pitchFamily="65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rgbClr val="002060"/>
          </a:solidFill>
          <a:latin typeface="Arial" charset="0"/>
          <a:ea typeface="標楷體" pitchFamily="65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rgbClr val="002060"/>
          </a:solidFill>
          <a:latin typeface="Arial" charset="0"/>
          <a:ea typeface="標楷體" pitchFamily="65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rgbClr val="002060"/>
          </a:solidFill>
          <a:latin typeface="Arial" charset="0"/>
          <a:ea typeface="標楷體" pitchFamily="65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標楷體" pitchFamily="65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標楷體" pitchFamily="65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標楷體" pitchFamily="65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標楷體" pitchFamily="65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標題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 descr="108宣導簡報底圖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5" y="0"/>
            <a:ext cx="9142990" cy="68580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63272" cy="1143000"/>
          </a:xfrm>
        </p:spPr>
        <p:txBody>
          <a:bodyPr/>
          <a:lstStyle/>
          <a:p>
            <a:r>
              <a:rPr lang="zh-TW" altLang="en-US" dirty="0">
                <a:solidFill>
                  <a:schemeClr val="tx1"/>
                </a:solidFill>
                <a:latin typeface="+mn-ea"/>
              </a:rPr>
              <a:t>各</a:t>
            </a:r>
            <a:r>
              <a:rPr lang="zh-TW" altLang="en-US" dirty="0" smtClean="0">
                <a:solidFill>
                  <a:schemeClr val="tx1"/>
                </a:solidFill>
                <a:latin typeface="+mn-ea"/>
              </a:rPr>
              <a:t>等級學生在</a:t>
            </a:r>
            <a:r>
              <a:rPr lang="en-US" altLang="zh-TW" dirty="0" smtClean="0">
                <a:solidFill>
                  <a:schemeClr val="tx1"/>
                </a:solidFill>
                <a:latin typeface="+mn-ea"/>
              </a:rPr>
              <a:t>107</a:t>
            </a:r>
            <a:r>
              <a:rPr lang="zh-TW" altLang="en-US" dirty="0" smtClean="0">
                <a:solidFill>
                  <a:schemeClr val="tx1"/>
                </a:solidFill>
                <a:latin typeface="+mn-ea"/>
              </a:rPr>
              <a:t>會考之學力表現</a:t>
            </a:r>
            <a:r>
              <a:rPr lang="en-US" altLang="zh-TW" dirty="0" smtClean="0">
                <a:solidFill>
                  <a:schemeClr val="tx1"/>
                </a:solidFill>
                <a:latin typeface="+mn-ea"/>
              </a:rPr>
              <a:t/>
            </a:r>
            <a:br>
              <a:rPr lang="en-US" altLang="zh-TW" dirty="0" smtClean="0">
                <a:solidFill>
                  <a:schemeClr val="tx1"/>
                </a:solidFill>
                <a:latin typeface="+mn-ea"/>
              </a:rPr>
            </a:br>
            <a:r>
              <a:rPr lang="en-US" altLang="zh-TW" sz="3200" dirty="0" smtClean="0"/>
              <a:t>(</a:t>
            </a:r>
            <a:r>
              <a:rPr lang="zh-TW" altLang="en-US" sz="3200" dirty="0"/>
              <a:t>以國文科為例</a:t>
            </a:r>
            <a:r>
              <a:rPr lang="en-US" altLang="zh-TW" sz="3200" dirty="0"/>
              <a:t>)</a:t>
            </a:r>
            <a:endParaRPr lang="zh-TW" altLang="en-US" sz="3200" dirty="0">
              <a:solidFill>
                <a:srgbClr val="660066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7728228" y="0"/>
            <a:ext cx="141577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學生成績報告</a:t>
            </a:r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6E4CFB-D5C7-44F8-8B47-D3E0F5D904E7}" type="slidenum">
              <a:rPr lang="zh-TW" altLang="en-US" smtClean="0"/>
              <a:pPr/>
              <a:t>10</a:t>
            </a:fld>
            <a:endParaRPr lang="zh-TW" altLang="en-US"/>
          </a:p>
        </p:txBody>
      </p:sp>
      <p:sp>
        <p:nvSpPr>
          <p:cNvPr id="10" name="內容版面配置區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550"/>
          </a:xfrm>
        </p:spPr>
        <p:txBody>
          <a:bodyPr/>
          <a:lstStyle/>
          <a:p>
            <a:pPr marL="0" indent="0" algn="just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zh-TW" altLang="zh-TW" sz="2800" b="1" kern="100" dirty="0" smtClean="0">
                <a:latin typeface="+mn-ea"/>
                <a:ea typeface="+mn-ea"/>
                <a:cs typeface="Times New Roman" panose="02020603050405020304" pitchFamily="18" charset="0"/>
              </a:rPr>
              <a:t>國文閱讀能力達到「精熟」等級者在</a:t>
            </a:r>
            <a:r>
              <a:rPr lang="en-US" altLang="zh-TW" sz="2800" b="1" kern="100" dirty="0" smtClean="0">
                <a:latin typeface="+mn-ea"/>
                <a:ea typeface="+mn-ea"/>
                <a:cs typeface="Times New Roman" panose="02020603050405020304" pitchFamily="18" charset="0"/>
              </a:rPr>
              <a:t>107</a:t>
            </a:r>
            <a:r>
              <a:rPr lang="zh-TW" altLang="zh-TW" sz="2800" b="1" kern="100" dirty="0" smtClean="0">
                <a:latin typeface="+mn-ea"/>
                <a:ea typeface="+mn-ea"/>
                <a:cs typeface="Times New Roman" panose="02020603050405020304" pitchFamily="18" charset="0"/>
              </a:rPr>
              <a:t>年國中教育會考題本的表現</a:t>
            </a:r>
            <a:endParaRPr lang="en-US" altLang="zh-TW" sz="2800" b="1" kern="100" dirty="0" smtClean="0">
              <a:latin typeface="+mn-ea"/>
              <a:ea typeface="+mn-ea"/>
              <a:cs typeface="Times New Roman" panose="02020603050405020304" pitchFamily="18" charset="0"/>
            </a:endParaRPr>
          </a:p>
          <a:p>
            <a:pPr lvl="1" algn="just" eaLnBrk="1">
              <a:spcAft>
                <a:spcPts val="600"/>
              </a:spcAft>
              <a:buFont typeface="Wingdings" pitchFamily="2" charset="2"/>
              <a:buChar char="ü"/>
              <a:defRPr/>
            </a:pPr>
            <a:r>
              <a:rPr lang="zh-TW" altLang="zh-TW" sz="2400" kern="100" dirty="0" smtClean="0">
                <a:latin typeface="+mn-ea"/>
                <a:cs typeface="Times New Roman" panose="02020603050405020304" pitchFamily="18" charset="0"/>
              </a:rPr>
              <a:t>整體而言，「精熟」能力等級者能應用語文知識，並能理解、分析複雜或隱晦的文本，在此題本中的能力表現，條列如下：</a:t>
            </a:r>
            <a:endParaRPr lang="en-US" altLang="zh-TW" sz="2400" kern="100" dirty="0" smtClean="0">
              <a:latin typeface="+mn-ea"/>
              <a:cs typeface="Times New Roman" panose="02020603050405020304" pitchFamily="18" charset="0"/>
            </a:endParaRPr>
          </a:p>
          <a:p>
            <a:pPr marL="800100" lvl="1" indent="-342900">
              <a:spcAft>
                <a:spcPts val="0"/>
              </a:spcAft>
              <a:buFont typeface="+mj-lt"/>
              <a:buAutoNum type="arabicPeriod"/>
            </a:pPr>
            <a:r>
              <a:rPr lang="zh-TW" altLang="zh-TW" sz="2000" dirty="0" smtClean="0">
                <a:latin typeface="+mn-ea"/>
                <a:ea typeface="+mn-ea"/>
              </a:rPr>
              <a:t>能理解或應用常用國字與詞語。</a:t>
            </a:r>
          </a:p>
          <a:p>
            <a:pPr marL="800100" lvl="1" indent="-342900">
              <a:spcAft>
                <a:spcPts val="0"/>
              </a:spcAft>
              <a:buFont typeface="+mj-lt"/>
              <a:buAutoNum type="arabicPeriod"/>
            </a:pPr>
            <a:r>
              <a:rPr lang="zh-TW" altLang="zh-TW" sz="2000" dirty="0" smtClean="0">
                <a:latin typeface="+mn-ea"/>
                <a:ea typeface="+mn-ea"/>
              </a:rPr>
              <a:t>能理解或應用與教材相關的語法常識及文化先備知識。</a:t>
            </a:r>
          </a:p>
          <a:p>
            <a:pPr marL="800100" lvl="1" indent="-342900">
              <a:spcAft>
                <a:spcPts val="0"/>
              </a:spcAft>
              <a:buFont typeface="+mj-lt"/>
              <a:buAutoNum type="arabicPeriod"/>
            </a:pPr>
            <a:r>
              <a:rPr lang="zh-TW" altLang="zh-TW" sz="2000" dirty="0" smtClean="0">
                <a:latin typeface="+mn-ea"/>
                <a:ea typeface="+mn-ea"/>
              </a:rPr>
              <a:t>能自略微複雜的文本中提取訊息。</a:t>
            </a:r>
          </a:p>
          <a:p>
            <a:pPr marL="800100" lvl="1" indent="-342900">
              <a:spcAft>
                <a:spcPts val="0"/>
              </a:spcAft>
              <a:buFont typeface="+mj-lt"/>
              <a:buAutoNum type="arabicPeriod"/>
            </a:pPr>
            <a:r>
              <a:rPr lang="zh-TW" altLang="zh-TW" sz="2000" dirty="0" smtClean="0">
                <a:latin typeface="+mn-ea"/>
                <a:ea typeface="+mn-ea"/>
              </a:rPr>
              <a:t>能理解複雜或隱晦文本的涵義、主旨、觀點。</a:t>
            </a:r>
          </a:p>
          <a:p>
            <a:pPr marL="800100" lvl="1" indent="-342900">
              <a:spcAft>
                <a:spcPts val="0"/>
              </a:spcAft>
              <a:buFont typeface="+mj-lt"/>
              <a:buAutoNum type="arabicPeriod"/>
            </a:pPr>
            <a:r>
              <a:rPr lang="zh-TW" altLang="zh-TW" sz="2000" dirty="0" smtClean="0">
                <a:latin typeface="+mn-ea"/>
                <a:ea typeface="+mn-ea"/>
              </a:rPr>
              <a:t>能判斷文句在簡單文本中的適切性。</a:t>
            </a:r>
          </a:p>
          <a:p>
            <a:pPr marL="800100" lvl="1" indent="-342900">
              <a:spcAft>
                <a:spcPts val="0"/>
              </a:spcAft>
              <a:buFont typeface="+mj-lt"/>
              <a:buAutoNum type="arabicPeriod"/>
            </a:pPr>
            <a:r>
              <a:rPr lang="zh-TW" altLang="zh-TW" sz="2000" dirty="0" smtClean="0">
                <a:latin typeface="+mn-ea"/>
                <a:ea typeface="+mn-ea"/>
              </a:rPr>
              <a:t>能整合、比較複雜文本的重點與細節。</a:t>
            </a:r>
          </a:p>
          <a:p>
            <a:pPr marL="800100" lvl="1" indent="-342900">
              <a:spcAft>
                <a:spcPts val="0"/>
              </a:spcAft>
              <a:buFont typeface="+mj-lt"/>
              <a:buAutoNum type="arabicPeriod"/>
            </a:pPr>
            <a:r>
              <a:rPr lang="zh-TW" altLang="zh-TW" sz="2000" dirty="0" smtClean="0">
                <a:latin typeface="+mn-ea"/>
                <a:ea typeface="+mn-ea"/>
              </a:rPr>
              <a:t>能分析複雜或隱晦文本的寫作手法。</a:t>
            </a:r>
          </a:p>
          <a:p>
            <a:pPr marL="914400" lvl="1" indent="-457200" algn="just" eaLnBrk="1">
              <a:spcAft>
                <a:spcPts val="600"/>
              </a:spcAft>
              <a:buFont typeface="+mj-lt"/>
              <a:buAutoNum type="arabicPeriod"/>
              <a:defRPr/>
            </a:pPr>
            <a:endParaRPr lang="en-US" altLang="zh-TW" sz="2400" kern="100" dirty="0" smtClean="0">
              <a:latin typeface="+mn-ea"/>
              <a:ea typeface="+mn-ea"/>
              <a:cs typeface="Times New Roman" panose="02020603050405020304" pitchFamily="18" charset="0"/>
            </a:endParaRPr>
          </a:p>
          <a:p>
            <a:pPr lvl="1" algn="just" eaLnBrk="1">
              <a:spcAft>
                <a:spcPts val="600"/>
              </a:spcAft>
              <a:buFont typeface="Wingdings" pitchFamily="2" charset="2"/>
              <a:buChar char="ü"/>
              <a:defRPr/>
            </a:pPr>
            <a:endParaRPr lang="en-US" altLang="zh-TW" sz="2400" kern="100" dirty="0" smtClean="0">
              <a:latin typeface="+mn-ea"/>
              <a:ea typeface="+mn-ea"/>
              <a:cs typeface="Times New Roman" panose="02020603050405020304" pitchFamily="18" charset="0"/>
            </a:endParaRPr>
          </a:p>
          <a:p>
            <a:endParaRPr lang="zh-TW" altLang="en-US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109637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63272" cy="1143000"/>
          </a:xfrm>
        </p:spPr>
        <p:txBody>
          <a:bodyPr/>
          <a:lstStyle/>
          <a:p>
            <a:r>
              <a:rPr lang="zh-TW" altLang="en-US" dirty="0">
                <a:solidFill>
                  <a:schemeClr val="tx1"/>
                </a:solidFill>
                <a:latin typeface="+mn-ea"/>
              </a:rPr>
              <a:t>各</a:t>
            </a:r>
            <a:r>
              <a:rPr lang="zh-TW" altLang="en-US" dirty="0" smtClean="0">
                <a:solidFill>
                  <a:schemeClr val="tx1"/>
                </a:solidFill>
                <a:latin typeface="+mn-ea"/>
              </a:rPr>
              <a:t>等級學生在</a:t>
            </a:r>
            <a:r>
              <a:rPr lang="en-US" altLang="zh-TW" dirty="0" smtClean="0">
                <a:solidFill>
                  <a:schemeClr val="tx1"/>
                </a:solidFill>
                <a:latin typeface="+mn-ea"/>
              </a:rPr>
              <a:t>107</a:t>
            </a:r>
            <a:r>
              <a:rPr lang="zh-TW" altLang="en-US" dirty="0" smtClean="0">
                <a:solidFill>
                  <a:schemeClr val="tx1"/>
                </a:solidFill>
                <a:latin typeface="+mn-ea"/>
              </a:rPr>
              <a:t>會考之學力表現</a:t>
            </a:r>
            <a:r>
              <a:rPr lang="en-US" altLang="zh-TW" dirty="0" smtClean="0">
                <a:solidFill>
                  <a:schemeClr val="tx1"/>
                </a:solidFill>
                <a:latin typeface="+mn-ea"/>
              </a:rPr>
              <a:t/>
            </a:r>
            <a:br>
              <a:rPr lang="en-US" altLang="zh-TW" dirty="0" smtClean="0">
                <a:solidFill>
                  <a:schemeClr val="tx1"/>
                </a:solidFill>
                <a:latin typeface="+mn-ea"/>
              </a:rPr>
            </a:br>
            <a:r>
              <a:rPr lang="en-US" altLang="zh-TW" sz="3200" dirty="0" smtClean="0"/>
              <a:t>(</a:t>
            </a:r>
            <a:r>
              <a:rPr lang="zh-TW" altLang="en-US" sz="3200" dirty="0"/>
              <a:t>以國文科為例</a:t>
            </a:r>
            <a:r>
              <a:rPr lang="en-US" altLang="zh-TW" sz="3200" dirty="0"/>
              <a:t>)</a:t>
            </a:r>
            <a:endParaRPr lang="zh-TW" altLang="en-US" sz="3200" dirty="0">
              <a:solidFill>
                <a:srgbClr val="660066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7728228" y="0"/>
            <a:ext cx="141577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學生成績報告</a:t>
            </a:r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6E4CFB-D5C7-44F8-8B47-D3E0F5D904E7}" type="slidenum">
              <a:rPr lang="zh-TW" altLang="en-US" smtClean="0"/>
              <a:pPr/>
              <a:t>11</a:t>
            </a:fld>
            <a:endParaRPr lang="zh-TW" altLang="en-US"/>
          </a:p>
        </p:txBody>
      </p:sp>
      <p:sp>
        <p:nvSpPr>
          <p:cNvPr id="9" name="內容版面配置區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550"/>
          </a:xfrm>
        </p:spPr>
        <p:txBody>
          <a:bodyPr/>
          <a:lstStyle/>
          <a:p>
            <a:pPr marL="0" indent="0" algn="just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zh-TW" altLang="zh-TW" sz="2800" b="1" kern="100" dirty="0" smtClean="0">
                <a:latin typeface="+mn-ea"/>
                <a:ea typeface="+mn-ea"/>
                <a:cs typeface="Times New Roman" panose="02020603050405020304" pitchFamily="18" charset="0"/>
              </a:rPr>
              <a:t>國文閱讀能力達到「</a:t>
            </a:r>
            <a:r>
              <a:rPr lang="zh-TW" altLang="en-US" sz="2800" b="1" kern="100" dirty="0" smtClean="0">
                <a:latin typeface="+mn-ea"/>
                <a:ea typeface="+mn-ea"/>
                <a:cs typeface="Times New Roman" panose="02020603050405020304" pitchFamily="18" charset="0"/>
              </a:rPr>
              <a:t>基礎</a:t>
            </a:r>
            <a:r>
              <a:rPr lang="zh-TW" altLang="zh-TW" sz="2800" b="1" kern="100" dirty="0" smtClean="0">
                <a:latin typeface="+mn-ea"/>
                <a:ea typeface="+mn-ea"/>
                <a:cs typeface="Times New Roman" panose="02020603050405020304" pitchFamily="18" charset="0"/>
              </a:rPr>
              <a:t>」等級者在</a:t>
            </a:r>
            <a:r>
              <a:rPr lang="en-US" altLang="zh-TW" sz="2800" b="1" kern="100" dirty="0" smtClean="0">
                <a:latin typeface="+mn-ea"/>
                <a:ea typeface="+mn-ea"/>
                <a:cs typeface="Times New Roman" panose="02020603050405020304" pitchFamily="18" charset="0"/>
              </a:rPr>
              <a:t>107</a:t>
            </a:r>
            <a:r>
              <a:rPr lang="zh-TW" altLang="zh-TW" sz="2800" b="1" kern="100" dirty="0" smtClean="0">
                <a:latin typeface="+mn-ea"/>
                <a:ea typeface="+mn-ea"/>
                <a:cs typeface="Times New Roman" panose="02020603050405020304" pitchFamily="18" charset="0"/>
              </a:rPr>
              <a:t>年國中教育會考題本的表現</a:t>
            </a:r>
            <a:endParaRPr lang="en-US" altLang="zh-TW" sz="2800" b="1" kern="100" dirty="0" smtClean="0">
              <a:latin typeface="+mn-ea"/>
              <a:ea typeface="+mn-ea"/>
              <a:cs typeface="Times New Roman" panose="02020603050405020304" pitchFamily="18" charset="0"/>
            </a:endParaRPr>
          </a:p>
          <a:p>
            <a:pPr lvl="1" algn="just" eaLnBrk="1">
              <a:spcAft>
                <a:spcPts val="600"/>
              </a:spcAft>
              <a:buFont typeface="Wingdings" pitchFamily="2" charset="2"/>
              <a:buChar char="ü"/>
              <a:defRPr/>
            </a:pPr>
            <a:r>
              <a:rPr lang="zh-TW" altLang="zh-TW" sz="2400" kern="100" dirty="0" smtClean="0">
                <a:latin typeface="+mn-ea"/>
                <a:cs typeface="Times New Roman" panose="02020603050405020304" pitchFamily="18" charset="0"/>
              </a:rPr>
              <a:t>整體而言，「基礎」能力等級者能具備語文知識，並能理解、分析略微複雜或略微隱晦的文本，在此題本中的能力表現，條列如下：</a:t>
            </a:r>
            <a:endParaRPr lang="en-US" altLang="zh-TW" sz="2400" kern="100" dirty="0" smtClean="0">
              <a:latin typeface="+mn-ea"/>
              <a:cs typeface="Times New Roman" panose="02020603050405020304" pitchFamily="18" charset="0"/>
            </a:endParaRPr>
          </a:p>
          <a:p>
            <a:pPr marL="800100" lvl="1" indent="-342900">
              <a:spcAft>
                <a:spcPts val="0"/>
              </a:spcAft>
              <a:buFont typeface="+mj-lt"/>
              <a:buAutoNum type="arabicPeriod"/>
            </a:pPr>
            <a:r>
              <a:rPr lang="zh-TW" altLang="zh-TW" sz="2000" dirty="0" smtClean="0">
                <a:latin typeface="+mn-ea"/>
                <a:ea typeface="+mn-ea"/>
              </a:rPr>
              <a:t>能理解或應用常用國字與詞語。</a:t>
            </a:r>
          </a:p>
          <a:p>
            <a:pPr marL="800100" lvl="1" indent="-342900">
              <a:spcAft>
                <a:spcPts val="0"/>
              </a:spcAft>
              <a:buFont typeface="+mj-lt"/>
              <a:buAutoNum type="arabicPeriod"/>
            </a:pPr>
            <a:r>
              <a:rPr lang="zh-TW" altLang="zh-TW" sz="2000" dirty="0" smtClean="0">
                <a:latin typeface="+mn-ea"/>
                <a:ea typeface="+mn-ea"/>
              </a:rPr>
              <a:t>能理解或應用與教材相關的語法常識及文化先備知識。</a:t>
            </a:r>
          </a:p>
          <a:p>
            <a:pPr marL="800100" lvl="1" indent="-342900">
              <a:spcAft>
                <a:spcPts val="0"/>
              </a:spcAft>
              <a:buFont typeface="+mj-lt"/>
              <a:buAutoNum type="arabicPeriod"/>
            </a:pPr>
            <a:r>
              <a:rPr lang="zh-TW" altLang="zh-TW" sz="2000" dirty="0" smtClean="0">
                <a:latin typeface="+mn-ea"/>
                <a:ea typeface="+mn-ea"/>
              </a:rPr>
              <a:t>能自略微複雜的文本中提取訊息。</a:t>
            </a:r>
          </a:p>
          <a:p>
            <a:pPr marL="800100" lvl="1" indent="-342900">
              <a:spcAft>
                <a:spcPts val="0"/>
              </a:spcAft>
              <a:buFont typeface="+mj-lt"/>
              <a:buAutoNum type="arabicPeriod"/>
            </a:pPr>
            <a:r>
              <a:rPr lang="zh-TW" altLang="zh-TW" sz="2000" dirty="0" smtClean="0">
                <a:latin typeface="+mn-ea"/>
                <a:ea typeface="+mn-ea"/>
              </a:rPr>
              <a:t>能理解略微複雜或略微隱晦文本的涵義、主旨、觀點。</a:t>
            </a:r>
          </a:p>
          <a:p>
            <a:pPr marL="800100" lvl="1" indent="-342900">
              <a:spcAft>
                <a:spcPts val="0"/>
              </a:spcAft>
              <a:buFont typeface="+mj-lt"/>
              <a:buAutoNum type="arabicPeriod"/>
            </a:pPr>
            <a:r>
              <a:rPr lang="zh-TW" altLang="zh-TW" sz="2000" dirty="0" smtClean="0">
                <a:latin typeface="+mn-ea"/>
                <a:ea typeface="+mn-ea"/>
              </a:rPr>
              <a:t>能判斷文句在簡單文本中的適切性。</a:t>
            </a:r>
          </a:p>
          <a:p>
            <a:pPr marL="800100" lvl="1" indent="-342900">
              <a:spcAft>
                <a:spcPts val="0"/>
              </a:spcAft>
              <a:buFont typeface="+mj-lt"/>
              <a:buAutoNum type="arabicPeriod"/>
            </a:pPr>
            <a:r>
              <a:rPr lang="zh-TW" altLang="zh-TW" sz="2000" dirty="0" smtClean="0">
                <a:latin typeface="+mn-ea"/>
                <a:ea typeface="+mn-ea"/>
              </a:rPr>
              <a:t>能整合、比較簡單文本的重點與細節。</a:t>
            </a:r>
          </a:p>
          <a:p>
            <a:pPr marL="800100" lvl="1" indent="-342900">
              <a:spcAft>
                <a:spcPts val="0"/>
              </a:spcAft>
              <a:buFont typeface="+mj-lt"/>
              <a:buAutoNum type="arabicPeriod"/>
            </a:pPr>
            <a:r>
              <a:rPr lang="zh-TW" altLang="zh-TW" sz="2000" dirty="0" smtClean="0">
                <a:latin typeface="+mn-ea"/>
                <a:ea typeface="+mn-ea"/>
              </a:rPr>
              <a:t>能分析略微複雜或略微隱晦文本的寫作手法。</a:t>
            </a:r>
            <a:endParaRPr lang="en-US" altLang="zh-TW" sz="2000" dirty="0" smtClean="0">
              <a:latin typeface="+mn-ea"/>
              <a:ea typeface="+mn-ea"/>
            </a:endParaRPr>
          </a:p>
          <a:p>
            <a:pPr marL="800100" lvl="1" indent="-342900">
              <a:spcAft>
                <a:spcPts val="0"/>
              </a:spcAft>
              <a:buFont typeface="+mj-lt"/>
              <a:buAutoNum type="arabicPeriod"/>
            </a:pPr>
            <a:endParaRPr lang="zh-TW" altLang="zh-TW" sz="2000" dirty="0" smtClean="0">
              <a:latin typeface="+mn-ea"/>
              <a:ea typeface="+mn-ea"/>
            </a:endParaRPr>
          </a:p>
          <a:p>
            <a:pPr marL="914400" lvl="1" indent="-457200" algn="just" eaLnBrk="1">
              <a:spcAft>
                <a:spcPts val="600"/>
              </a:spcAft>
              <a:buFont typeface="+mj-lt"/>
              <a:buAutoNum type="arabicPeriod"/>
              <a:defRPr/>
            </a:pPr>
            <a:endParaRPr lang="en-US" altLang="zh-TW" sz="2400" kern="100" dirty="0" smtClean="0">
              <a:latin typeface="+mn-ea"/>
              <a:ea typeface="+mn-ea"/>
              <a:cs typeface="Times New Roman" panose="02020603050405020304" pitchFamily="18" charset="0"/>
            </a:endParaRPr>
          </a:p>
          <a:p>
            <a:pPr lvl="1" algn="just" eaLnBrk="1">
              <a:spcAft>
                <a:spcPts val="600"/>
              </a:spcAft>
              <a:buFont typeface="Wingdings" pitchFamily="2" charset="2"/>
              <a:buChar char="ü"/>
              <a:defRPr/>
            </a:pPr>
            <a:endParaRPr lang="en-US" altLang="zh-TW" sz="2400" kern="100" dirty="0" smtClean="0">
              <a:latin typeface="+mn-ea"/>
              <a:ea typeface="+mn-ea"/>
              <a:cs typeface="Times New Roman" panose="02020603050405020304" pitchFamily="18" charset="0"/>
            </a:endParaRPr>
          </a:p>
          <a:p>
            <a:endParaRPr lang="zh-TW" altLang="en-US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109637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63272" cy="1143000"/>
          </a:xfrm>
        </p:spPr>
        <p:txBody>
          <a:bodyPr/>
          <a:lstStyle/>
          <a:p>
            <a:r>
              <a:rPr lang="zh-TW" altLang="en-US" dirty="0">
                <a:solidFill>
                  <a:schemeClr val="tx1"/>
                </a:solidFill>
                <a:latin typeface="+mn-ea"/>
              </a:rPr>
              <a:t>各</a:t>
            </a:r>
            <a:r>
              <a:rPr lang="zh-TW" altLang="en-US" dirty="0" smtClean="0">
                <a:solidFill>
                  <a:schemeClr val="tx1"/>
                </a:solidFill>
                <a:latin typeface="+mn-ea"/>
              </a:rPr>
              <a:t>等級學生在</a:t>
            </a:r>
            <a:r>
              <a:rPr lang="en-US" altLang="zh-TW" dirty="0" smtClean="0">
                <a:solidFill>
                  <a:schemeClr val="tx1"/>
                </a:solidFill>
                <a:latin typeface="+mn-ea"/>
              </a:rPr>
              <a:t>107</a:t>
            </a:r>
            <a:r>
              <a:rPr lang="zh-TW" altLang="en-US" dirty="0" smtClean="0">
                <a:solidFill>
                  <a:schemeClr val="tx1"/>
                </a:solidFill>
                <a:latin typeface="+mn-ea"/>
              </a:rPr>
              <a:t>會考之學力表現</a:t>
            </a:r>
            <a:r>
              <a:rPr lang="en-US" altLang="zh-TW" dirty="0" smtClean="0">
                <a:solidFill>
                  <a:schemeClr val="tx1"/>
                </a:solidFill>
                <a:latin typeface="+mn-ea"/>
              </a:rPr>
              <a:t/>
            </a:r>
            <a:br>
              <a:rPr lang="en-US" altLang="zh-TW" dirty="0" smtClean="0">
                <a:solidFill>
                  <a:schemeClr val="tx1"/>
                </a:solidFill>
                <a:latin typeface="+mn-ea"/>
              </a:rPr>
            </a:br>
            <a:r>
              <a:rPr lang="en-US" altLang="zh-TW" sz="3200" dirty="0" smtClean="0"/>
              <a:t>(</a:t>
            </a:r>
            <a:r>
              <a:rPr lang="zh-TW" altLang="en-US" sz="3200" dirty="0"/>
              <a:t>以國文科為例</a:t>
            </a:r>
            <a:r>
              <a:rPr lang="en-US" altLang="zh-TW" sz="3200" dirty="0"/>
              <a:t>)</a:t>
            </a:r>
            <a:endParaRPr lang="zh-TW" altLang="en-US" sz="3200" dirty="0">
              <a:solidFill>
                <a:srgbClr val="660066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7728228" y="0"/>
            <a:ext cx="141577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學生成績報告</a:t>
            </a:r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6E4CFB-D5C7-44F8-8B47-D3E0F5D904E7}" type="slidenum">
              <a:rPr lang="zh-TW" altLang="en-US" smtClean="0"/>
              <a:pPr/>
              <a:t>12</a:t>
            </a:fld>
            <a:endParaRPr lang="zh-TW" altLang="en-US"/>
          </a:p>
        </p:txBody>
      </p:sp>
      <p:sp>
        <p:nvSpPr>
          <p:cNvPr id="9" name="內容版面配置區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550"/>
          </a:xfrm>
        </p:spPr>
        <p:txBody>
          <a:bodyPr/>
          <a:lstStyle/>
          <a:p>
            <a:pPr marL="0" indent="0" algn="just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zh-TW" altLang="zh-TW" sz="2800" b="1" kern="100" dirty="0" smtClean="0">
                <a:latin typeface="+mn-ea"/>
                <a:ea typeface="+mn-ea"/>
                <a:cs typeface="Times New Roman" panose="02020603050405020304" pitchFamily="18" charset="0"/>
              </a:rPr>
              <a:t>國文閱讀能力達到「</a:t>
            </a:r>
            <a:r>
              <a:rPr lang="zh-TW" altLang="en-US" sz="2800" b="1" kern="100" dirty="0" smtClean="0">
                <a:latin typeface="+mn-ea"/>
                <a:ea typeface="+mn-ea"/>
                <a:cs typeface="Times New Roman" panose="02020603050405020304" pitchFamily="18" charset="0"/>
              </a:rPr>
              <a:t>待加強</a:t>
            </a:r>
            <a:r>
              <a:rPr lang="zh-TW" altLang="zh-TW" sz="2800" b="1" kern="100" dirty="0" smtClean="0">
                <a:latin typeface="+mn-ea"/>
                <a:ea typeface="+mn-ea"/>
                <a:cs typeface="Times New Roman" panose="02020603050405020304" pitchFamily="18" charset="0"/>
              </a:rPr>
              <a:t>」等級者在</a:t>
            </a:r>
            <a:r>
              <a:rPr lang="en-US" altLang="zh-TW" sz="2800" b="1" kern="100" dirty="0" smtClean="0">
                <a:latin typeface="+mn-ea"/>
                <a:ea typeface="+mn-ea"/>
                <a:cs typeface="Times New Roman" panose="02020603050405020304" pitchFamily="18" charset="0"/>
              </a:rPr>
              <a:t>107</a:t>
            </a:r>
            <a:r>
              <a:rPr lang="zh-TW" altLang="zh-TW" sz="2800" b="1" kern="100" dirty="0" smtClean="0">
                <a:latin typeface="+mn-ea"/>
                <a:ea typeface="+mn-ea"/>
                <a:cs typeface="Times New Roman" panose="02020603050405020304" pitchFamily="18" charset="0"/>
              </a:rPr>
              <a:t>年國中教育會考題本的表現</a:t>
            </a:r>
            <a:endParaRPr lang="en-US" altLang="zh-TW" sz="2800" b="1" kern="100" dirty="0" smtClean="0">
              <a:latin typeface="+mn-ea"/>
              <a:ea typeface="+mn-ea"/>
              <a:cs typeface="Times New Roman" panose="02020603050405020304" pitchFamily="18" charset="0"/>
            </a:endParaRPr>
          </a:p>
          <a:p>
            <a:pPr lvl="1" algn="just" eaLnBrk="1">
              <a:spcAft>
                <a:spcPts val="600"/>
              </a:spcAft>
              <a:buFont typeface="Wingdings" pitchFamily="2" charset="2"/>
              <a:buChar char="ü"/>
              <a:defRPr/>
            </a:pPr>
            <a:r>
              <a:rPr lang="zh-TW" altLang="zh-TW" sz="2400" kern="100" dirty="0" smtClean="0">
                <a:latin typeface="+mn-ea"/>
                <a:cs typeface="Times New Roman" panose="02020603050405020304" pitchFamily="18" charset="0"/>
              </a:rPr>
              <a:t>整體而言，「待加強」能力等級者僅能理解部分常用字詞與語文知識，並僅能理解簡單的文本。</a:t>
            </a:r>
            <a:endParaRPr lang="zh-TW" altLang="zh-TW" sz="2400" dirty="0" smtClean="0">
              <a:latin typeface="+mn-ea"/>
              <a:ea typeface="+mn-ea"/>
            </a:endParaRPr>
          </a:p>
          <a:p>
            <a:pPr marL="914400" lvl="1" indent="-457200" algn="just" eaLnBrk="1">
              <a:spcAft>
                <a:spcPts val="600"/>
              </a:spcAft>
              <a:buFont typeface="+mj-lt"/>
              <a:buAutoNum type="arabicPeriod"/>
              <a:defRPr/>
            </a:pPr>
            <a:endParaRPr lang="en-US" altLang="zh-TW" sz="2400" kern="100" dirty="0" smtClean="0">
              <a:latin typeface="+mn-ea"/>
              <a:ea typeface="+mn-ea"/>
              <a:cs typeface="Times New Roman" panose="02020603050405020304" pitchFamily="18" charset="0"/>
            </a:endParaRPr>
          </a:p>
          <a:p>
            <a:pPr lvl="1" algn="just" eaLnBrk="1">
              <a:spcAft>
                <a:spcPts val="600"/>
              </a:spcAft>
              <a:buFont typeface="Wingdings" pitchFamily="2" charset="2"/>
              <a:buChar char="ü"/>
              <a:defRPr/>
            </a:pPr>
            <a:endParaRPr lang="en-US" altLang="zh-TW" sz="2400" kern="100" dirty="0" smtClean="0">
              <a:latin typeface="+mn-ea"/>
              <a:ea typeface="+mn-ea"/>
              <a:cs typeface="Times New Roman" panose="02020603050405020304" pitchFamily="18" charset="0"/>
            </a:endParaRPr>
          </a:p>
          <a:p>
            <a:endParaRPr lang="zh-TW" altLang="en-US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109637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dirty="0"/>
              <a:t>分項能力通過率分析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 eaLnBrk="1"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zh-TW" altLang="en-US" sz="3000" dirty="0"/>
              <a:t>檔案內容</a:t>
            </a:r>
            <a:endParaRPr lang="en-US" altLang="zh-TW" sz="3000" dirty="0"/>
          </a:p>
          <a:p>
            <a:pPr lvl="1" algn="just" eaLnBrk="1">
              <a:spcAft>
                <a:spcPts val="600"/>
              </a:spcAft>
              <a:buFont typeface="Wingdings" pitchFamily="2" charset="2"/>
              <a:buChar char="ü"/>
              <a:defRPr/>
            </a:pPr>
            <a:r>
              <a:rPr lang="zh-TW" altLang="en-US" sz="2600" dirty="0" smtClean="0"/>
              <a:t>全校所有學生在各科各</a:t>
            </a:r>
            <a:r>
              <a:rPr lang="zh-TW" altLang="en-US" sz="2600" dirty="0"/>
              <a:t>分項能力通過率</a:t>
            </a:r>
            <a:r>
              <a:rPr lang="zh-TW" altLang="en-US" sz="2600" dirty="0" smtClean="0"/>
              <a:t>之變化 </a:t>
            </a:r>
            <a:r>
              <a:rPr lang="en-US" altLang="zh-TW" sz="2600" dirty="0" smtClean="0"/>
              <a:t>(</a:t>
            </a:r>
            <a:r>
              <a:rPr lang="zh-TW" altLang="en-US" sz="2600" dirty="0"/>
              <a:t>相較於全國平均</a:t>
            </a:r>
            <a:r>
              <a:rPr lang="en-US" altLang="zh-TW" sz="2600" dirty="0"/>
              <a:t>)</a:t>
            </a:r>
            <a:endParaRPr lang="zh-TW" altLang="en-US" sz="2600" dirty="0"/>
          </a:p>
          <a:p>
            <a:pPr algn="just" eaLnBrk="1"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zh-TW" altLang="en-US" sz="3000" dirty="0"/>
              <a:t>用途</a:t>
            </a:r>
            <a:endParaRPr lang="en-US" altLang="zh-TW" sz="3000" dirty="0"/>
          </a:p>
          <a:p>
            <a:pPr lvl="1" algn="just" eaLnBrk="1">
              <a:spcAft>
                <a:spcPts val="600"/>
              </a:spcAft>
              <a:buFont typeface="Wingdings" pitchFamily="2" charset="2"/>
              <a:buChar char="ü"/>
              <a:defRPr/>
            </a:pPr>
            <a:r>
              <a:rPr lang="zh-TW" altLang="en-US" sz="2600" dirty="0"/>
              <a:t>作為課程與教學調整之參考依據</a:t>
            </a:r>
            <a:r>
              <a:rPr lang="zh-TW" altLang="en-US" sz="2600" dirty="0" smtClean="0"/>
              <a:t>。</a:t>
            </a:r>
            <a:endParaRPr lang="en-US" altLang="zh-TW" sz="2600" dirty="0" smtClean="0"/>
          </a:p>
          <a:p>
            <a:pPr lvl="1" algn="just" eaLnBrk="1">
              <a:spcAft>
                <a:spcPts val="600"/>
              </a:spcAft>
              <a:buFont typeface="Wingdings" pitchFamily="2" charset="2"/>
              <a:buChar char="ü"/>
              <a:defRPr/>
            </a:pPr>
            <a:r>
              <a:rPr lang="zh-TW" altLang="en-US" sz="2600" dirty="0" smtClean="0"/>
              <a:t>以</a:t>
            </a:r>
            <a:r>
              <a:rPr lang="zh-TW" altLang="en-US" sz="2600" dirty="0"/>
              <a:t>國文科為例，可分為語文知識、文意理解與文本評鑑</a:t>
            </a:r>
            <a:r>
              <a:rPr lang="zh-TW" altLang="en-US" sz="2600" dirty="0" smtClean="0"/>
              <a:t>。</a:t>
            </a:r>
            <a:endParaRPr lang="en-US" altLang="zh-TW" sz="2600" dirty="0" smtClean="0"/>
          </a:p>
          <a:p>
            <a:pPr lvl="1" algn="just" eaLnBrk="1">
              <a:spcAft>
                <a:spcPts val="600"/>
              </a:spcAft>
              <a:buFont typeface="Wingdings" pitchFamily="2" charset="2"/>
              <a:buChar char="ü"/>
              <a:defRPr/>
            </a:pPr>
            <a:r>
              <a:rPr lang="zh-TW" altLang="en-US" sz="2600" dirty="0" smtClean="0"/>
              <a:t>若</a:t>
            </a:r>
            <a:r>
              <a:rPr lang="zh-TW" altLang="en-US" sz="2600" dirty="0"/>
              <a:t>學生在文意理解之表現較差，則學校可採取因應策略</a:t>
            </a:r>
            <a:r>
              <a:rPr lang="en-US" altLang="zh-TW" sz="2600" dirty="0"/>
              <a:t>(</a:t>
            </a:r>
            <a:r>
              <a:rPr lang="zh-TW" altLang="en-US" sz="2600" dirty="0"/>
              <a:t>例如，讓學生廣泛的閱讀文本</a:t>
            </a:r>
            <a:r>
              <a:rPr lang="en-US" altLang="zh-TW" sz="2600" dirty="0"/>
              <a:t>)</a:t>
            </a:r>
            <a:r>
              <a:rPr lang="zh-TW" altLang="en-US" sz="2600" dirty="0"/>
              <a:t>，優先針對該項能力進行補強。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6E4CFB-D5C7-44F8-8B47-D3E0F5D904E7}" type="slidenum">
              <a:rPr lang="zh-TW" altLang="en-US" smtClean="0"/>
              <a:pPr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079227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各科分析能力摘要表</a:t>
            </a: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861977645"/>
              </p:ext>
            </p:extLst>
          </p:nvPr>
        </p:nvGraphicFramePr>
        <p:xfrm>
          <a:off x="251520" y="1417639"/>
          <a:ext cx="8712965" cy="4809090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516869">
                  <a:extLst>
                    <a:ext uri="{9D8B030D-6E8A-4147-A177-3AD203B41FA5}">
                      <a16:colId xmlns:a16="http://schemas.microsoft.com/office/drawing/2014/main" xmlns="" val="1272890160"/>
                    </a:ext>
                  </a:extLst>
                </a:gridCol>
                <a:gridCol w="1199879">
                  <a:extLst>
                    <a:ext uri="{9D8B030D-6E8A-4147-A177-3AD203B41FA5}">
                      <a16:colId xmlns:a16="http://schemas.microsoft.com/office/drawing/2014/main" xmlns="" val="3038828253"/>
                    </a:ext>
                  </a:extLst>
                </a:gridCol>
                <a:gridCol w="1199879">
                  <a:extLst>
                    <a:ext uri="{9D8B030D-6E8A-4147-A177-3AD203B41FA5}">
                      <a16:colId xmlns:a16="http://schemas.microsoft.com/office/drawing/2014/main" xmlns="" val="570307734"/>
                    </a:ext>
                  </a:extLst>
                </a:gridCol>
                <a:gridCol w="1199879">
                  <a:extLst>
                    <a:ext uri="{9D8B030D-6E8A-4147-A177-3AD203B41FA5}">
                      <a16:colId xmlns:a16="http://schemas.microsoft.com/office/drawing/2014/main" xmlns="" val="2845538577"/>
                    </a:ext>
                  </a:extLst>
                </a:gridCol>
                <a:gridCol w="1199879">
                  <a:extLst>
                    <a:ext uri="{9D8B030D-6E8A-4147-A177-3AD203B41FA5}">
                      <a16:colId xmlns:a16="http://schemas.microsoft.com/office/drawing/2014/main" xmlns="" val="1832314693"/>
                    </a:ext>
                  </a:extLst>
                </a:gridCol>
                <a:gridCol w="1596381">
                  <a:extLst>
                    <a:ext uri="{9D8B030D-6E8A-4147-A177-3AD203B41FA5}">
                      <a16:colId xmlns:a16="http://schemas.microsoft.com/office/drawing/2014/main" xmlns="" val="3526338753"/>
                    </a:ext>
                  </a:extLst>
                </a:gridCol>
                <a:gridCol w="1800199">
                  <a:extLst>
                    <a:ext uri="{9D8B030D-6E8A-4147-A177-3AD203B41FA5}">
                      <a16:colId xmlns:a16="http://schemas.microsoft.com/office/drawing/2014/main" xmlns="" val="971728305"/>
                    </a:ext>
                  </a:extLst>
                </a:gridCol>
              </a:tblGrid>
              <a:tr h="2967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</a:rPr>
                        <a:t> </a:t>
                      </a:r>
                      <a:endParaRPr lang="zh-TW" sz="12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solidFill>
                            <a:schemeClr val="bg1"/>
                          </a:solidFill>
                          <a:effectLst/>
                        </a:rPr>
                        <a:t>國文</a:t>
                      </a:r>
                      <a:endParaRPr lang="zh-TW" sz="2400" kern="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solidFill>
                            <a:schemeClr val="bg1"/>
                          </a:solidFill>
                          <a:effectLst/>
                        </a:rPr>
                        <a:t>英閱</a:t>
                      </a:r>
                      <a:endParaRPr lang="zh-TW" sz="2400" kern="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solidFill>
                            <a:schemeClr val="bg1"/>
                          </a:solidFill>
                          <a:effectLst/>
                        </a:rPr>
                        <a:t>英聽</a:t>
                      </a:r>
                      <a:endParaRPr lang="zh-TW" sz="2400" kern="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solidFill>
                            <a:schemeClr val="bg1"/>
                          </a:solidFill>
                          <a:effectLst/>
                        </a:rPr>
                        <a:t>數學</a:t>
                      </a:r>
                      <a:endParaRPr lang="zh-TW" sz="2400" kern="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solidFill>
                            <a:schemeClr val="bg1"/>
                          </a:solidFill>
                          <a:effectLst/>
                        </a:rPr>
                        <a:t>社會</a:t>
                      </a:r>
                      <a:endParaRPr lang="zh-TW" sz="2400" kern="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solidFill>
                            <a:schemeClr val="bg1"/>
                          </a:solidFill>
                          <a:effectLst/>
                        </a:rPr>
                        <a:t>自然</a:t>
                      </a:r>
                      <a:endParaRPr lang="zh-TW" sz="2400" kern="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416365582"/>
                  </a:ext>
                </a:extLst>
              </a:tr>
              <a:tr h="493473">
                <a:tc rowSpan="7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800" kern="100" dirty="0">
                          <a:solidFill>
                            <a:schemeClr val="bg1"/>
                          </a:solidFill>
                          <a:effectLst/>
                        </a:rPr>
                        <a:t>分項能力</a:t>
                      </a:r>
                      <a:endParaRPr lang="zh-TW" sz="2800" kern="1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</a:rPr>
                        <a:t>語文知識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字詞理解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辨識句意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800" kern="100" dirty="0">
                          <a:effectLst/>
                        </a:rPr>
                        <a:t>記憶</a:t>
                      </a:r>
                      <a:r>
                        <a:rPr lang="zh-TW" sz="1800" kern="100" dirty="0">
                          <a:effectLst/>
                        </a:rPr>
                        <a:t>理解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</a:rPr>
                        <a:t>能記憶基本知識</a:t>
                      </a:r>
                      <a:endParaRPr lang="zh-TW" sz="16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</a:rPr>
                        <a:t>能知道科學知識</a:t>
                      </a:r>
                      <a:endParaRPr lang="zh-TW" sz="16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490311344"/>
                  </a:ext>
                </a:extLst>
              </a:tr>
              <a:tr h="720080">
                <a:tc v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zh-TW" sz="12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</a:rPr>
                        <a:t>文意理解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篇章大意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</a:rPr>
                        <a:t>選出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</a:rPr>
                        <a:t>適當回應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</a:rPr>
                        <a:t>程序執行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</a:rPr>
                        <a:t>能轉譯以</a:t>
                      </a:r>
                      <a:r>
                        <a:rPr lang="zh-TW" sz="1600" kern="100" dirty="0" smtClean="0">
                          <a:effectLst/>
                        </a:rPr>
                        <a:t>不同</a:t>
                      </a:r>
                      <a:endParaRPr lang="en-US" altLang="zh-TW" sz="1600" kern="1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 dirty="0" smtClean="0">
                          <a:effectLst/>
                        </a:rPr>
                        <a:t>方式</a:t>
                      </a:r>
                      <a:r>
                        <a:rPr lang="zh-TW" sz="1600" kern="100" dirty="0">
                          <a:effectLst/>
                        </a:rPr>
                        <a:t>呈現的知識</a:t>
                      </a:r>
                      <a:endParaRPr lang="zh-TW" sz="16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能對科學知識做出詮釋、分類、舉例</a:t>
                      </a:r>
                      <a:endParaRPr lang="zh-TW" sz="16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4031613802"/>
                  </a:ext>
                </a:extLst>
              </a:tr>
              <a:tr h="890187">
                <a:tc v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zh-TW" sz="12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</a:rPr>
                        <a:t>文本評鑑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篇章細節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言談理解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解題應用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</a:rPr>
                        <a:t>能舉例或</a:t>
                      </a:r>
                      <a:r>
                        <a:rPr lang="zh-TW" sz="1600" kern="100" dirty="0" smtClean="0">
                          <a:effectLst/>
                        </a:rPr>
                        <a:t>作出</a:t>
                      </a:r>
                      <a:endParaRPr lang="en-US" altLang="zh-TW" sz="1600" kern="1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 dirty="0" smtClean="0">
                          <a:effectLst/>
                        </a:rPr>
                        <a:t>分類</a:t>
                      </a:r>
                      <a:endParaRPr lang="zh-TW" sz="16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</a:rPr>
                        <a:t>能根據</a:t>
                      </a:r>
                      <a:r>
                        <a:rPr lang="zh-TW" sz="1600" kern="100" dirty="0" smtClean="0">
                          <a:effectLst/>
                        </a:rPr>
                        <a:t>科學知識</a:t>
                      </a:r>
                      <a:endParaRPr lang="en-US" altLang="zh-TW" sz="1600" kern="1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 dirty="0" smtClean="0">
                          <a:effectLst/>
                        </a:rPr>
                        <a:t>作出</a:t>
                      </a:r>
                      <a:r>
                        <a:rPr lang="zh-TW" sz="1600" kern="100" dirty="0">
                          <a:effectLst/>
                        </a:rPr>
                        <a:t>合理推論</a:t>
                      </a:r>
                      <a:r>
                        <a:rPr lang="zh-TW" sz="1600" kern="100" dirty="0" smtClean="0">
                          <a:effectLst/>
                        </a:rPr>
                        <a:t>、</a:t>
                      </a:r>
                      <a:endParaRPr lang="en-US" altLang="zh-TW" sz="1600" kern="1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 dirty="0" smtClean="0">
                          <a:effectLst/>
                        </a:rPr>
                        <a:t>解釋</a:t>
                      </a:r>
                      <a:r>
                        <a:rPr lang="zh-TW" sz="1600" kern="100" dirty="0">
                          <a:effectLst/>
                        </a:rPr>
                        <a:t>或預測</a:t>
                      </a:r>
                      <a:endParaRPr lang="zh-TW" sz="16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026890564"/>
                  </a:ext>
                </a:extLst>
              </a:tr>
              <a:tr h="432594">
                <a:tc v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zh-TW" sz="12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>
                          <a:effectLst/>
                        </a:rPr>
                        <a:t> 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篇章結構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>
                          <a:effectLst/>
                        </a:rPr>
                        <a:t> 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分析思考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能做出合理推論</a:t>
                      </a:r>
                      <a:endParaRPr lang="zh-TW" sz="16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能應用科學知識</a:t>
                      </a:r>
                      <a:endParaRPr lang="zh-TW" sz="16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983731168"/>
                  </a:ext>
                </a:extLst>
              </a:tr>
              <a:tr h="720080">
                <a:tc v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zh-TW" sz="12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>
                          <a:effectLst/>
                        </a:rPr>
                        <a:t> 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文意推論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>
                          <a:effectLst/>
                        </a:rPr>
                        <a:t> 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</a:rPr>
                        <a:t> 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能比較資料異同、或找出因果關係</a:t>
                      </a:r>
                      <a:endParaRPr lang="zh-TW" sz="16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能統整科學知識、分析資訊做出判斷</a:t>
                      </a:r>
                      <a:endParaRPr lang="zh-TW" sz="16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38260493"/>
                  </a:ext>
                </a:extLst>
              </a:tr>
              <a:tr h="593458">
                <a:tc v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zh-TW" sz="12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>
                          <a:effectLst/>
                        </a:rPr>
                        <a:t> 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語法結構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>
                          <a:effectLst/>
                        </a:rPr>
                        <a:t> 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>
                          <a:effectLst/>
                        </a:rPr>
                        <a:t> 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>
                          <a:effectLst/>
                        </a:rPr>
                        <a:t>具備或應用分析能力</a:t>
                      </a:r>
                      <a:endParaRPr lang="zh-TW" sz="16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>
                          <a:effectLst/>
                        </a:rPr>
                        <a:t> </a:t>
                      </a:r>
                      <a:endParaRPr lang="zh-TW" sz="16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839717526"/>
                  </a:ext>
                </a:extLst>
              </a:tr>
              <a:tr h="593458">
                <a:tc v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zh-TW" sz="12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>
                          <a:effectLst/>
                        </a:rPr>
                        <a:t> 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>
                          <a:effectLst/>
                        </a:rPr>
                        <a:t> 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>
                          <a:effectLst/>
                        </a:rPr>
                        <a:t> 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</a:rPr>
                        <a:t> 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 dirty="0">
                          <a:effectLst/>
                        </a:rPr>
                        <a:t>具備綜合</a:t>
                      </a:r>
                      <a:r>
                        <a:rPr lang="zh-TW" sz="1600" kern="100" dirty="0" smtClean="0">
                          <a:effectLst/>
                        </a:rPr>
                        <a:t>運用</a:t>
                      </a:r>
                      <a:endParaRPr lang="en-US" altLang="zh-TW" sz="1600" kern="1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kern="100" dirty="0" smtClean="0">
                          <a:effectLst/>
                        </a:rPr>
                        <a:t>多</a:t>
                      </a:r>
                      <a:r>
                        <a:rPr lang="zh-TW" sz="1600" kern="100" dirty="0">
                          <a:effectLst/>
                        </a:rPr>
                        <a:t>項知識的能力</a:t>
                      </a:r>
                      <a:endParaRPr lang="zh-TW" sz="16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100" dirty="0">
                          <a:effectLst/>
                        </a:rPr>
                        <a:t> </a:t>
                      </a:r>
                      <a:endParaRPr lang="zh-TW" sz="16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4287247323"/>
                  </a:ext>
                </a:extLst>
              </a:tr>
            </a:tbl>
          </a:graphicData>
        </a:graphic>
      </p:graphicFrame>
      <p:sp>
        <p:nvSpPr>
          <p:cNvPr id="5" name="矩形 4"/>
          <p:cNvSpPr/>
          <p:nvPr/>
        </p:nvSpPr>
        <p:spPr>
          <a:xfrm>
            <a:off x="7343507" y="76862"/>
            <a:ext cx="180049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400" dirty="0">
                <a:latin typeface="標楷體" panose="03000509000000000000" pitchFamily="65" charset="-120"/>
                <a:ea typeface="標楷體" panose="03000509000000000000" pitchFamily="65" charset="-120"/>
              </a:rPr>
              <a:t>分項能力通過率分析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6E4CFB-D5C7-44F8-8B47-D3E0F5D904E7}" type="slidenum">
              <a:rPr lang="zh-TW" altLang="en-US" smtClean="0"/>
              <a:pPr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4134763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539552" y="723960"/>
            <a:ext cx="8229600" cy="1143000"/>
          </a:xfrm>
        </p:spPr>
        <p:txBody>
          <a:bodyPr/>
          <a:lstStyle/>
          <a:p>
            <a:pPr lvl="2"/>
            <a:r>
              <a:rPr lang="zh-TW" altLang="en-US" dirty="0" smtClean="0">
                <a:solidFill>
                  <a:schemeClr val="tx1"/>
                </a:solidFill>
              </a:rPr>
              <a:t>分</a:t>
            </a:r>
            <a:r>
              <a:rPr lang="zh-TW" altLang="en-US" dirty="0">
                <a:solidFill>
                  <a:schemeClr val="tx1"/>
                </a:solidFill>
              </a:rPr>
              <a:t>項</a:t>
            </a:r>
            <a:r>
              <a:rPr lang="zh-TW" altLang="en-US" dirty="0" smtClean="0">
                <a:solidFill>
                  <a:schemeClr val="tx1"/>
                </a:solidFill>
              </a:rPr>
              <a:t>能力之說明與題數分配</a:t>
            </a:r>
            <a:r>
              <a:rPr lang="en-US" altLang="zh-TW" dirty="0" smtClean="0">
                <a:solidFill>
                  <a:schemeClr val="tx1"/>
                </a:solidFill>
              </a:rPr>
              <a:t/>
            </a:r>
            <a:br>
              <a:rPr lang="en-US" altLang="zh-TW" dirty="0" smtClean="0">
                <a:solidFill>
                  <a:schemeClr val="tx1"/>
                </a:solidFill>
              </a:rPr>
            </a:br>
            <a:r>
              <a:rPr lang="en-US" altLang="zh-TW" sz="3200" dirty="0">
                <a:solidFill>
                  <a:schemeClr val="tx1"/>
                </a:solidFill>
              </a:rPr>
              <a:t>(</a:t>
            </a:r>
            <a:r>
              <a:rPr lang="zh-TW" altLang="en-US" sz="3200" dirty="0">
                <a:solidFill>
                  <a:schemeClr val="tx1"/>
                </a:solidFill>
              </a:rPr>
              <a:t>以國文科為例</a:t>
            </a:r>
            <a:r>
              <a:rPr lang="en-US" altLang="zh-TW" sz="3200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8" name="矩形 7"/>
          <p:cNvSpPr/>
          <p:nvPr/>
        </p:nvSpPr>
        <p:spPr>
          <a:xfrm>
            <a:off x="7343507" y="76862"/>
            <a:ext cx="180049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400" dirty="0">
                <a:latin typeface="標楷體" panose="03000509000000000000" pitchFamily="65" charset="-120"/>
                <a:ea typeface="標楷體" panose="03000509000000000000" pitchFamily="65" charset="-120"/>
              </a:rPr>
              <a:t>分項能力通過率分析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51" t="13601" r="3538" b="10801"/>
          <a:stretch/>
        </p:blipFill>
        <p:spPr>
          <a:xfrm>
            <a:off x="200199" y="2205870"/>
            <a:ext cx="8725417" cy="3959433"/>
          </a:xfrm>
          <a:prstGeom prst="rect">
            <a:avLst/>
          </a:prstGeom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6E4CFB-D5C7-44F8-8B47-D3E0F5D904E7}" type="slidenum">
              <a:rPr lang="zh-TW" altLang="en-US" smtClean="0"/>
              <a:pPr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617676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539552" y="723960"/>
            <a:ext cx="8229600" cy="1143000"/>
          </a:xfrm>
        </p:spPr>
        <p:txBody>
          <a:bodyPr/>
          <a:lstStyle/>
          <a:p>
            <a:pPr lvl="2"/>
            <a:r>
              <a:rPr lang="zh-TW" altLang="en-US" sz="4000" dirty="0" smtClean="0">
                <a:solidFill>
                  <a:schemeClr val="tx1"/>
                </a:solidFill>
              </a:rPr>
              <a:t>國文科各</a:t>
            </a:r>
            <a:r>
              <a:rPr lang="zh-TW" altLang="en-US" sz="4000" dirty="0">
                <a:solidFill>
                  <a:schemeClr val="tx1"/>
                </a:solidFill>
              </a:rPr>
              <a:t>分項能力通過</a:t>
            </a:r>
            <a:r>
              <a:rPr lang="zh-TW" altLang="en-US" sz="4000" dirty="0" smtClean="0">
                <a:solidFill>
                  <a:schemeClr val="tx1"/>
                </a:solidFill>
              </a:rPr>
              <a:t>率之變化</a:t>
            </a:r>
            <a:r>
              <a:rPr lang="en-US" altLang="zh-TW" sz="4000" dirty="0" smtClean="0">
                <a:solidFill>
                  <a:schemeClr val="tx1"/>
                </a:solidFill>
              </a:rPr>
              <a:t/>
            </a:r>
            <a:br>
              <a:rPr lang="en-US" altLang="zh-TW" sz="4000" dirty="0" smtClean="0">
                <a:solidFill>
                  <a:schemeClr val="tx1"/>
                </a:solidFill>
              </a:rPr>
            </a:br>
            <a:r>
              <a:rPr lang="en-US" altLang="zh-TW" sz="3200" dirty="0" smtClean="0">
                <a:solidFill>
                  <a:schemeClr val="tx1"/>
                </a:solidFill>
              </a:rPr>
              <a:t>(</a:t>
            </a:r>
            <a:r>
              <a:rPr lang="zh-TW" altLang="en-US" sz="3200" dirty="0">
                <a:solidFill>
                  <a:schemeClr val="tx1"/>
                </a:solidFill>
              </a:rPr>
              <a:t>相較於全國平均</a:t>
            </a:r>
            <a:r>
              <a:rPr lang="en-US" altLang="zh-TW" sz="3200" dirty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8" name="矩形 7"/>
          <p:cNvSpPr/>
          <p:nvPr/>
        </p:nvSpPr>
        <p:spPr>
          <a:xfrm>
            <a:off x="7343507" y="76862"/>
            <a:ext cx="180049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400" dirty="0">
                <a:latin typeface="標楷體" panose="03000509000000000000" pitchFamily="65" charset="-120"/>
                <a:ea typeface="標楷體" panose="03000509000000000000" pitchFamily="65" charset="-120"/>
              </a:rPr>
              <a:t>分項能力通過率分析</a:t>
            </a:r>
          </a:p>
        </p:txBody>
      </p:sp>
      <p:grpSp>
        <p:nvGrpSpPr>
          <p:cNvPr id="2" name="群組 1"/>
          <p:cNvGrpSpPr/>
          <p:nvPr/>
        </p:nvGrpSpPr>
        <p:grpSpPr>
          <a:xfrm>
            <a:off x="200198" y="2458402"/>
            <a:ext cx="8725418" cy="2986822"/>
            <a:chOff x="200198" y="2205871"/>
            <a:chExt cx="8725418" cy="2986822"/>
          </a:xfrm>
        </p:grpSpPr>
        <p:pic>
          <p:nvPicPr>
            <p:cNvPr id="3" name="圖片 2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2750" t="30400" r="3537" b="31801"/>
            <a:stretch/>
          </p:blipFill>
          <p:spPr>
            <a:xfrm>
              <a:off x="200198" y="3212977"/>
              <a:ext cx="8725417" cy="1979716"/>
            </a:xfrm>
            <a:prstGeom prst="rect">
              <a:avLst/>
            </a:prstGeom>
          </p:spPr>
        </p:pic>
        <p:pic>
          <p:nvPicPr>
            <p:cNvPr id="6" name="圖片 5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2751" t="13601" r="3538" b="67170"/>
            <a:stretch/>
          </p:blipFill>
          <p:spPr>
            <a:xfrm>
              <a:off x="200199" y="2205871"/>
              <a:ext cx="8725417" cy="1007106"/>
            </a:xfrm>
            <a:prstGeom prst="rect">
              <a:avLst/>
            </a:prstGeom>
          </p:spPr>
        </p:pic>
      </p:grp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6E4CFB-D5C7-44F8-8B47-D3E0F5D904E7}" type="slidenum">
              <a:rPr lang="zh-TW" altLang="en-US" smtClean="0"/>
              <a:pPr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695588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分項能力通過</a:t>
            </a:r>
            <a:r>
              <a:rPr lang="zh-TW" altLang="en-US" dirty="0" smtClean="0"/>
              <a:t>率之說明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zh-TW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分項能力通過率：評量該分項能力的相關試題之平均通過率。</a:t>
            </a:r>
            <a:endParaRPr lang="en-US" altLang="zh-TW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zh-TW" altLang="en-US" sz="22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「差異」為</a:t>
            </a:r>
            <a:r>
              <a:rPr lang="zh-TW" altLang="en-US" sz="2200" u="sng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該校</a:t>
            </a:r>
            <a:r>
              <a:rPr lang="zh-TW" altLang="en-US" sz="22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在某分項能力之通過率減去</a:t>
            </a:r>
            <a:r>
              <a:rPr lang="zh-TW" altLang="en-US" sz="2200" u="sng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全國</a:t>
            </a:r>
            <a:r>
              <a:rPr lang="zh-TW" altLang="en-US" sz="22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在該分項能力</a:t>
            </a:r>
            <a:r>
              <a:rPr lang="zh-TW" altLang="en-US" sz="22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之通過</a:t>
            </a:r>
            <a:r>
              <a:rPr lang="zh-TW" altLang="en-US" sz="22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率。</a:t>
            </a:r>
            <a:endParaRPr lang="en-US" altLang="zh-TW" sz="22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zh-TW" altLang="en-US" sz="22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「</a:t>
            </a:r>
            <a:r>
              <a:rPr lang="en-US" altLang="zh-TW" sz="22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Ⅰ</a:t>
            </a:r>
            <a:r>
              <a:rPr lang="zh-TW" altLang="en-US" sz="22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」、「</a:t>
            </a:r>
            <a:r>
              <a:rPr lang="en-US" altLang="zh-TW" sz="22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Ⅱ</a:t>
            </a:r>
            <a:r>
              <a:rPr lang="zh-TW" altLang="en-US" sz="22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」及「</a:t>
            </a:r>
            <a:r>
              <a:rPr lang="en-US" altLang="zh-TW" sz="22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Ⅲ</a:t>
            </a:r>
            <a:r>
              <a:rPr lang="zh-TW" altLang="en-US" sz="22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」分別為該校與全國於近三年在某分項能力之通過率差異，數值為</a:t>
            </a:r>
            <a:r>
              <a:rPr lang="zh-TW" altLang="en-US" sz="2200" dirty="0">
                <a:solidFill>
                  <a:srgbClr val="2428FE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正</a:t>
            </a:r>
            <a:r>
              <a:rPr lang="zh-TW" altLang="en-US" sz="22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代表該校在該分項能力之</a:t>
            </a:r>
            <a:r>
              <a:rPr lang="zh-TW" altLang="en-US" sz="2200" dirty="0">
                <a:solidFill>
                  <a:srgbClr val="2428FE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表現高於全國</a:t>
            </a:r>
            <a:r>
              <a:rPr lang="zh-TW" altLang="en-US" sz="22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，數值為</a:t>
            </a:r>
            <a:r>
              <a:rPr lang="zh-TW" altLang="en-US" sz="2200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負</a:t>
            </a:r>
            <a:r>
              <a:rPr lang="zh-TW" altLang="en-US" sz="22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代表該校</a:t>
            </a:r>
            <a:r>
              <a:rPr lang="zh-TW" altLang="en-US" sz="2200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表現低於全國</a:t>
            </a:r>
            <a:r>
              <a:rPr lang="zh-TW" altLang="en-US" sz="22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。</a:t>
            </a:r>
            <a:endParaRPr lang="en-US" altLang="zh-TW" sz="22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zh-TW" altLang="en-US" sz="22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「</a:t>
            </a:r>
            <a:r>
              <a:rPr lang="en-US" altLang="zh-TW" sz="22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Ⅰ-Ⅱ</a:t>
            </a:r>
            <a:r>
              <a:rPr lang="zh-TW" altLang="en-US" sz="22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」為</a:t>
            </a:r>
            <a:r>
              <a:rPr lang="en-US" altLang="zh-TW" sz="22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107</a:t>
            </a:r>
            <a:r>
              <a:rPr lang="zh-TW" altLang="en-US" sz="22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與</a:t>
            </a:r>
            <a:r>
              <a:rPr lang="en-US" altLang="zh-TW" sz="22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106</a:t>
            </a:r>
            <a:r>
              <a:rPr lang="zh-TW" altLang="en-US" sz="22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兩年度</a:t>
            </a:r>
            <a:r>
              <a:rPr lang="zh-TW" altLang="en-US" sz="22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通過率差距之差異</a:t>
            </a:r>
            <a:r>
              <a:rPr lang="zh-TW" altLang="en-US" sz="22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量；</a:t>
            </a:r>
            <a:endParaRPr lang="en-US" altLang="zh-TW" sz="2200" dirty="0" smtClean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zh-TW" altLang="en-US" sz="22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   </a:t>
            </a:r>
            <a:r>
              <a:rPr lang="zh-TW" alt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「</a:t>
            </a:r>
            <a:r>
              <a:rPr lang="en-US" altLang="zh-TW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Ⅰ-Ⅲ</a:t>
            </a:r>
            <a:r>
              <a:rPr lang="zh-TW" alt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」為</a:t>
            </a:r>
            <a:r>
              <a:rPr lang="en-US" altLang="zh-TW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107</a:t>
            </a:r>
            <a:r>
              <a:rPr lang="zh-TW" alt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與</a:t>
            </a:r>
            <a:r>
              <a:rPr lang="en-US" altLang="zh-TW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105</a:t>
            </a:r>
            <a:r>
              <a:rPr lang="zh-TW" alt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兩</a:t>
            </a:r>
            <a:r>
              <a:rPr lang="zh-TW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年度通過率差距之差異量</a:t>
            </a:r>
            <a:r>
              <a:rPr lang="zh-TW" alt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en-US" altLang="zh-TW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zh-TW" altLang="en-US" sz="19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數值</a:t>
            </a:r>
            <a:r>
              <a:rPr lang="zh-TW" altLang="en-US" sz="19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為</a:t>
            </a:r>
            <a:r>
              <a:rPr lang="zh-TW" altLang="en-US" sz="1900" dirty="0">
                <a:solidFill>
                  <a:srgbClr val="2428FE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正</a:t>
            </a:r>
            <a:r>
              <a:rPr lang="zh-TW" altLang="en-US" sz="19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代表該校</a:t>
            </a:r>
            <a:r>
              <a:rPr lang="zh-TW" altLang="en-US" sz="19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在該分項能力之表現為</a:t>
            </a:r>
            <a:r>
              <a:rPr lang="zh-TW" altLang="en-US" sz="1900" dirty="0">
                <a:solidFill>
                  <a:srgbClr val="2428FE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提升</a:t>
            </a:r>
            <a:r>
              <a:rPr lang="zh-TW" altLang="en-US" sz="19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，數值為</a:t>
            </a:r>
            <a:r>
              <a:rPr lang="zh-TW" altLang="en-US" sz="1900" dirty="0" smtClean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負</a:t>
            </a:r>
            <a:r>
              <a:rPr lang="zh-TW" altLang="en-US" sz="1900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表示</a:t>
            </a:r>
            <a:r>
              <a:rPr lang="zh-TW" altLang="en-US" sz="19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表現</a:t>
            </a:r>
            <a:r>
              <a:rPr lang="zh-TW" altLang="en-US" sz="1900" dirty="0" smtClean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下降</a:t>
            </a:r>
            <a:r>
              <a:rPr lang="zh-TW" altLang="en-US" sz="1900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。</a:t>
            </a:r>
            <a:endParaRPr lang="en-US" altLang="zh-TW" sz="1900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7343507" y="76862"/>
            <a:ext cx="180049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400" dirty="0">
                <a:latin typeface="標楷體" panose="03000509000000000000" pitchFamily="65" charset="-120"/>
                <a:ea typeface="標楷體" panose="03000509000000000000" pitchFamily="65" charset="-120"/>
              </a:rPr>
              <a:t>分項能力通過率分析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6E4CFB-D5C7-44F8-8B47-D3E0F5D904E7}" type="slidenum">
              <a:rPr lang="zh-TW" altLang="en-US" smtClean="0"/>
              <a:pPr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4189251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試題通過率分析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78155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檔案內容</a:t>
            </a:r>
            <a:endParaRPr lang="en-US" altLang="zh-TW" sz="2800" dirty="0"/>
          </a:p>
          <a:p>
            <a:pPr marL="457200" lvl="1" indent="0">
              <a:buFont typeface="Wingdings" pitchFamily="2" charset="2"/>
              <a:buChar char="ü"/>
            </a:pPr>
            <a:r>
              <a:rPr lang="zh-TW" altLang="en-US" sz="2400" dirty="0"/>
              <a:t>量化資料：通過</a:t>
            </a:r>
            <a:r>
              <a:rPr lang="zh-TW" altLang="en-US" sz="2400" dirty="0" smtClean="0"/>
              <a:t>率（全國、縣市、學校）</a:t>
            </a:r>
            <a:endParaRPr lang="en-US" altLang="zh-TW" sz="2400" dirty="0"/>
          </a:p>
          <a:p>
            <a:pPr marL="457200" lvl="1" indent="0">
              <a:buFont typeface="Wingdings" pitchFamily="2" charset="2"/>
              <a:buChar char="ü"/>
            </a:pPr>
            <a:r>
              <a:rPr lang="zh-TW" altLang="en-US" sz="2400" dirty="0" smtClean="0"/>
              <a:t>質</a:t>
            </a:r>
            <a:r>
              <a:rPr lang="zh-TW" altLang="en-US" sz="2400" dirty="0"/>
              <a:t>性資料：分項能力、評量</a:t>
            </a:r>
            <a:r>
              <a:rPr lang="zh-TW" altLang="en-US" sz="2400" dirty="0" smtClean="0"/>
              <a:t>目標</a:t>
            </a:r>
            <a:endParaRPr lang="en-US" altLang="zh-TW" sz="2800" dirty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2800" dirty="0"/>
              <a:t>用途</a:t>
            </a:r>
            <a:endParaRPr lang="en-US" altLang="zh-TW" sz="2800" dirty="0"/>
          </a:p>
          <a:p>
            <a:pPr lvl="1">
              <a:buFont typeface="Wingdings" pitchFamily="2" charset="2"/>
              <a:buChar char="ü"/>
            </a:pPr>
            <a:r>
              <a:rPr lang="zh-TW" altLang="en-US" sz="2400" dirty="0"/>
              <a:t>找出貴校學生通過率較低或分項能力表現較差的</a:t>
            </a:r>
            <a:r>
              <a:rPr lang="zh-TW" altLang="en-US" sz="2400" dirty="0" smtClean="0"/>
              <a:t>試題。</a:t>
            </a:r>
            <a:endParaRPr lang="en-US" altLang="zh-TW" sz="2400" dirty="0" smtClean="0"/>
          </a:p>
          <a:p>
            <a:pPr lvl="1">
              <a:buFont typeface="Wingdings" pitchFamily="2" charset="2"/>
              <a:buChar char="ü"/>
            </a:pPr>
            <a:r>
              <a:rPr lang="zh-TW" altLang="en-US" sz="2400" dirty="0" smtClean="0"/>
              <a:t>利用</a:t>
            </a:r>
            <a:r>
              <a:rPr lang="zh-TW" altLang="en-US" sz="2400" dirty="0"/>
              <a:t>這些題目探討學生可能之學習問題，作為教師或學校調整教學方針的參考依據。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6E4CFB-D5C7-44F8-8B47-D3E0F5D904E7}" type="slidenum">
              <a:rPr lang="zh-TW" altLang="en-US" smtClean="0"/>
              <a:pPr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502656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00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試題通過率</a:t>
            </a: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eaLnBrk="1" hangingPunct="1">
                  <a:buFont typeface="Wingdings" panose="05000000000000000000" pitchFamily="2" charset="2"/>
                  <a:buChar char="Ø"/>
                </a:pPr>
                <a:r>
                  <a:rPr lang="zh-TW" altLang="zh-TW" sz="2800" dirty="0" smtClean="0">
                    <a:latin typeface="Times New Roman" pitchFamily="18" charset="0"/>
                    <a:ea typeface="標楷體" pitchFamily="65" charset="-120"/>
                  </a:rPr>
                  <a:t>以通過</a:t>
                </a:r>
                <a:r>
                  <a:rPr lang="zh-TW" altLang="en-US" sz="2800" dirty="0">
                    <a:latin typeface="Times New Roman" pitchFamily="18" charset="0"/>
                    <a:ea typeface="標楷體" pitchFamily="65" charset="-120"/>
                  </a:rPr>
                  <a:t>率</a:t>
                </a:r>
                <a:r>
                  <a:rPr lang="en-US" altLang="zh-TW" sz="2800" dirty="0">
                    <a:latin typeface="Times New Roman" pitchFamily="18" charset="0"/>
                    <a:ea typeface="標楷體" pitchFamily="65" charset="-120"/>
                  </a:rPr>
                  <a:t>(</a:t>
                </a:r>
                <a:r>
                  <a:rPr lang="en-US" altLang="zh-TW" sz="2800" i="1" dirty="0">
                    <a:latin typeface="Times New Roman" pitchFamily="18" charset="0"/>
                    <a:ea typeface="標楷體" pitchFamily="65" charset="-120"/>
                  </a:rPr>
                  <a:t>P</a:t>
                </a:r>
                <a:r>
                  <a:rPr lang="en-US" altLang="zh-TW" sz="2800" dirty="0">
                    <a:latin typeface="Times New Roman" pitchFamily="18" charset="0"/>
                    <a:ea typeface="標楷體" pitchFamily="65" charset="-120"/>
                  </a:rPr>
                  <a:t>)</a:t>
                </a:r>
                <a:r>
                  <a:rPr lang="zh-TW" altLang="zh-TW" sz="2800" dirty="0">
                    <a:latin typeface="Times New Roman" pitchFamily="18" charset="0"/>
                    <a:ea typeface="標楷體" pitchFamily="65" charset="-120"/>
                  </a:rPr>
                  <a:t>代表試題難度</a:t>
                </a:r>
                <a:endParaRPr lang="en-US" altLang="zh-TW" sz="2800" dirty="0">
                  <a:latin typeface="Times New Roman" pitchFamily="18" charset="0"/>
                  <a:ea typeface="標楷體" pitchFamily="65" charset="-120"/>
                </a:endParaRPr>
              </a:p>
              <a:p>
                <a:pPr marL="0" indent="0" eaLnBrk="1" hangingPunct="1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zh-TW" altLang="en-US" sz="2800" b="0" i="1" smtClean="0">
                          <a:latin typeface="Cambria Math"/>
                          <a:ea typeface="標楷體" pitchFamily="65" charset="-120"/>
                        </a:rPr>
                        <m:t>                   </m:t>
                      </m:r>
                    </m:oMath>
                  </m:oMathPara>
                </a14:m>
                <a:endParaRPr lang="en-US" altLang="zh-TW" sz="2800" b="0" i="1" dirty="0">
                  <a:latin typeface="Cambria Math"/>
                  <a:ea typeface="標楷體" pitchFamily="65" charset="-120"/>
                </a:endParaRPr>
              </a:p>
              <a:p>
                <a:pPr marL="0" indent="0" algn="ctr" eaLnBrk="1" hangingPunct="1">
                  <a:buNone/>
                </a:pPr>
                <a:r>
                  <a:rPr lang="en-US" altLang="zh-TW" sz="2800" i="1" dirty="0">
                    <a:latin typeface="Times New Roman" pitchFamily="18" charset="0"/>
                    <a:ea typeface="標楷體" pitchFamily="65" charset="-120"/>
                  </a:rPr>
                  <a:t>P</a:t>
                </a:r>
                <a:r>
                  <a:rPr lang="zh-TW" altLang="en-US" sz="2800" i="1" dirty="0">
                    <a:latin typeface="Times New Roman" pitchFamily="18" charset="0"/>
                    <a:ea typeface="標楷體" pitchFamily="65" charset="-120"/>
                  </a:rPr>
                  <a:t> </a:t>
                </a:r>
                <a:r>
                  <a:rPr lang="en-US" altLang="zh-TW" sz="2800" dirty="0">
                    <a:latin typeface="Times New Roman" pitchFamily="18" charset="0"/>
                    <a:ea typeface="標楷體" pitchFamily="65" charset="-120"/>
                  </a:rPr>
                  <a:t>=</a:t>
                </a:r>
                <a:r>
                  <a:rPr lang="zh-TW" altLang="en-US" sz="2800" dirty="0">
                    <a:latin typeface="Times New Roman" pitchFamily="18" charset="0"/>
                    <a:ea typeface="標楷體" pitchFamily="65" charset="-12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2800" i="1" smtClean="0">
                            <a:latin typeface="Cambria Math" panose="02040503050406030204" pitchFamily="18" charset="0"/>
                            <a:ea typeface="標楷體" pitchFamily="65" charset="-12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zh-TW" altLang="zh-TW" sz="2800" dirty="0">
                            <a:latin typeface="Times New Roman" pitchFamily="18" charset="0"/>
                            <a:ea typeface="標楷體" pitchFamily="65" charset="-120"/>
                          </a:rPr>
                          <m:t>答對人數</m:t>
                        </m:r>
                        <m:r>
                          <m:rPr>
                            <m:nor/>
                          </m:rPr>
                          <a:rPr lang="en-US" altLang="zh-TW" sz="2800" dirty="0">
                            <a:latin typeface="Times New Roman" pitchFamily="18" charset="0"/>
                            <a:ea typeface="標楷體" pitchFamily="65" charset="-120"/>
                          </a:rPr>
                          <m:t> </m:t>
                        </m:r>
                      </m:num>
                      <m:den>
                        <m:r>
                          <a:rPr lang="zh-TW" altLang="en-US" sz="2800" i="1" dirty="0">
                            <a:latin typeface="Cambria Math"/>
                            <a:ea typeface="標楷體" pitchFamily="65" charset="-120"/>
                          </a:rPr>
                          <m:t>作答</m:t>
                        </m:r>
                        <m:r>
                          <m:rPr>
                            <m:nor/>
                          </m:rPr>
                          <a:rPr lang="zh-TW" altLang="en-US" sz="2800" dirty="0">
                            <a:latin typeface="Times New Roman" pitchFamily="18" charset="0"/>
                            <a:ea typeface="標楷體" pitchFamily="65" charset="-120"/>
                          </a:rPr>
                          <m:t>總</m:t>
                        </m:r>
                        <m:r>
                          <m:rPr>
                            <m:nor/>
                          </m:rPr>
                          <a:rPr lang="zh-TW" altLang="zh-TW" sz="2800" dirty="0">
                            <a:latin typeface="Times New Roman" pitchFamily="18" charset="0"/>
                            <a:ea typeface="標楷體" pitchFamily="65" charset="-120"/>
                          </a:rPr>
                          <m:t>人數</m:t>
                        </m:r>
                        <m:r>
                          <m:rPr>
                            <m:nor/>
                          </m:rPr>
                          <a:rPr lang="en-US" altLang="zh-TW" sz="2800" dirty="0">
                            <a:latin typeface="Times New Roman" pitchFamily="18" charset="0"/>
                            <a:ea typeface="標楷體" pitchFamily="65" charset="-120"/>
                          </a:rPr>
                          <m:t> </m:t>
                        </m:r>
                      </m:den>
                    </m:f>
                  </m:oMath>
                </a14:m>
                <a:endParaRPr lang="en-US" altLang="zh-TW" sz="2800" dirty="0">
                  <a:latin typeface="Times New Roman" pitchFamily="18" charset="0"/>
                  <a:ea typeface="標楷體" pitchFamily="65" charset="-120"/>
                </a:endParaRPr>
              </a:p>
              <a:p>
                <a:pPr eaLnBrk="1" hangingPunct="1"/>
                <a:endParaRPr lang="en-US" altLang="zh-TW" dirty="0">
                  <a:latin typeface="Times New Roman" pitchFamily="18" charset="0"/>
                  <a:ea typeface="標楷體" pitchFamily="65" charset="-120"/>
                </a:endParaRPr>
              </a:p>
              <a:p>
                <a:pPr eaLnBrk="1" hangingPunct="1">
                  <a:buFont typeface="Wingdings" panose="05000000000000000000" pitchFamily="2" charset="2"/>
                  <a:buChar char="Ø"/>
                </a:pPr>
                <a:r>
                  <a:rPr lang="zh-TW" altLang="en-US" sz="2800" dirty="0">
                    <a:latin typeface="Times New Roman" pitchFamily="18" charset="0"/>
                  </a:rPr>
                  <a:t>以國文科第</a:t>
                </a:r>
                <a:r>
                  <a:rPr lang="en-US" altLang="zh-TW" sz="2800" dirty="0">
                    <a:latin typeface="Times New Roman" pitchFamily="18" charset="0"/>
                  </a:rPr>
                  <a:t>1</a:t>
                </a:r>
                <a:r>
                  <a:rPr lang="zh-TW" altLang="en-US" sz="2800" dirty="0">
                    <a:latin typeface="Times New Roman" pitchFamily="18" charset="0"/>
                  </a:rPr>
                  <a:t>題為例</a:t>
                </a:r>
                <a:endParaRPr lang="en-US" altLang="zh-TW" sz="2800" dirty="0">
                  <a:latin typeface="Times New Roman" pitchFamily="18" charset="0"/>
                </a:endParaRPr>
              </a:p>
              <a:p>
                <a:pPr marL="0" indent="2236788" eaLnBrk="1" hangingPunct="1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zh-TW" altLang="zh-TW" sz="2800" dirty="0">
                            <a:latin typeface="Times New Roman" pitchFamily="18" charset="0"/>
                          </a:rPr>
                          <m:t>答對人數</m:t>
                        </m:r>
                        <m:r>
                          <m:rPr>
                            <m:nor/>
                          </m:rPr>
                          <a:rPr lang="en-US" altLang="zh-TW" sz="2800" dirty="0">
                            <a:latin typeface="Times New Roman" pitchFamily="18" charset="0"/>
                          </a:rPr>
                          <m:t> </m:t>
                        </m:r>
                      </m:num>
                      <m:den>
                        <m:r>
                          <a:rPr lang="zh-TW" altLang="en-US" sz="2800" i="1" dirty="0">
                            <a:latin typeface="Cambria Math"/>
                          </a:rPr>
                          <m:t>作答</m:t>
                        </m:r>
                        <m:r>
                          <m:rPr>
                            <m:nor/>
                          </m:rPr>
                          <a:rPr lang="zh-TW" altLang="en-US" sz="2800" dirty="0">
                            <a:latin typeface="Times New Roman" pitchFamily="18" charset="0"/>
                          </a:rPr>
                          <m:t>總</m:t>
                        </m:r>
                        <m:r>
                          <m:rPr>
                            <m:nor/>
                          </m:rPr>
                          <a:rPr lang="zh-TW" altLang="zh-TW" sz="2800" dirty="0">
                            <a:latin typeface="Times New Roman" pitchFamily="18" charset="0"/>
                          </a:rPr>
                          <m:t>人數</m:t>
                        </m:r>
                        <m:r>
                          <m:rPr>
                            <m:nor/>
                          </m:rPr>
                          <a:rPr lang="en-US" altLang="zh-TW" sz="2800" dirty="0">
                            <a:latin typeface="Times New Roman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altLang="zh-TW" sz="2800" dirty="0">
                    <a:latin typeface="Times New Roman" pitchFamily="18" charset="0"/>
                  </a:rPr>
                  <a:t> </a:t>
                </a:r>
                <a:r>
                  <a:rPr lang="en-US" altLang="zh-TW" sz="2800" dirty="0" smtClean="0">
                    <a:latin typeface="Times New Roman" pitchFamily="18" charset="0"/>
                  </a:rPr>
                  <a:t>=</a:t>
                </a:r>
                <a:r>
                  <a:rPr lang="zh-TW" altLang="en-US" sz="2800" dirty="0" smtClean="0">
                    <a:latin typeface="Times New Roman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altLang="zh-TW" sz="2800" b="0" i="0" dirty="0" smtClean="0">
                            <a:latin typeface="Times New Roman" pitchFamily="18" charset="0"/>
                          </a:rPr>
                          <m:t>964</m:t>
                        </m:r>
                        <m:r>
                          <m:rPr>
                            <m:nor/>
                          </m:rPr>
                          <a:rPr lang="en-US" altLang="zh-TW" sz="2800" dirty="0">
                            <a:latin typeface="Times New Roman" pitchFamily="18" charset="0"/>
                          </a:rPr>
                          <m:t> 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altLang="zh-TW" sz="2800" b="0" i="0" dirty="0" smtClean="0">
                            <a:latin typeface="Times New Roman" pitchFamily="18" charset="0"/>
                          </a:rPr>
                          <m:t>1019</m:t>
                        </m:r>
                        <m:r>
                          <m:rPr>
                            <m:nor/>
                          </m:rPr>
                          <a:rPr lang="en-US" altLang="zh-TW" sz="2800" dirty="0">
                            <a:latin typeface="Times New Roman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altLang="zh-TW" sz="2800" dirty="0">
                    <a:latin typeface="Times New Roman" pitchFamily="18" charset="0"/>
                  </a:rPr>
                  <a:t> </a:t>
                </a:r>
                <a:r>
                  <a:rPr lang="en-US" altLang="zh-TW" sz="2800" dirty="0" smtClean="0">
                    <a:latin typeface="Times New Roman" pitchFamily="18" charset="0"/>
                  </a:rPr>
                  <a:t>=  0.95</a:t>
                </a:r>
                <a:endParaRPr lang="en-US" altLang="zh-TW" sz="2800" dirty="0">
                  <a:latin typeface="Times New Roman" pitchFamily="18" charset="0"/>
                </a:endParaRPr>
              </a:p>
            </p:txBody>
          </p:sp>
        </mc:Choice>
        <mc:Fallback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 cstate="print"/>
                <a:stretch>
                  <a:fillRect l="-1259" t="-140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00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2" name="橢圓形圖說文字 1"/>
          <p:cNvSpPr/>
          <p:nvPr/>
        </p:nvSpPr>
        <p:spPr bwMode="auto">
          <a:xfrm>
            <a:off x="6588224" y="3414911"/>
            <a:ext cx="1944216" cy="1152128"/>
          </a:xfrm>
          <a:prstGeom prst="wedgeEllipseCallout">
            <a:avLst>
              <a:gd name="adj1" fmla="val -33412"/>
              <a:gd name="adj2" fmla="val 61190"/>
            </a:avLst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TW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標楷體" pitchFamily="65" charset="-120"/>
              </a:rPr>
              <a:t>有</a:t>
            </a:r>
            <a:r>
              <a:rPr kumimoji="0" lang="en-US" altLang="zh-TW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標楷體" pitchFamily="65" charset="-120"/>
              </a:rPr>
              <a:t>95%</a:t>
            </a:r>
            <a:r>
              <a:rPr kumimoji="0" lang="zh-TW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標楷體" pitchFamily="65" charset="-120"/>
              </a:rPr>
              <a:t>的考生答對該題</a:t>
            </a:r>
          </a:p>
        </p:txBody>
      </p:sp>
      <p:sp>
        <p:nvSpPr>
          <p:cNvPr id="8" name="矩形 7"/>
          <p:cNvSpPr/>
          <p:nvPr/>
        </p:nvSpPr>
        <p:spPr>
          <a:xfrm>
            <a:off x="7719619" y="29469"/>
            <a:ext cx="144142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400" dirty="0">
                <a:latin typeface="標楷體" panose="03000509000000000000" pitchFamily="65" charset="-120"/>
                <a:ea typeface="標楷體" panose="03000509000000000000" pitchFamily="65" charset="-120"/>
              </a:rPr>
              <a:t>試題通過率分析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6E4CFB-D5C7-44F8-8B47-D3E0F5D904E7}" type="slidenum">
              <a:rPr lang="zh-TW" altLang="en-US" smtClean="0"/>
              <a:pPr/>
              <a:t>19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824745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+mj-ea"/>
                <a:ea typeface="+mj-ea"/>
              </a:rPr>
              <a:t>大綱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55576" y="1628800"/>
            <a:ext cx="7920880" cy="4525963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zh-TW" altLang="en-US" sz="2800" dirty="0" smtClean="0"/>
              <a:t>目的</a:t>
            </a:r>
            <a:endParaRPr lang="en-US" altLang="zh-TW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2800" dirty="0" smtClean="0"/>
              <a:t>資料提供</a:t>
            </a:r>
            <a:r>
              <a:rPr lang="en-US" altLang="zh-TW" sz="2800" dirty="0" smtClean="0"/>
              <a:t>(</a:t>
            </a:r>
            <a:r>
              <a:rPr lang="zh-TW" altLang="en-US" sz="2800" dirty="0" smtClean="0"/>
              <a:t>對象、時間、方式</a:t>
            </a:r>
            <a:r>
              <a:rPr lang="en-US" altLang="zh-TW" sz="2800" dirty="0" smtClean="0"/>
              <a:t>)</a:t>
            </a:r>
            <a:endParaRPr lang="en-US" altLang="zh-TW" sz="12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2800" dirty="0" smtClean="0"/>
              <a:t>報告類型</a:t>
            </a:r>
            <a:endParaRPr lang="en-US" altLang="zh-TW" sz="2800" dirty="0"/>
          </a:p>
          <a:p>
            <a:pPr marL="400050" lvl="1" indent="0">
              <a:buFont typeface="Wingdings" pitchFamily="2" charset="2"/>
              <a:buChar char="ü"/>
            </a:pPr>
            <a:r>
              <a:rPr lang="zh-TW" altLang="en-US" sz="2400" dirty="0" smtClean="0"/>
              <a:t>學生</a:t>
            </a:r>
            <a:r>
              <a:rPr lang="zh-TW" altLang="en-US" sz="2400" dirty="0"/>
              <a:t>成績</a:t>
            </a:r>
            <a:r>
              <a:rPr lang="zh-TW" altLang="en-US" sz="2400" dirty="0" smtClean="0"/>
              <a:t>報告</a:t>
            </a:r>
            <a:endParaRPr lang="en-US" altLang="zh-TW" sz="2400" dirty="0" smtClean="0"/>
          </a:p>
          <a:p>
            <a:pPr marL="400050" lvl="1" indent="0">
              <a:buFont typeface="Wingdings" pitchFamily="2" charset="2"/>
              <a:buChar char="ü"/>
            </a:pPr>
            <a:r>
              <a:rPr lang="zh-TW" altLang="en-US" sz="2400" dirty="0" smtClean="0"/>
              <a:t>分</a:t>
            </a:r>
            <a:r>
              <a:rPr lang="zh-TW" altLang="en-US" sz="2400" dirty="0"/>
              <a:t>項能力通過率</a:t>
            </a:r>
            <a:r>
              <a:rPr lang="zh-TW" altLang="en-US" sz="2400" dirty="0" smtClean="0"/>
              <a:t>分析</a:t>
            </a:r>
            <a:endParaRPr lang="en-US" altLang="zh-TW" sz="2400" dirty="0" smtClean="0"/>
          </a:p>
          <a:p>
            <a:pPr marL="400050" lvl="1" indent="0">
              <a:buFont typeface="Wingdings" pitchFamily="2" charset="2"/>
              <a:buChar char="ü"/>
            </a:pPr>
            <a:r>
              <a:rPr lang="zh-TW" altLang="en-US" sz="2400" dirty="0" smtClean="0"/>
              <a:t>試題</a:t>
            </a:r>
            <a:r>
              <a:rPr lang="zh-TW" altLang="en-US" sz="2400" dirty="0"/>
              <a:t>通過率</a:t>
            </a:r>
            <a:r>
              <a:rPr lang="zh-TW" altLang="en-US" sz="2400" dirty="0" smtClean="0"/>
              <a:t>分析</a:t>
            </a:r>
            <a:endParaRPr lang="en-US" altLang="zh-TW" sz="2400" dirty="0" smtClean="0"/>
          </a:p>
          <a:p>
            <a:pPr marL="400050" lvl="1" indent="0">
              <a:buFont typeface="Wingdings" pitchFamily="2" charset="2"/>
              <a:buChar char="ü"/>
            </a:pPr>
            <a:r>
              <a:rPr lang="zh-TW" altLang="en-US" sz="2400" dirty="0" smtClean="0"/>
              <a:t>試題</a:t>
            </a:r>
            <a:r>
              <a:rPr lang="zh-TW" altLang="en-US" sz="2400" dirty="0"/>
              <a:t>分析</a:t>
            </a:r>
            <a:endParaRPr lang="en-US" altLang="zh-TW" sz="2400" dirty="0"/>
          </a:p>
          <a:p>
            <a:pPr>
              <a:buFont typeface="Wingdings" panose="05000000000000000000" pitchFamily="2" charset="2"/>
              <a:buChar char="Ø"/>
            </a:pPr>
            <a:endParaRPr lang="en-US" altLang="zh-TW" sz="1200" dirty="0"/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數據解讀</a:t>
            </a:r>
            <a:endParaRPr lang="en-US" altLang="zh-TW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0050" lvl="1" indent="0">
              <a:buFont typeface="Wingdings" pitchFamily="2" charset="2"/>
              <a:buChar char="ü"/>
            </a:pP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難度</a:t>
            </a:r>
            <a:r>
              <a:rPr lang="zh-TW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、鑑別率、</a:t>
            </a:r>
            <a:r>
              <a:rPr lang="zh-TW" altLang="en-US" sz="2400" dirty="0"/>
              <a:t>選項</a:t>
            </a:r>
            <a:r>
              <a:rPr lang="zh-TW" altLang="en-US" sz="2400" dirty="0" smtClean="0"/>
              <a:t>分析</a:t>
            </a:r>
            <a:endParaRPr lang="en-US" altLang="zh-TW" sz="2400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6E4CFB-D5C7-44F8-8B47-D3E0F5D904E7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870832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+mn-ea"/>
              </a:rPr>
              <a:t>通過率分析結果</a:t>
            </a:r>
            <a:r>
              <a:rPr lang="en-US" altLang="zh-TW" dirty="0" smtClean="0">
                <a:latin typeface="+mn-ea"/>
              </a:rPr>
              <a:t/>
            </a:r>
            <a:br>
              <a:rPr lang="en-US" altLang="zh-TW" dirty="0" smtClean="0">
                <a:latin typeface="+mn-ea"/>
              </a:rPr>
            </a:br>
            <a:r>
              <a:rPr lang="en-US" altLang="zh-TW" sz="3200" dirty="0"/>
              <a:t>(</a:t>
            </a:r>
            <a:r>
              <a:rPr lang="zh-TW" altLang="en-US" sz="3200" dirty="0"/>
              <a:t>以國文科為例</a:t>
            </a:r>
            <a:r>
              <a:rPr lang="en-US" altLang="zh-TW" sz="3200" dirty="0"/>
              <a:t>)</a:t>
            </a:r>
            <a:endParaRPr lang="zh-TW" altLang="en-US" sz="3200" dirty="0">
              <a:latin typeface="+mn-ea"/>
            </a:endParaRPr>
          </a:p>
        </p:txBody>
      </p:sp>
      <p:sp>
        <p:nvSpPr>
          <p:cNvPr id="8" name="內容版面配置區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6E4CFB-D5C7-44F8-8B47-D3E0F5D904E7}" type="slidenum">
              <a:rPr lang="zh-TW" altLang="en-US" smtClean="0"/>
              <a:pPr/>
              <a:t>20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7719619" y="29469"/>
            <a:ext cx="144142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400" dirty="0">
                <a:latin typeface="標楷體" panose="03000509000000000000" pitchFamily="65" charset="-120"/>
                <a:ea typeface="標楷體" panose="03000509000000000000" pitchFamily="65" charset="-120"/>
              </a:rPr>
              <a:t>試題通過率分析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139" t="25105" r="3724" b="2096"/>
          <a:stretch/>
        </p:blipFill>
        <p:spPr>
          <a:xfrm>
            <a:off x="179512" y="1662807"/>
            <a:ext cx="8834474" cy="3926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64314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dirty="0"/>
              <a:t>試題分析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eaLnBrk="1"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zh-TW" altLang="en-US" sz="2800" dirty="0"/>
              <a:t>分析樣本：學校全體以及待加強等級學生</a:t>
            </a:r>
            <a:endParaRPr lang="en-US" altLang="zh-TW" sz="2800" dirty="0"/>
          </a:p>
          <a:p>
            <a:pPr algn="just" eaLnBrk="1"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zh-TW" altLang="en-US" sz="2800" dirty="0"/>
              <a:t>檔案內容：</a:t>
            </a:r>
          </a:p>
          <a:p>
            <a:pPr marL="457200" lvl="1" indent="0" algn="just" eaLnBrk="1">
              <a:spcAft>
                <a:spcPts val="600"/>
              </a:spcAft>
              <a:buFont typeface="Wingdings" pitchFamily="2" charset="2"/>
              <a:buChar char="ü"/>
              <a:defRPr/>
            </a:pPr>
            <a:r>
              <a:rPr lang="zh-TW" altLang="en-US" sz="2400" dirty="0"/>
              <a:t>量化資料：通過率、鑑別度、選答</a:t>
            </a:r>
            <a:r>
              <a:rPr lang="zh-TW" altLang="en-US" sz="2400" dirty="0" smtClean="0"/>
              <a:t>人次</a:t>
            </a:r>
            <a:endParaRPr lang="en-US" altLang="zh-TW" sz="2400" dirty="0" smtClean="0"/>
          </a:p>
          <a:p>
            <a:pPr marL="457200" lvl="1" indent="0" algn="just" eaLnBrk="1">
              <a:spcAft>
                <a:spcPts val="600"/>
              </a:spcAft>
              <a:buFont typeface="Wingdings" pitchFamily="2" charset="2"/>
              <a:buChar char="ü"/>
              <a:defRPr/>
            </a:pPr>
            <a:r>
              <a:rPr lang="zh-TW" altLang="en-US" sz="2400" dirty="0" smtClean="0"/>
              <a:t>質</a:t>
            </a:r>
            <a:r>
              <a:rPr lang="zh-TW" altLang="en-US" sz="2400" dirty="0"/>
              <a:t>性資料：試題內容、評量目標、命題依據</a:t>
            </a:r>
            <a:endParaRPr lang="en-US" altLang="zh-TW" sz="2400" dirty="0"/>
          </a:p>
          <a:p>
            <a:pPr algn="just" eaLnBrk="1"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zh-TW" altLang="en-US" sz="2800" dirty="0"/>
              <a:t>用途：</a:t>
            </a:r>
            <a:endParaRPr lang="en-US" altLang="zh-TW" sz="2800" dirty="0"/>
          </a:p>
          <a:p>
            <a:pPr lvl="1" algn="just" eaLnBrk="1">
              <a:spcAft>
                <a:spcPts val="600"/>
              </a:spcAft>
              <a:buFont typeface="Wingdings" pitchFamily="2" charset="2"/>
              <a:buChar char="ü"/>
              <a:defRPr/>
            </a:pPr>
            <a:r>
              <a:rPr lang="zh-TW" altLang="en-US" sz="2400" dirty="0"/>
              <a:t>針對需補強之題目，細部</a:t>
            </a:r>
            <a:r>
              <a:rPr lang="zh-TW" altLang="en-US" sz="2400" dirty="0" smtClean="0"/>
              <a:t>了解各選項被選</a:t>
            </a:r>
            <a:r>
              <a:rPr lang="zh-TW" altLang="en-US" sz="2400" dirty="0"/>
              <a:t>答狀況，探討貴校學生或貴校待加強學生可能之學習問題，作為教師或學校調整教學方針的參考依據。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6E4CFB-D5C7-44F8-8B47-D3E0F5D904E7}" type="slidenum">
              <a:rPr lang="zh-TW" altLang="en-US" smtClean="0"/>
              <a:pPr/>
              <a:t>21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751664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試題鑑別度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Char char="Ø"/>
            </a:pPr>
            <a:r>
              <a:rPr lang="zh-TW" altLang="en-US" sz="2800" dirty="0" smtClean="0">
                <a:latin typeface="Times New Roman" pitchFamily="18" charset="0"/>
                <a:ea typeface="標楷體" pitchFamily="65" charset="-120"/>
              </a:rPr>
              <a:t>以</a:t>
            </a:r>
            <a:r>
              <a:rPr lang="zh-TW" altLang="en-US" sz="2800" dirty="0">
                <a:latin typeface="Times New Roman" pitchFamily="18" charset="0"/>
                <a:ea typeface="標楷體" pitchFamily="65" charset="-120"/>
              </a:rPr>
              <a:t>「答對該題與否」與「總分」的相關係數</a:t>
            </a:r>
            <a:r>
              <a:rPr lang="en-US" altLang="zh-TW" sz="2800" dirty="0">
                <a:latin typeface="Times New Roman" pitchFamily="18" charset="0"/>
                <a:ea typeface="標楷體" pitchFamily="65" charset="-120"/>
              </a:rPr>
              <a:t>(</a:t>
            </a:r>
            <a:r>
              <a:rPr lang="en-US" altLang="zh-TW" sz="2800" i="1" dirty="0">
                <a:latin typeface="Times New Roman" pitchFamily="18" charset="0"/>
                <a:ea typeface="標楷體" pitchFamily="65" charset="-120"/>
              </a:rPr>
              <a:t>r</a:t>
            </a:r>
            <a:r>
              <a:rPr lang="en-US" altLang="zh-TW" sz="2800" dirty="0">
                <a:latin typeface="Times New Roman" pitchFamily="18" charset="0"/>
                <a:ea typeface="標楷體" pitchFamily="65" charset="-120"/>
              </a:rPr>
              <a:t>)</a:t>
            </a:r>
            <a:r>
              <a:rPr lang="zh-TW" altLang="en-US" sz="2800" dirty="0">
                <a:latin typeface="Times New Roman" pitchFamily="18" charset="0"/>
                <a:ea typeface="標楷體" pitchFamily="65" charset="-120"/>
              </a:rPr>
              <a:t>，代表該題之鑑別</a:t>
            </a:r>
            <a:r>
              <a:rPr lang="zh-TW" altLang="en-US" sz="2800" dirty="0" smtClean="0">
                <a:latin typeface="Times New Roman" pitchFamily="18" charset="0"/>
                <a:ea typeface="標楷體" pitchFamily="65" charset="-120"/>
              </a:rPr>
              <a:t>度。</a:t>
            </a:r>
            <a:endParaRPr lang="en-US" altLang="zh-TW" i="1" dirty="0">
              <a:latin typeface="Times New Roman" pitchFamily="18" charset="0"/>
              <a:ea typeface="標楷體" pitchFamily="65" charset="-120"/>
            </a:endParaRPr>
          </a:p>
          <a:p>
            <a:pPr marL="450850" lvl="1" indent="-450850" eaLnBrk="1" hangingPunct="1">
              <a:buFont typeface="Wingdings" panose="05000000000000000000" pitchFamily="2" charset="2"/>
              <a:buChar char="Ø"/>
            </a:pPr>
            <a:r>
              <a:rPr lang="en-US" altLang="zh-TW" sz="2800" i="1" dirty="0">
                <a:latin typeface="Times New Roman" pitchFamily="18" charset="0"/>
                <a:ea typeface="標楷體" pitchFamily="65" charset="-120"/>
              </a:rPr>
              <a:t>r</a:t>
            </a:r>
            <a:r>
              <a:rPr lang="zh-TW" altLang="en-US" sz="2800" dirty="0">
                <a:latin typeface="Times New Roman" pitchFamily="18" charset="0"/>
                <a:ea typeface="標楷體" pitchFamily="65" charset="-120"/>
              </a:rPr>
              <a:t>值</a:t>
            </a:r>
            <a:r>
              <a:rPr lang="zh-TW" altLang="zh-TW" sz="2800" dirty="0">
                <a:latin typeface="Times New Roman" pitchFamily="18" charset="0"/>
                <a:ea typeface="標楷體" pitchFamily="65" charset="-120"/>
              </a:rPr>
              <a:t>介於</a:t>
            </a:r>
            <a:r>
              <a:rPr lang="en-US" altLang="zh-TW" sz="2800" dirty="0">
                <a:latin typeface="Times New Roman" pitchFamily="18" charset="0"/>
                <a:ea typeface="標楷體" pitchFamily="65" charset="-120"/>
              </a:rPr>
              <a:t>-1.0 (</a:t>
            </a:r>
            <a:r>
              <a:rPr lang="zh-TW" altLang="en-US" sz="2800" dirty="0">
                <a:latin typeface="Times New Roman" pitchFamily="18" charset="0"/>
                <a:ea typeface="標楷體" pitchFamily="65" charset="-120"/>
              </a:rPr>
              <a:t>負向關聯</a:t>
            </a:r>
            <a:r>
              <a:rPr lang="en-US" altLang="zh-TW" sz="2800" dirty="0">
                <a:latin typeface="Times New Roman" pitchFamily="18" charset="0"/>
                <a:ea typeface="標楷體" pitchFamily="65" charset="-120"/>
              </a:rPr>
              <a:t>)</a:t>
            </a:r>
            <a:r>
              <a:rPr lang="zh-TW" altLang="zh-TW" sz="2800" dirty="0">
                <a:latin typeface="Times New Roman" pitchFamily="18" charset="0"/>
                <a:ea typeface="標楷體" pitchFamily="65" charset="-120"/>
              </a:rPr>
              <a:t>至</a:t>
            </a:r>
            <a:r>
              <a:rPr lang="en-US" altLang="zh-TW" sz="2800" dirty="0">
                <a:latin typeface="Times New Roman" pitchFamily="18" charset="0"/>
                <a:ea typeface="標楷體" pitchFamily="65" charset="-120"/>
              </a:rPr>
              <a:t>1.0 (</a:t>
            </a:r>
            <a:r>
              <a:rPr lang="zh-TW" altLang="en-US" sz="2800" dirty="0">
                <a:latin typeface="Times New Roman" pitchFamily="18" charset="0"/>
                <a:ea typeface="標楷體" pitchFamily="65" charset="-120"/>
              </a:rPr>
              <a:t>正向關聯</a:t>
            </a:r>
            <a:r>
              <a:rPr lang="en-US" altLang="zh-TW" sz="2800" dirty="0">
                <a:latin typeface="Times New Roman" pitchFamily="18" charset="0"/>
                <a:ea typeface="標楷體" pitchFamily="65" charset="-120"/>
              </a:rPr>
              <a:t>) </a:t>
            </a:r>
            <a:r>
              <a:rPr lang="zh-TW" altLang="zh-TW" sz="2800" dirty="0" smtClean="0">
                <a:latin typeface="Times New Roman" pitchFamily="18" charset="0"/>
                <a:ea typeface="標楷體" pitchFamily="65" charset="-120"/>
              </a:rPr>
              <a:t>之間</a:t>
            </a:r>
            <a:r>
              <a:rPr lang="zh-TW" altLang="en-US" sz="2800" dirty="0" smtClean="0">
                <a:latin typeface="Times New Roman" pitchFamily="18" charset="0"/>
                <a:ea typeface="標楷體" pitchFamily="65" charset="-120"/>
              </a:rPr>
              <a:t>，數值愈大代表鑑別度愈高</a:t>
            </a:r>
            <a:r>
              <a:rPr lang="zh-TW" altLang="en-US" dirty="0">
                <a:latin typeface="Times New Roman" pitchFamily="18" charset="0"/>
              </a:rPr>
              <a:t>。</a:t>
            </a:r>
            <a:endParaRPr lang="en-US" altLang="zh-TW" sz="2800" dirty="0">
              <a:latin typeface="Times New Roman" pitchFamily="18" charset="0"/>
            </a:endParaRPr>
          </a:p>
          <a:p>
            <a:pPr marL="446088" lvl="1" indent="-265113" eaLnBrk="1" hangingPunct="1"/>
            <a:endParaRPr lang="en-US" altLang="zh-TW" sz="2800" dirty="0"/>
          </a:p>
          <a:p>
            <a:pPr marL="446088" lvl="1" indent="-265113" eaLnBrk="1" hangingPunct="1"/>
            <a:endParaRPr lang="en-US" altLang="zh-TW" sz="2800" dirty="0">
              <a:latin typeface="Times New Roman" pitchFamily="18" charset="0"/>
              <a:ea typeface="標楷體" pitchFamily="65" charset="-120"/>
            </a:endParaRPr>
          </a:p>
          <a:p>
            <a:pPr eaLnBrk="1" hangingPunct="1"/>
            <a:endParaRPr lang="en-US" altLang="zh-TW" dirty="0"/>
          </a:p>
          <a:p>
            <a:pPr eaLnBrk="1" hangingPunct="1"/>
            <a:endParaRPr lang="zh-TW" altLang="en-US" dirty="0"/>
          </a:p>
        </p:txBody>
      </p:sp>
      <p:sp>
        <p:nvSpPr>
          <p:cNvPr id="3072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2" name="矩形 1"/>
          <p:cNvSpPr/>
          <p:nvPr/>
        </p:nvSpPr>
        <p:spPr>
          <a:xfrm>
            <a:off x="8172400" y="92076"/>
            <a:ext cx="9028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400" dirty="0">
                <a:latin typeface="標楷體" panose="03000509000000000000" pitchFamily="65" charset="-120"/>
                <a:ea typeface="標楷體" panose="03000509000000000000" pitchFamily="65" charset="-120"/>
              </a:rPr>
              <a:t>試題分析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6E4CFB-D5C7-44F8-8B47-D3E0F5D904E7}" type="slidenum">
              <a:rPr lang="zh-TW" altLang="en-US" smtClean="0"/>
              <a:pPr/>
              <a:t>22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545816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865187"/>
          </a:xfrm>
        </p:spPr>
        <p:txBody>
          <a:bodyPr/>
          <a:lstStyle/>
          <a:p>
            <a:pPr algn="ctr"/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9" name="內容版面配置區 8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34173"/>
          </a:xfrm>
        </p:spPr>
        <p:txBody>
          <a:bodyPr/>
          <a:lstStyle/>
          <a:p>
            <a:pPr marL="180975" lvl="1" indent="0" eaLnBrk="1" hangingPunct="1">
              <a:buNone/>
            </a:pPr>
            <a:r>
              <a:rPr lang="en-US" altLang="zh-TW" sz="2800" i="1" dirty="0">
                <a:latin typeface="Times New Roman" pitchFamily="18" charset="0"/>
                <a:ea typeface="標楷體" pitchFamily="65" charset="-120"/>
              </a:rPr>
              <a:t>r</a:t>
            </a:r>
            <a:r>
              <a:rPr lang="zh-TW" altLang="en-US" sz="2800" dirty="0">
                <a:latin typeface="Times New Roman" pitchFamily="18" charset="0"/>
                <a:ea typeface="標楷體" pitchFamily="65" charset="-120"/>
              </a:rPr>
              <a:t>值越大於</a:t>
            </a:r>
            <a:r>
              <a:rPr lang="en-US" altLang="zh-TW" sz="2800" dirty="0">
                <a:latin typeface="Times New Roman" pitchFamily="18" charset="0"/>
                <a:ea typeface="標楷體" pitchFamily="65" charset="-120"/>
              </a:rPr>
              <a:t>0</a:t>
            </a:r>
            <a:r>
              <a:rPr lang="en-US" altLang="zh-TW" sz="2800" dirty="0">
                <a:latin typeface="Times New Roman" pitchFamily="18" charset="0"/>
                <a:ea typeface="標楷體" pitchFamily="65" charset="-120"/>
                <a:sym typeface="Wingdings" pitchFamily="2" charset="2"/>
              </a:rPr>
              <a:t></a:t>
            </a:r>
            <a:r>
              <a:rPr lang="zh-TW" altLang="en-US" sz="2800" dirty="0">
                <a:latin typeface="Times New Roman" pitchFamily="18" charset="0"/>
                <a:ea typeface="標楷體" pitchFamily="65" charset="-120"/>
                <a:sym typeface="Wingdings" pitchFamily="2" charset="2"/>
              </a:rPr>
              <a:t>正向</a:t>
            </a:r>
            <a:r>
              <a:rPr lang="zh-TW" altLang="en-US" sz="2800" dirty="0" smtClean="0">
                <a:latin typeface="Times New Roman" pitchFamily="18" charset="0"/>
                <a:ea typeface="標楷體" pitchFamily="65" charset="-120"/>
                <a:sym typeface="Wingdings" pitchFamily="2" charset="2"/>
              </a:rPr>
              <a:t>關聯</a:t>
            </a:r>
            <a:endParaRPr lang="en-US" altLang="zh-TW" dirty="0" smtClean="0">
              <a:latin typeface="Times New Roman" pitchFamily="18" charset="0"/>
              <a:sym typeface="Wingdings" pitchFamily="2" charset="2"/>
            </a:endParaRPr>
          </a:p>
          <a:p>
            <a:pPr marL="180975" lvl="1" indent="0" eaLnBrk="1" hangingPunct="1">
              <a:buNone/>
            </a:pPr>
            <a:r>
              <a:rPr lang="zh-TW" altLang="en-US" dirty="0" smtClean="0">
                <a:latin typeface="Times New Roman" pitchFamily="18" charset="0"/>
                <a:ea typeface="標楷體" pitchFamily="65" charset="-120"/>
                <a:sym typeface="Wingdings" pitchFamily="2" charset="2"/>
              </a:rPr>
              <a:t>                    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sym typeface="Wingdings" pitchFamily="2" charset="2"/>
              </a:rPr>
              <a:t></a:t>
            </a:r>
            <a:r>
              <a:rPr lang="zh-TW" altLang="en-US" dirty="0">
                <a:latin typeface="Times New Roman" pitchFamily="18" charset="0"/>
                <a:ea typeface="標楷體" pitchFamily="65" charset="-120"/>
                <a:sym typeface="Wingdings" pitchFamily="2" charset="2"/>
              </a:rPr>
              <a:t>總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sym typeface="Wingdings" pitchFamily="2" charset="2"/>
              </a:rPr>
              <a:t>分愈高者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</a:rPr>
              <a:t>答對該題的機率愈高</a:t>
            </a:r>
            <a:endParaRPr lang="en-US" altLang="zh-TW" dirty="0" smtClean="0">
              <a:latin typeface="Times New Roman" pitchFamily="18" charset="0"/>
              <a:ea typeface="標楷體" pitchFamily="65" charset="-120"/>
            </a:endParaRPr>
          </a:p>
          <a:p>
            <a:pPr marL="180975" lvl="1" indent="0" eaLnBrk="1" hangingPunct="1">
              <a:buNone/>
            </a:pPr>
            <a:r>
              <a:rPr lang="zh-TW" altLang="en-US" dirty="0" smtClean="0">
                <a:latin typeface="Times New Roman" pitchFamily="18" charset="0"/>
                <a:sym typeface="Wingdings" pitchFamily="2" charset="2"/>
              </a:rPr>
              <a:t>                    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  <a:sym typeface="Wingdings" pitchFamily="2" charset="2"/>
              </a:rPr>
              <a:t></a:t>
            </a:r>
            <a:r>
              <a:rPr lang="zh-TW" altLang="en-US" dirty="0">
                <a:latin typeface="Times New Roman" pitchFamily="18" charset="0"/>
                <a:ea typeface="標楷體" pitchFamily="65" charset="-120"/>
                <a:sym typeface="Wingdings" pitchFamily="2" charset="2"/>
              </a:rPr>
              <a:t>總</a:t>
            </a:r>
            <a:r>
              <a:rPr lang="zh-TW" altLang="en-US" dirty="0" smtClean="0">
                <a:latin typeface="Times New Roman" pitchFamily="18" charset="0"/>
                <a:ea typeface="標楷體" pitchFamily="65" charset="-120"/>
                <a:sym typeface="Wingdings" pitchFamily="2" charset="2"/>
              </a:rPr>
              <a:t>分愈低者答對該題的機率愈低</a:t>
            </a:r>
            <a:endParaRPr lang="en-US" altLang="zh-TW" dirty="0">
              <a:latin typeface="Times New Roman" pitchFamily="18" charset="0"/>
              <a:ea typeface="標楷體" pitchFamily="65" charset="-120"/>
            </a:endParaRPr>
          </a:p>
          <a:p>
            <a:pPr marL="180975" lvl="1" indent="0" eaLnBrk="1" hangingPunct="1">
              <a:buNone/>
            </a:pPr>
            <a:endParaRPr lang="en-US" altLang="zh-TW" sz="2800" dirty="0">
              <a:latin typeface="Times New Roman" pitchFamily="18" charset="0"/>
              <a:ea typeface="標楷體" pitchFamily="65" charset="-120"/>
            </a:endParaRPr>
          </a:p>
          <a:p>
            <a:endParaRPr lang="zh-TW" altLang="en-US" dirty="0"/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2852936"/>
            <a:ext cx="6041660" cy="3624064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7020272" y="3831440"/>
            <a:ext cx="16665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>
                <a:latin typeface="Times New Roman" pitchFamily="18" charset="0"/>
                <a:ea typeface="標楷體" panose="03000509000000000000" pitchFamily="65" charset="-120"/>
                <a:cs typeface="Times New Roman" pitchFamily="18" charset="0"/>
              </a:rPr>
              <a:t>例如，</a:t>
            </a:r>
            <a:endParaRPr lang="en-US" altLang="zh-TW" sz="2000" dirty="0">
              <a:latin typeface="Times New Roman" pitchFamily="18" charset="0"/>
              <a:ea typeface="標楷體" panose="03000509000000000000" pitchFamily="65" charset="-120"/>
              <a:cs typeface="Times New Roman" pitchFamily="18" charset="0"/>
            </a:endParaRPr>
          </a:p>
          <a:p>
            <a:pPr algn="just"/>
            <a:r>
              <a:rPr lang="zh-TW" altLang="en-US" sz="2000" dirty="0">
                <a:latin typeface="Times New Roman" pitchFamily="18" charset="0"/>
                <a:ea typeface="標楷體" panose="03000509000000000000" pitchFamily="65" charset="-120"/>
                <a:cs typeface="Times New Roman" pitchFamily="18" charset="0"/>
              </a:rPr>
              <a:t>國文科第</a:t>
            </a:r>
            <a:r>
              <a:rPr lang="en-US" altLang="zh-TW" sz="2000" dirty="0">
                <a:latin typeface="Times New Roman" pitchFamily="18" charset="0"/>
                <a:ea typeface="標楷體" panose="03000509000000000000" pitchFamily="65" charset="-120"/>
                <a:cs typeface="Times New Roman" pitchFamily="18" charset="0"/>
              </a:rPr>
              <a:t>1</a:t>
            </a:r>
            <a:r>
              <a:rPr lang="zh-TW" altLang="en-US" sz="2000" dirty="0">
                <a:latin typeface="Times New Roman" pitchFamily="18" charset="0"/>
                <a:ea typeface="標楷體" panose="03000509000000000000" pitchFamily="65" charset="-120"/>
                <a:cs typeface="Times New Roman" pitchFamily="18" charset="0"/>
              </a:rPr>
              <a:t>題的鑑別度</a:t>
            </a:r>
            <a:r>
              <a:rPr lang="en-US" altLang="zh-TW" sz="2000" dirty="0">
                <a:latin typeface="Times New Roman" pitchFamily="18" charset="0"/>
                <a:ea typeface="標楷體" panose="03000509000000000000" pitchFamily="65" charset="-120"/>
                <a:cs typeface="Times New Roman" pitchFamily="18" charset="0"/>
              </a:rPr>
              <a:t>(</a:t>
            </a:r>
            <a:r>
              <a:rPr lang="en-US" altLang="zh-TW" sz="2000" i="1" dirty="0">
                <a:latin typeface="Times New Roman" pitchFamily="18" charset="0"/>
                <a:ea typeface="標楷體" panose="03000509000000000000" pitchFamily="65" charset="-120"/>
                <a:cs typeface="Times New Roman" pitchFamily="18" charset="0"/>
              </a:rPr>
              <a:t>r</a:t>
            </a:r>
            <a:r>
              <a:rPr lang="en-US" altLang="zh-TW" sz="2000" dirty="0">
                <a:latin typeface="Times New Roman" pitchFamily="18" charset="0"/>
                <a:ea typeface="標楷體" panose="03000509000000000000" pitchFamily="65" charset="-120"/>
                <a:cs typeface="Times New Roman" pitchFamily="18" charset="0"/>
              </a:rPr>
              <a:t>)</a:t>
            </a:r>
            <a:r>
              <a:rPr lang="zh-TW" altLang="en-US" sz="2000" dirty="0">
                <a:latin typeface="Times New Roman" pitchFamily="18" charset="0"/>
                <a:ea typeface="標楷體" panose="03000509000000000000" pitchFamily="65" charset="-120"/>
                <a:cs typeface="Times New Roman" pitchFamily="18" charset="0"/>
              </a:rPr>
              <a:t>為</a:t>
            </a:r>
            <a:r>
              <a:rPr lang="en-US" altLang="zh-TW" sz="2000" dirty="0">
                <a:latin typeface="Times New Roman" pitchFamily="18" charset="0"/>
                <a:ea typeface="標楷體" panose="03000509000000000000" pitchFamily="65" charset="-120"/>
                <a:cs typeface="Times New Roman" pitchFamily="18" charset="0"/>
              </a:rPr>
              <a:t> 0.31</a:t>
            </a:r>
            <a:r>
              <a:rPr lang="zh-TW" altLang="en-US" sz="2000" dirty="0">
                <a:latin typeface="Times New Roman" pitchFamily="18" charset="0"/>
                <a:ea typeface="標楷體" panose="03000509000000000000" pitchFamily="65" charset="-120"/>
                <a:cs typeface="Times New Roman" pitchFamily="18" charset="0"/>
              </a:rPr>
              <a:t>。</a:t>
            </a:r>
          </a:p>
        </p:txBody>
      </p:sp>
      <p:sp>
        <p:nvSpPr>
          <p:cNvPr id="7" name="矩形 6"/>
          <p:cNvSpPr/>
          <p:nvPr/>
        </p:nvSpPr>
        <p:spPr>
          <a:xfrm>
            <a:off x="8172400" y="92076"/>
            <a:ext cx="9028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400" dirty="0">
                <a:latin typeface="標楷體" panose="03000509000000000000" pitchFamily="65" charset="-120"/>
                <a:ea typeface="標楷體" panose="03000509000000000000" pitchFamily="65" charset="-120"/>
              </a:rPr>
              <a:t>試題分析</a:t>
            </a:r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6E4CFB-D5C7-44F8-8B47-D3E0F5D904E7}" type="slidenum">
              <a:rPr lang="zh-TW" altLang="en-US" smtClean="0"/>
              <a:pPr/>
              <a:t>23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244848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87479" y="1244428"/>
            <a:ext cx="5438010" cy="5208907"/>
          </a:xfrm>
          <a:prstGeom prst="rect">
            <a:avLst/>
          </a:prstGeom>
        </p:spPr>
      </p:pic>
      <p:sp>
        <p:nvSpPr>
          <p:cNvPr id="38914" name="標題 3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000"/>
          </a:xfrm>
        </p:spPr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</a:rPr>
              <a:t>試題分析</a:t>
            </a:r>
            <a:r>
              <a:rPr lang="zh-TW" altLang="en-US" dirty="0" smtClean="0">
                <a:latin typeface="標楷體" panose="03000509000000000000" pitchFamily="65" charset="-120"/>
              </a:rPr>
              <a:t>結果</a:t>
            </a:r>
            <a:r>
              <a:rPr lang="en-US" altLang="zh-TW" sz="3200" dirty="0" smtClean="0">
                <a:latin typeface="標楷體" panose="03000509000000000000" pitchFamily="65" charset="-120"/>
              </a:rPr>
              <a:t>(</a:t>
            </a:r>
            <a:r>
              <a:rPr lang="zh-TW" altLang="en-US" sz="3200" dirty="0" smtClean="0">
                <a:latin typeface="標楷體" panose="03000509000000000000" pitchFamily="65" charset="-120"/>
              </a:rPr>
              <a:t>以國文科第</a:t>
            </a:r>
            <a:r>
              <a:rPr lang="en-US" altLang="zh-TW" sz="3200" dirty="0" smtClean="0">
                <a:latin typeface="標楷體" panose="03000509000000000000" pitchFamily="65" charset="-120"/>
              </a:rPr>
              <a:t>1</a:t>
            </a:r>
            <a:r>
              <a:rPr lang="zh-TW" altLang="en-US" sz="3200" dirty="0" smtClean="0">
                <a:latin typeface="標楷體" panose="03000509000000000000" pitchFamily="65" charset="-120"/>
              </a:rPr>
              <a:t>題為例</a:t>
            </a:r>
            <a:r>
              <a:rPr lang="en-US" altLang="zh-TW" sz="3200" dirty="0" smtClean="0">
                <a:latin typeface="標楷體" panose="03000509000000000000" pitchFamily="65" charset="-120"/>
              </a:rPr>
              <a:t>)</a:t>
            </a:r>
            <a:endParaRPr lang="zh-TW" altLang="en-US" sz="3200" dirty="0">
              <a:latin typeface="標楷體" panose="03000509000000000000" pitchFamily="65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8172400" y="92076"/>
            <a:ext cx="9028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400" dirty="0">
                <a:latin typeface="標楷體" panose="03000509000000000000" pitchFamily="65" charset="-120"/>
                <a:ea typeface="標楷體" panose="03000509000000000000" pitchFamily="65" charset="-120"/>
              </a:rPr>
              <a:t>試題分析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6E4CFB-D5C7-44F8-8B47-D3E0F5D904E7}" type="slidenum">
              <a:rPr lang="zh-TW" altLang="en-US" smtClean="0"/>
              <a:pPr/>
              <a:t>24</a:t>
            </a:fld>
            <a:endParaRPr lang="zh-TW" altLang="en-US"/>
          </a:p>
        </p:txBody>
      </p:sp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3777994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</a:rPr>
              <a:t>試題分析</a:t>
            </a:r>
            <a:r>
              <a:rPr lang="zh-TW" altLang="en-US" dirty="0" smtClean="0">
                <a:latin typeface="標楷體" panose="03000509000000000000" pitchFamily="65" charset="-120"/>
              </a:rPr>
              <a:t>結果</a:t>
            </a:r>
            <a:r>
              <a:rPr lang="en-US" altLang="zh-TW" sz="3000" dirty="0" smtClean="0">
                <a:latin typeface="標楷體" panose="03000509000000000000" pitchFamily="65" charset="-120"/>
              </a:rPr>
              <a:t>(</a:t>
            </a:r>
            <a:r>
              <a:rPr lang="zh-TW" altLang="en-US" sz="3000" dirty="0" smtClean="0">
                <a:latin typeface="標楷體" panose="03000509000000000000" pitchFamily="65" charset="-120"/>
              </a:rPr>
              <a:t>全體與待加強學生之比較</a:t>
            </a:r>
            <a:r>
              <a:rPr lang="en-US" altLang="zh-TW" sz="3000" dirty="0" smtClean="0">
                <a:latin typeface="標楷體" panose="03000509000000000000" pitchFamily="65" charset="-120"/>
              </a:rPr>
              <a:t>)</a:t>
            </a:r>
            <a:endParaRPr lang="zh-TW" altLang="en-US" sz="3000" dirty="0">
              <a:latin typeface="標楷體" panose="03000509000000000000" pitchFamily="65" charset="-120"/>
            </a:endParaRPr>
          </a:p>
        </p:txBody>
      </p:sp>
      <p:sp>
        <p:nvSpPr>
          <p:cNvPr id="4" name="文字版面配置區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全體學生</a:t>
            </a:r>
            <a:endParaRPr lang="zh-TW" altLang="en-US" dirty="0"/>
          </a:p>
        </p:txBody>
      </p:sp>
      <p:sp>
        <p:nvSpPr>
          <p:cNvPr id="5" name="內容版面配置區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文字版面配置區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待加強學生</a:t>
            </a:r>
            <a:endParaRPr lang="zh-TW" altLang="en-US" dirty="0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6E4CFB-D5C7-44F8-8B47-D3E0F5D904E7}" type="slidenum">
              <a:rPr lang="zh-TW" altLang="en-US" smtClean="0"/>
              <a:pPr/>
              <a:t>25</a:t>
            </a:fld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8172400" y="92076"/>
            <a:ext cx="9028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400" dirty="0">
                <a:latin typeface="標楷體" panose="03000509000000000000" pitchFamily="65" charset="-120"/>
                <a:ea typeface="標楷體" panose="03000509000000000000" pitchFamily="65" charset="-120"/>
              </a:rPr>
              <a:t>試題分析</a:t>
            </a: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2" cstate="print"/>
          <a:srcRect l="37813" t="50603" r="32673" b="11500"/>
          <a:stretch/>
        </p:blipFill>
        <p:spPr>
          <a:xfrm>
            <a:off x="395535" y="2174875"/>
            <a:ext cx="4320481" cy="3198341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 rotWithShape="1">
          <a:blip r:embed="rId3" cstate="print"/>
          <a:srcRect l="45173" t="49998" r="32601" b="11864"/>
          <a:stretch/>
        </p:blipFill>
        <p:spPr>
          <a:xfrm>
            <a:off x="4882225" y="2174875"/>
            <a:ext cx="3362183" cy="3198341"/>
          </a:xfrm>
          <a:prstGeom prst="rect">
            <a:avLst/>
          </a:prstGeom>
        </p:spPr>
      </p:pic>
      <p:sp>
        <p:nvSpPr>
          <p:cNvPr id="13" name="文字方塊 12"/>
          <p:cNvSpPr txBox="1"/>
          <p:nvPr/>
        </p:nvSpPr>
        <p:spPr>
          <a:xfrm>
            <a:off x="2915816" y="5457302"/>
            <a:ext cx="5040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>
                <a:latin typeface="Times New Roman" panose="02020603050405020304" pitchFamily="18" charset="0"/>
                <a:ea typeface="標楷體" panose="03000509000000000000" pitchFamily="65" charset="-120"/>
              </a:rPr>
              <a:t>(</a:t>
            </a:r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</a:rPr>
              <a:t>以國文科第</a:t>
            </a:r>
            <a:r>
              <a:rPr lang="en-US" altLang="zh-TW" sz="2800" dirty="0">
                <a:latin typeface="Times New Roman" panose="02020603050405020304" pitchFamily="18" charset="0"/>
                <a:ea typeface="標楷體" panose="03000509000000000000" pitchFamily="65" charset="-120"/>
              </a:rPr>
              <a:t>2</a:t>
            </a:r>
            <a:r>
              <a:rPr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</a:rPr>
              <a:t>題為例</a:t>
            </a:r>
            <a:r>
              <a:rPr lang="en-US" altLang="zh-TW" sz="2800" dirty="0">
                <a:latin typeface="Times New Roman" panose="02020603050405020304" pitchFamily="18" charset="0"/>
                <a:ea typeface="標楷體" panose="03000509000000000000" pitchFamily="65" charset="-120"/>
              </a:rPr>
              <a:t>)</a:t>
            </a:r>
            <a:endParaRPr lang="zh-TW" altLang="en-US" sz="2800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63803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標題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</a:rPr>
              <a:t>未來預計提供的回饋資訊</a:t>
            </a:r>
          </a:p>
        </p:txBody>
      </p:sp>
      <p:sp>
        <p:nvSpPr>
          <p:cNvPr id="3" name="內容版面配置區 2">
            <a:extLst/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  <a:defRPr/>
            </a:pPr>
            <a:r>
              <a:rPr lang="zh-TW" altLang="en-US" sz="2800" dirty="0"/>
              <a:t>提供學生學習成果診斷分析</a:t>
            </a:r>
            <a:r>
              <a:rPr lang="en-US" altLang="zh-TW" sz="2800" dirty="0"/>
              <a:t>(</a:t>
            </a:r>
            <a:r>
              <a:rPr lang="en-US" altLang="zh-TW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Kidmap</a:t>
            </a:r>
            <a:r>
              <a:rPr lang="en-US" altLang="zh-TW" sz="2800" dirty="0"/>
              <a:t>)</a:t>
            </a:r>
            <a:r>
              <a:rPr lang="zh-TW" altLang="en-US" sz="2800" dirty="0" smtClean="0"/>
              <a:t>。</a:t>
            </a:r>
            <a:endParaRPr lang="en-US" altLang="zh-TW" sz="2800" dirty="0"/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zh-TW" altLang="en-US" sz="2800" dirty="0"/>
              <a:t>利用學生的答題狀況與題目難易度做對照，找出學生的迷思概念或優勢表現</a:t>
            </a:r>
            <a:r>
              <a:rPr lang="zh-TW" altLang="en-US" sz="2800" dirty="0" smtClean="0"/>
              <a:t>。</a:t>
            </a:r>
            <a:endParaRPr lang="en-US" altLang="zh-TW" dirty="0">
              <a:latin typeface="標楷體" pitchFamily="65" charset="-12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zh-TW" altLang="en-US" sz="2800" dirty="0"/>
              <a:t>優先針對迷思概念做補救。</a:t>
            </a:r>
            <a:endParaRPr lang="en-US" altLang="zh-TW" sz="28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6E4CFB-D5C7-44F8-8B47-D3E0F5D904E7}" type="slidenum">
              <a:rPr lang="zh-TW" altLang="en-US" smtClean="0"/>
              <a:pPr/>
              <a:t>26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407232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Kidmap</a:t>
            </a:r>
            <a:endParaRPr lang="zh-TW" altLang="en-US" dirty="0">
              <a:solidFill>
                <a:schemeClr val="tx1"/>
              </a:solidFill>
              <a:latin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251520" y="1196752"/>
            <a:ext cx="86409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</a:rPr>
              <a:t>X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</a:rPr>
              <a:t>軸的左右側分別代表考生</a:t>
            </a:r>
            <a:r>
              <a:rPr lang="zh-TW" altLang="zh-TW" sz="24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答對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</a:rPr>
              <a:t>或</a:t>
            </a:r>
            <a:r>
              <a:rPr lang="zh-TW" altLang="zh-TW" sz="24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答錯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</a:rPr>
              <a:t>該題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</a:rPr>
              <a:t>。</a:t>
            </a:r>
            <a:endParaRPr lang="en-US" altLang="zh-TW" sz="2400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</a:rPr>
              <a:t>Y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</a:rPr>
              <a:t>軸表徵</a:t>
            </a:r>
            <a:r>
              <a:rPr lang="zh-TW" altLang="zh-TW" sz="2400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試題難度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</a:rPr>
              <a:t>，試題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</a:rPr>
              <a:t>在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</a:rPr>
              <a:t>Y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</a:rPr>
              <a:t>軸上的位置越高代表該題越難。</a:t>
            </a:r>
            <a:endParaRPr lang="en-US" altLang="zh-TW" sz="2400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</a:rPr>
              <a:t>考生作答情況</a:t>
            </a:r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</a:rPr>
              <a:t>可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</a:rPr>
              <a:t>分成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</a:rPr>
              <a:t>4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</a:rPr>
              <a:t>個區塊。</a:t>
            </a:r>
            <a:endParaRPr lang="zh-TW" altLang="en-US" sz="2400" dirty="0">
              <a:latin typeface="Times New Roman" panose="02020603050405020304" pitchFamily="18" charset="0"/>
              <a:ea typeface="標楷體" panose="03000509000000000000" pitchFamily="65" charset="-120"/>
            </a:endParaRPr>
          </a:p>
        </p:txBody>
      </p:sp>
      <p:graphicFrame>
        <p:nvGraphicFramePr>
          <p:cNvPr id="6" name="資料庫圖表 5"/>
          <p:cNvGraphicFramePr/>
          <p:nvPr>
            <p:extLst>
              <p:ext uri="{D42A27DB-BD31-4B8C-83A1-F6EECF244321}">
                <p14:modId xmlns:p14="http://schemas.microsoft.com/office/powerpoint/2010/main" xmlns="" val="4054628220"/>
              </p:ext>
            </p:extLst>
          </p:nvPr>
        </p:nvGraphicFramePr>
        <p:xfrm>
          <a:off x="1524000" y="2363298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投影片編號版面配置區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6E4CFB-D5C7-44F8-8B47-D3E0F5D904E7}" type="slidenum">
              <a:rPr lang="zh-TW" altLang="en-US" smtClean="0"/>
              <a:pPr/>
              <a:t>27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4002697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988" t="6895" r="9051" b="10211"/>
          <a:stretch/>
        </p:blipFill>
        <p:spPr>
          <a:xfrm>
            <a:off x="294725" y="634678"/>
            <a:ext cx="8554550" cy="5602634"/>
          </a:xfrm>
          <a:prstGeom prst="rect">
            <a:avLst/>
          </a:prstGeom>
        </p:spPr>
      </p:pic>
      <p:sp>
        <p:nvSpPr>
          <p:cNvPr id="7" name="矩形圖說文字 6"/>
          <p:cNvSpPr/>
          <p:nvPr/>
        </p:nvSpPr>
        <p:spPr>
          <a:xfrm>
            <a:off x="297422" y="5571673"/>
            <a:ext cx="2890664" cy="576064"/>
          </a:xfrm>
          <a:prstGeom prst="wedgeRectCallout">
            <a:avLst>
              <a:gd name="adj1" fmla="val -14392"/>
              <a:gd name="adj2" fmla="val -9993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zh-TW" dirty="0">
                <a:solidFill>
                  <a:schemeClr val="tx1"/>
                </a:solidFill>
              </a:rPr>
              <a:t>第</a:t>
            </a:r>
            <a:r>
              <a:rPr lang="en-US" altLang="zh-TW" dirty="0">
                <a:solidFill>
                  <a:schemeClr val="tx1"/>
                </a:solidFill>
              </a:rPr>
              <a:t>2</a:t>
            </a:r>
            <a:r>
              <a:rPr lang="zh-TW" altLang="zh-TW" dirty="0">
                <a:solidFill>
                  <a:schemeClr val="tx1"/>
                </a:solidFill>
              </a:rPr>
              <a:t>題難度</a:t>
            </a:r>
            <a:r>
              <a:rPr lang="zh-TW" altLang="zh-TW" dirty="0">
                <a:solidFill>
                  <a:srgbClr val="616BFD"/>
                </a:solidFill>
              </a:rPr>
              <a:t>低於</a:t>
            </a:r>
            <a:r>
              <a:rPr lang="zh-TW" altLang="zh-TW" dirty="0">
                <a:solidFill>
                  <a:schemeClr val="tx1"/>
                </a:solidFill>
              </a:rPr>
              <a:t>考生能力，</a:t>
            </a:r>
            <a:r>
              <a:rPr lang="zh-TW" altLang="zh-TW" dirty="0">
                <a:solidFill>
                  <a:srgbClr val="FF0000"/>
                </a:solidFill>
              </a:rPr>
              <a:t>答對</a:t>
            </a:r>
            <a:r>
              <a:rPr lang="zh-TW" altLang="zh-TW" dirty="0">
                <a:solidFill>
                  <a:schemeClr val="tx1"/>
                </a:solidFill>
              </a:rPr>
              <a:t>該題屬於</a:t>
            </a:r>
            <a:r>
              <a:rPr lang="zh-TW" altLang="zh-TW" dirty="0">
                <a:solidFill>
                  <a:srgbClr val="FF0000"/>
                </a:solidFill>
              </a:rPr>
              <a:t>合理</a:t>
            </a:r>
            <a:r>
              <a:rPr lang="zh-TW" altLang="zh-TW" dirty="0">
                <a:solidFill>
                  <a:schemeClr val="tx1"/>
                </a:solidFill>
              </a:rPr>
              <a:t>行為。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8" name="矩形圖說文字 7"/>
          <p:cNvSpPr/>
          <p:nvPr/>
        </p:nvSpPr>
        <p:spPr>
          <a:xfrm>
            <a:off x="5542404" y="5661248"/>
            <a:ext cx="3240360" cy="504056"/>
          </a:xfrm>
          <a:prstGeom prst="wedgeRectCallout">
            <a:avLst>
              <a:gd name="adj1" fmla="val -43975"/>
              <a:gd name="adj2" fmla="val -1373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solidFill>
                  <a:schemeClr val="tx1"/>
                </a:solidFill>
              </a:rPr>
              <a:t>第</a:t>
            </a:r>
            <a:r>
              <a:rPr lang="en-US" altLang="zh-TW" dirty="0">
                <a:solidFill>
                  <a:schemeClr val="tx1"/>
                </a:solidFill>
              </a:rPr>
              <a:t>1</a:t>
            </a:r>
            <a:r>
              <a:rPr lang="zh-TW" altLang="en-US" dirty="0">
                <a:solidFill>
                  <a:schemeClr val="tx1"/>
                </a:solidFill>
              </a:rPr>
              <a:t>題</a:t>
            </a:r>
            <a:r>
              <a:rPr lang="zh-TW" altLang="zh-TW" dirty="0">
                <a:solidFill>
                  <a:schemeClr val="tx1"/>
                </a:solidFill>
              </a:rPr>
              <a:t>難度</a:t>
            </a:r>
            <a:r>
              <a:rPr lang="zh-TW" altLang="zh-TW" dirty="0">
                <a:solidFill>
                  <a:srgbClr val="616BFD"/>
                </a:solidFill>
              </a:rPr>
              <a:t>低於</a:t>
            </a:r>
            <a:r>
              <a:rPr lang="zh-TW" altLang="zh-TW" dirty="0">
                <a:solidFill>
                  <a:schemeClr val="tx1"/>
                </a:solidFill>
              </a:rPr>
              <a:t>考生能力，</a:t>
            </a:r>
            <a:r>
              <a:rPr lang="zh-TW" altLang="zh-TW" dirty="0">
                <a:solidFill>
                  <a:srgbClr val="FF0000"/>
                </a:solidFill>
              </a:rPr>
              <a:t>答錯</a:t>
            </a:r>
            <a:r>
              <a:rPr lang="zh-TW" altLang="zh-TW" dirty="0">
                <a:solidFill>
                  <a:schemeClr val="tx1"/>
                </a:solidFill>
              </a:rPr>
              <a:t>該題可能導因於</a:t>
            </a:r>
            <a:r>
              <a:rPr lang="zh-TW" altLang="zh-TW" dirty="0">
                <a:solidFill>
                  <a:srgbClr val="FF0000"/>
                </a:solidFill>
              </a:rPr>
              <a:t>迷思概念</a:t>
            </a:r>
            <a:r>
              <a:rPr lang="zh-TW" altLang="zh-TW" dirty="0">
                <a:solidFill>
                  <a:schemeClr val="tx1"/>
                </a:solidFill>
              </a:rPr>
              <a:t>。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9" name="矩形圖說文字 8"/>
          <p:cNvSpPr/>
          <p:nvPr/>
        </p:nvSpPr>
        <p:spPr>
          <a:xfrm>
            <a:off x="5508104" y="1978382"/>
            <a:ext cx="3240360" cy="514514"/>
          </a:xfrm>
          <a:prstGeom prst="wedgeRectCallout">
            <a:avLst>
              <a:gd name="adj1" fmla="val 21677"/>
              <a:gd name="adj2" fmla="val 12278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zh-TW" dirty="0">
                <a:solidFill>
                  <a:schemeClr val="tx1"/>
                </a:solidFill>
              </a:rPr>
              <a:t>第</a:t>
            </a:r>
            <a:r>
              <a:rPr lang="en-US" altLang="zh-TW" dirty="0">
                <a:solidFill>
                  <a:schemeClr val="tx1"/>
                </a:solidFill>
              </a:rPr>
              <a:t>13</a:t>
            </a:r>
            <a:r>
              <a:rPr lang="zh-TW" altLang="zh-TW" dirty="0">
                <a:solidFill>
                  <a:schemeClr val="tx1"/>
                </a:solidFill>
              </a:rPr>
              <a:t>題難度</a:t>
            </a:r>
            <a:r>
              <a:rPr lang="zh-TW" altLang="en-US" dirty="0">
                <a:solidFill>
                  <a:srgbClr val="616BFD"/>
                </a:solidFill>
              </a:rPr>
              <a:t>遠高於</a:t>
            </a:r>
            <a:r>
              <a:rPr lang="zh-TW" altLang="zh-TW" dirty="0">
                <a:solidFill>
                  <a:schemeClr val="tx1"/>
                </a:solidFill>
              </a:rPr>
              <a:t>於考生能力，</a:t>
            </a:r>
            <a:r>
              <a:rPr lang="zh-TW" altLang="zh-TW" dirty="0">
                <a:solidFill>
                  <a:srgbClr val="FF0000"/>
                </a:solidFill>
              </a:rPr>
              <a:t>答</a:t>
            </a:r>
            <a:r>
              <a:rPr lang="zh-TW" altLang="en-US" dirty="0">
                <a:solidFill>
                  <a:srgbClr val="FF0000"/>
                </a:solidFill>
              </a:rPr>
              <a:t>錯</a:t>
            </a:r>
            <a:r>
              <a:rPr lang="zh-TW" altLang="zh-TW" dirty="0">
                <a:solidFill>
                  <a:schemeClr val="tx1"/>
                </a:solidFill>
              </a:rPr>
              <a:t>該題屬於</a:t>
            </a:r>
            <a:r>
              <a:rPr lang="zh-TW" altLang="zh-TW" dirty="0">
                <a:solidFill>
                  <a:srgbClr val="FF0000"/>
                </a:solidFill>
              </a:rPr>
              <a:t>合理</a:t>
            </a:r>
            <a:r>
              <a:rPr lang="zh-TW" altLang="zh-TW" dirty="0">
                <a:solidFill>
                  <a:schemeClr val="tx1"/>
                </a:solidFill>
              </a:rPr>
              <a:t>行為。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10" name="圓角矩形 9"/>
          <p:cNvSpPr/>
          <p:nvPr/>
        </p:nvSpPr>
        <p:spPr>
          <a:xfrm>
            <a:off x="1403648" y="692696"/>
            <a:ext cx="2016224" cy="3687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dirty="0">
                <a:solidFill>
                  <a:schemeClr val="tx1"/>
                </a:solidFill>
              </a:rPr>
              <a:t>答對的試題</a:t>
            </a:r>
          </a:p>
        </p:txBody>
      </p:sp>
      <p:sp>
        <p:nvSpPr>
          <p:cNvPr id="11" name="圓角矩形 10"/>
          <p:cNvSpPr/>
          <p:nvPr/>
        </p:nvSpPr>
        <p:spPr>
          <a:xfrm>
            <a:off x="5724128" y="692696"/>
            <a:ext cx="2016224" cy="3687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dirty="0">
                <a:solidFill>
                  <a:schemeClr val="tx1"/>
                </a:solidFill>
              </a:rPr>
              <a:t>答錯的試題</a:t>
            </a:r>
          </a:p>
        </p:txBody>
      </p:sp>
      <p:sp>
        <p:nvSpPr>
          <p:cNvPr id="4" name="圓角矩形圖說文字 3"/>
          <p:cNvSpPr/>
          <p:nvPr/>
        </p:nvSpPr>
        <p:spPr>
          <a:xfrm>
            <a:off x="2267744" y="4509120"/>
            <a:ext cx="1728192" cy="304209"/>
          </a:xfrm>
          <a:prstGeom prst="wedgeRoundRectCallout">
            <a:avLst>
              <a:gd name="adj1" fmla="val 82806"/>
              <a:gd name="adj2" fmla="val -513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solidFill>
                  <a:schemeClr val="tx1"/>
                </a:solidFill>
              </a:rPr>
              <a:t>考生能力水準</a:t>
            </a:r>
          </a:p>
        </p:txBody>
      </p:sp>
      <p:sp>
        <p:nvSpPr>
          <p:cNvPr id="13" name="矩形 12"/>
          <p:cNvSpPr/>
          <p:nvPr/>
        </p:nvSpPr>
        <p:spPr>
          <a:xfrm>
            <a:off x="8172400" y="92076"/>
            <a:ext cx="76335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400" dirty="0" err="1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Kidmap</a:t>
            </a:r>
            <a:endParaRPr lang="zh-TW" altLang="en-US" sz="1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12" name="投影片編號版面配置區 1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6E4CFB-D5C7-44F8-8B47-D3E0F5D904E7}" type="slidenum">
              <a:rPr lang="zh-TW" altLang="en-US" smtClean="0"/>
              <a:pPr/>
              <a:t>28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42650317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988" t="7563" r="9051" b="10708"/>
          <a:stretch/>
        </p:blipFill>
        <p:spPr>
          <a:xfrm>
            <a:off x="365071" y="692696"/>
            <a:ext cx="8499714" cy="5616624"/>
          </a:xfrm>
          <a:prstGeom prst="rect">
            <a:avLst/>
          </a:prstGeom>
        </p:spPr>
      </p:pic>
      <p:sp>
        <p:nvSpPr>
          <p:cNvPr id="5" name="矩形圖說文字 4"/>
          <p:cNvSpPr/>
          <p:nvPr/>
        </p:nvSpPr>
        <p:spPr>
          <a:xfrm>
            <a:off x="4932040" y="4293096"/>
            <a:ext cx="3528392" cy="1152128"/>
          </a:xfrm>
          <a:prstGeom prst="wedgeRectCallout">
            <a:avLst>
              <a:gd name="adj1" fmla="val -20338"/>
              <a:gd name="adj2" fmla="val -8597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dirty="0">
                <a:solidFill>
                  <a:schemeClr val="tx1"/>
                </a:solidFill>
              </a:rPr>
              <a:t>在兩條水平線區間當中的試題</a:t>
            </a:r>
            <a:r>
              <a:rPr lang="en-US" altLang="zh-TW" dirty="0">
                <a:solidFill>
                  <a:schemeClr val="tx1"/>
                </a:solidFill>
              </a:rPr>
              <a:t>(</a:t>
            </a:r>
            <a:r>
              <a:rPr lang="zh-TW" altLang="en-US" dirty="0">
                <a:solidFill>
                  <a:schemeClr val="tx1"/>
                </a:solidFill>
              </a:rPr>
              <a:t>如第</a:t>
            </a:r>
            <a:r>
              <a:rPr lang="en-US" altLang="zh-TW" dirty="0">
                <a:solidFill>
                  <a:schemeClr val="tx1"/>
                </a:solidFill>
              </a:rPr>
              <a:t>9</a:t>
            </a:r>
            <a:r>
              <a:rPr lang="zh-TW" altLang="en-US" dirty="0">
                <a:solidFill>
                  <a:schemeClr val="tx1"/>
                </a:solidFill>
              </a:rPr>
              <a:t>、</a:t>
            </a:r>
            <a:r>
              <a:rPr lang="en-US" altLang="zh-TW" dirty="0">
                <a:solidFill>
                  <a:schemeClr val="tx1"/>
                </a:solidFill>
              </a:rPr>
              <a:t>25</a:t>
            </a:r>
            <a:r>
              <a:rPr lang="zh-TW" altLang="en-US" dirty="0">
                <a:solidFill>
                  <a:schemeClr val="tx1"/>
                </a:solidFill>
              </a:rPr>
              <a:t>與</a:t>
            </a:r>
            <a:r>
              <a:rPr lang="en-US" altLang="zh-TW" dirty="0">
                <a:solidFill>
                  <a:schemeClr val="tx1"/>
                </a:solidFill>
              </a:rPr>
              <a:t>41</a:t>
            </a:r>
            <a:r>
              <a:rPr lang="zh-TW" altLang="en-US" dirty="0">
                <a:solidFill>
                  <a:schemeClr val="tx1"/>
                </a:solidFill>
              </a:rPr>
              <a:t>題</a:t>
            </a:r>
            <a:r>
              <a:rPr lang="en-US" altLang="zh-TW" dirty="0">
                <a:solidFill>
                  <a:schemeClr val="tx1"/>
                </a:solidFill>
              </a:rPr>
              <a:t>)</a:t>
            </a:r>
            <a:r>
              <a:rPr lang="zh-TW" altLang="en-US" dirty="0">
                <a:solidFill>
                  <a:schemeClr val="tx1"/>
                </a:solidFill>
              </a:rPr>
              <a:t>，其</a:t>
            </a:r>
            <a:r>
              <a:rPr lang="zh-TW" altLang="zh-TW" dirty="0">
                <a:solidFill>
                  <a:schemeClr val="tx1"/>
                </a:solidFill>
              </a:rPr>
              <a:t>難度</a:t>
            </a:r>
            <a:r>
              <a:rPr lang="zh-TW" altLang="en-US" dirty="0">
                <a:solidFill>
                  <a:srgbClr val="616BFD"/>
                </a:solidFill>
              </a:rPr>
              <a:t>接近</a:t>
            </a:r>
            <a:r>
              <a:rPr lang="zh-TW" altLang="zh-TW" dirty="0">
                <a:solidFill>
                  <a:schemeClr val="tx1"/>
                </a:solidFill>
              </a:rPr>
              <a:t>考生能力，</a:t>
            </a:r>
            <a:r>
              <a:rPr lang="zh-TW" altLang="zh-TW" dirty="0">
                <a:solidFill>
                  <a:srgbClr val="FF0000"/>
                </a:solidFill>
              </a:rPr>
              <a:t>答對</a:t>
            </a:r>
            <a:r>
              <a:rPr lang="zh-TW" altLang="en-US" dirty="0">
                <a:solidFill>
                  <a:srgbClr val="FF0000"/>
                </a:solidFill>
              </a:rPr>
              <a:t>或答錯</a:t>
            </a:r>
            <a:r>
              <a:rPr lang="zh-TW" altLang="zh-TW" dirty="0">
                <a:solidFill>
                  <a:schemeClr val="tx1"/>
                </a:solidFill>
              </a:rPr>
              <a:t>該題</a:t>
            </a:r>
            <a:r>
              <a:rPr lang="zh-TW" altLang="en-US" dirty="0">
                <a:solidFill>
                  <a:schemeClr val="tx1"/>
                </a:solidFill>
              </a:rPr>
              <a:t>皆</a:t>
            </a:r>
            <a:r>
              <a:rPr lang="zh-TW" altLang="zh-TW" dirty="0">
                <a:solidFill>
                  <a:schemeClr val="tx1"/>
                </a:solidFill>
              </a:rPr>
              <a:t>屬於</a:t>
            </a:r>
            <a:r>
              <a:rPr lang="zh-TW" altLang="zh-TW" dirty="0">
                <a:solidFill>
                  <a:srgbClr val="FF0000"/>
                </a:solidFill>
              </a:rPr>
              <a:t>合理</a:t>
            </a:r>
            <a:r>
              <a:rPr lang="zh-TW" altLang="zh-TW" dirty="0">
                <a:solidFill>
                  <a:schemeClr val="tx1"/>
                </a:solidFill>
              </a:rPr>
              <a:t>行為。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7" name="圓角矩形圖說文字 6"/>
          <p:cNvSpPr/>
          <p:nvPr/>
        </p:nvSpPr>
        <p:spPr>
          <a:xfrm>
            <a:off x="2267744" y="3429000"/>
            <a:ext cx="1728192" cy="304209"/>
          </a:xfrm>
          <a:prstGeom prst="wedgeRoundRectCallout">
            <a:avLst>
              <a:gd name="adj1" fmla="val 82806"/>
              <a:gd name="adj2" fmla="val -513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solidFill>
                  <a:schemeClr val="tx1"/>
                </a:solidFill>
              </a:rPr>
              <a:t>考生能力水準</a:t>
            </a:r>
          </a:p>
        </p:txBody>
      </p:sp>
      <p:sp>
        <p:nvSpPr>
          <p:cNvPr id="8" name="圓角矩形 7"/>
          <p:cNvSpPr/>
          <p:nvPr/>
        </p:nvSpPr>
        <p:spPr>
          <a:xfrm>
            <a:off x="1403648" y="692696"/>
            <a:ext cx="2016224" cy="3687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dirty="0">
                <a:solidFill>
                  <a:schemeClr val="tx1"/>
                </a:solidFill>
              </a:rPr>
              <a:t>答對的試題</a:t>
            </a:r>
          </a:p>
        </p:txBody>
      </p:sp>
      <p:sp>
        <p:nvSpPr>
          <p:cNvPr id="9" name="圓角矩形 8"/>
          <p:cNvSpPr/>
          <p:nvPr/>
        </p:nvSpPr>
        <p:spPr>
          <a:xfrm>
            <a:off x="5724128" y="692696"/>
            <a:ext cx="2016224" cy="3687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dirty="0">
                <a:solidFill>
                  <a:schemeClr val="tx1"/>
                </a:solidFill>
              </a:rPr>
              <a:t>答錯的試題</a:t>
            </a:r>
          </a:p>
        </p:txBody>
      </p:sp>
      <p:sp>
        <p:nvSpPr>
          <p:cNvPr id="11" name="矩形 10"/>
          <p:cNvSpPr/>
          <p:nvPr/>
        </p:nvSpPr>
        <p:spPr>
          <a:xfrm>
            <a:off x="8172400" y="92076"/>
            <a:ext cx="76335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400" dirty="0" err="1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Kidmap</a:t>
            </a:r>
            <a:endParaRPr lang="zh-TW" altLang="en-US" sz="1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10" name="投影片編號版面配置區 9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6E4CFB-D5C7-44F8-8B47-D3E0F5D904E7}" type="slidenum">
              <a:rPr lang="zh-TW" altLang="en-US" smtClean="0"/>
              <a:pPr/>
              <a:t>29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0866930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目的</a:t>
            </a:r>
            <a:endParaRPr lang="zh-TW" altLang="en-US" dirty="0">
              <a:latin typeface="+mj-ea"/>
              <a:ea typeface="+mj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55576" y="1628800"/>
            <a:ext cx="7920880" cy="4525963"/>
          </a:xfrm>
        </p:spPr>
        <p:txBody>
          <a:bodyPr/>
          <a:lstStyle/>
          <a:p>
            <a:pPr marL="514350" lvl="8" indent="-514350" eaLnBrk="0" hangingPunct="0">
              <a:lnSpc>
                <a:spcPct val="90000"/>
              </a:lnSpc>
              <a:buFont typeface="Wingdings" panose="05000000000000000000" pitchFamily="2" charset="2"/>
              <a:buChar char="Ø"/>
              <a:defRPr/>
            </a:pPr>
            <a:r>
              <a:rPr lang="zh-TW" altLang="zh-TW" sz="3200" dirty="0">
                <a:latin typeface="標楷體" pitchFamily="65" charset="-120"/>
                <a:ea typeface="標楷體" pitchFamily="65" charset="-120"/>
              </a:rPr>
              <a:t>了解學生學力</a:t>
            </a:r>
            <a:r>
              <a:rPr lang="zh-TW" altLang="zh-TW" sz="3200" dirty="0" smtClean="0">
                <a:latin typeface="標楷體" pitchFamily="65" charset="-120"/>
                <a:ea typeface="標楷體" pitchFamily="65" charset="-120"/>
              </a:rPr>
              <a:t>狀況</a:t>
            </a:r>
            <a:endParaRPr lang="en-US" altLang="zh-TW" sz="3200" dirty="0">
              <a:latin typeface="標楷體" pitchFamily="65" charset="-120"/>
              <a:ea typeface="標楷體" pitchFamily="65" charset="-120"/>
            </a:endParaRPr>
          </a:p>
          <a:p>
            <a:pPr marL="514350" lvl="8" indent="-514350" eaLnBrk="0" hangingPunct="0">
              <a:lnSpc>
                <a:spcPct val="90000"/>
              </a:lnSpc>
              <a:buFont typeface="Wingdings" panose="05000000000000000000" pitchFamily="2" charset="2"/>
              <a:buChar char="Ø"/>
              <a:defRPr/>
            </a:pPr>
            <a:r>
              <a:rPr lang="zh-TW" altLang="zh-TW" sz="3200" dirty="0"/>
              <a:t>了解應補強哪</a:t>
            </a:r>
            <a:r>
              <a:rPr lang="zh-TW" altLang="zh-TW" sz="3200" dirty="0" smtClean="0"/>
              <a:t>些</a:t>
            </a:r>
            <a:r>
              <a:rPr lang="zh-TW" altLang="en-US" sz="3200" dirty="0" smtClean="0"/>
              <a:t>概念與</a:t>
            </a:r>
            <a:r>
              <a:rPr lang="zh-TW" altLang="zh-TW" sz="3200" dirty="0" smtClean="0"/>
              <a:t>能力</a:t>
            </a:r>
            <a:endParaRPr lang="en-US" altLang="zh-TW" sz="3200" dirty="0"/>
          </a:p>
          <a:p>
            <a:pPr marL="514350" lvl="8" indent="-514350" eaLnBrk="0" hangingPunct="0">
              <a:lnSpc>
                <a:spcPct val="90000"/>
              </a:lnSpc>
              <a:buFont typeface="Wingdings" panose="05000000000000000000" pitchFamily="2" charset="2"/>
              <a:buChar char="Ø"/>
              <a:defRPr/>
            </a:pPr>
            <a:r>
              <a:rPr lang="zh-TW" altLang="en-US" sz="3200" dirty="0"/>
              <a:t>作為課程與教學調整之參考依據</a:t>
            </a:r>
            <a:endParaRPr lang="en-US" altLang="zh-TW" sz="3200" dirty="0">
              <a:latin typeface="標楷體" pitchFamily="65" charset="-120"/>
              <a:ea typeface="標楷體" pitchFamily="65" charset="-120"/>
            </a:endParaRPr>
          </a:p>
          <a:p>
            <a:pPr marL="914400" lvl="1" indent="-514350">
              <a:buFont typeface="Wingdings" panose="05000000000000000000" pitchFamily="2" charset="2"/>
              <a:buChar char="Ø"/>
            </a:pP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6E4CFB-D5C7-44F8-8B47-D3E0F5D904E7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780302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988" t="7048" r="9051" b="10707"/>
          <a:stretch/>
        </p:blipFill>
        <p:spPr>
          <a:xfrm>
            <a:off x="323528" y="634678"/>
            <a:ext cx="8627351" cy="5746650"/>
          </a:xfrm>
          <a:prstGeom prst="rect">
            <a:avLst/>
          </a:prstGeom>
        </p:spPr>
      </p:pic>
      <p:sp>
        <p:nvSpPr>
          <p:cNvPr id="5" name="矩形圖說文字 4"/>
          <p:cNvSpPr/>
          <p:nvPr/>
        </p:nvSpPr>
        <p:spPr>
          <a:xfrm>
            <a:off x="457200" y="2780928"/>
            <a:ext cx="3826768" cy="1080120"/>
          </a:xfrm>
          <a:prstGeom prst="wedgeRectCallout">
            <a:avLst>
              <a:gd name="adj1" fmla="val 27311"/>
              <a:gd name="adj2" fmla="val 8117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dirty="0">
                <a:solidFill>
                  <a:schemeClr val="tx1"/>
                </a:solidFill>
              </a:rPr>
              <a:t>第</a:t>
            </a:r>
            <a:r>
              <a:rPr lang="en-US" altLang="zh-TW" dirty="0">
                <a:solidFill>
                  <a:schemeClr val="tx1"/>
                </a:solidFill>
              </a:rPr>
              <a:t>6</a:t>
            </a:r>
            <a:r>
              <a:rPr lang="zh-TW" altLang="en-US" dirty="0">
                <a:solidFill>
                  <a:schemeClr val="tx1"/>
                </a:solidFill>
              </a:rPr>
              <a:t>題</a:t>
            </a:r>
            <a:r>
              <a:rPr lang="zh-TW" altLang="zh-TW" dirty="0">
                <a:solidFill>
                  <a:schemeClr val="tx1"/>
                </a:solidFill>
              </a:rPr>
              <a:t>難度</a:t>
            </a:r>
            <a:r>
              <a:rPr lang="zh-TW" altLang="en-US" dirty="0">
                <a:solidFill>
                  <a:srgbClr val="616BFD"/>
                </a:solidFill>
              </a:rPr>
              <a:t>高</a:t>
            </a:r>
            <a:r>
              <a:rPr lang="zh-TW" altLang="zh-TW" dirty="0">
                <a:solidFill>
                  <a:srgbClr val="616BFD"/>
                </a:solidFill>
              </a:rPr>
              <a:t>於</a:t>
            </a:r>
            <a:r>
              <a:rPr lang="zh-TW" altLang="zh-TW" dirty="0">
                <a:solidFill>
                  <a:schemeClr val="tx1"/>
                </a:solidFill>
              </a:rPr>
              <a:t>考生能力，</a:t>
            </a:r>
            <a:r>
              <a:rPr lang="zh-TW" altLang="zh-TW" dirty="0">
                <a:solidFill>
                  <a:srgbClr val="FF0000"/>
                </a:solidFill>
              </a:rPr>
              <a:t>答對</a:t>
            </a:r>
            <a:r>
              <a:rPr lang="zh-TW" altLang="zh-TW" dirty="0">
                <a:solidFill>
                  <a:schemeClr val="tx1"/>
                </a:solidFill>
              </a:rPr>
              <a:t>該題</a:t>
            </a:r>
            <a:r>
              <a:rPr lang="zh-TW" altLang="en-US" dirty="0">
                <a:solidFill>
                  <a:schemeClr val="tx1"/>
                </a:solidFill>
              </a:rPr>
              <a:t>可能導因於：考生對此概念的理解程度特別好</a:t>
            </a:r>
            <a:r>
              <a:rPr lang="zh-TW" altLang="zh-TW" dirty="0">
                <a:solidFill>
                  <a:schemeClr val="tx1"/>
                </a:solidFill>
              </a:rPr>
              <a:t>。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7" name="圓角矩形 6"/>
          <p:cNvSpPr/>
          <p:nvPr/>
        </p:nvSpPr>
        <p:spPr>
          <a:xfrm>
            <a:off x="1403648" y="692696"/>
            <a:ext cx="2016224" cy="3687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dirty="0">
                <a:solidFill>
                  <a:schemeClr val="tx1"/>
                </a:solidFill>
              </a:rPr>
              <a:t>答對的試題</a:t>
            </a:r>
          </a:p>
        </p:txBody>
      </p:sp>
      <p:sp>
        <p:nvSpPr>
          <p:cNvPr id="8" name="圓角矩形 7"/>
          <p:cNvSpPr/>
          <p:nvPr/>
        </p:nvSpPr>
        <p:spPr>
          <a:xfrm>
            <a:off x="5724128" y="692696"/>
            <a:ext cx="2016224" cy="3687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dirty="0">
                <a:solidFill>
                  <a:schemeClr val="tx1"/>
                </a:solidFill>
              </a:rPr>
              <a:t>答錯的試題</a:t>
            </a:r>
          </a:p>
        </p:txBody>
      </p:sp>
      <p:sp>
        <p:nvSpPr>
          <p:cNvPr id="10" name="矩形 9"/>
          <p:cNvSpPr/>
          <p:nvPr/>
        </p:nvSpPr>
        <p:spPr>
          <a:xfrm>
            <a:off x="8172400" y="92076"/>
            <a:ext cx="76335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400" dirty="0" err="1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Kidmap</a:t>
            </a:r>
            <a:endParaRPr lang="zh-TW" altLang="en-US" sz="1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6E4CFB-D5C7-44F8-8B47-D3E0F5D904E7}" type="slidenum">
              <a:rPr lang="zh-TW" altLang="en-US" smtClean="0"/>
              <a:pPr/>
              <a:t>30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7072682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TW" altLang="zh-TW"/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zh-TW" altLang="zh-TW"/>
          </a:p>
        </p:txBody>
      </p:sp>
      <p:pic>
        <p:nvPicPr>
          <p:cNvPr id="5" name="圖片 4" descr="108宣導簡報底圖-感謝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65"/>
            <a:ext cx="9144000" cy="6857470"/>
          </a:xfrm>
          <a:prstGeom prst="rect">
            <a:avLst/>
          </a:prstGeom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6E4CFB-D5C7-44F8-8B47-D3E0F5D904E7}" type="slidenum">
              <a:rPr lang="zh-TW" altLang="en-US" smtClean="0"/>
              <a:pPr/>
              <a:t>31</a:t>
            </a:fld>
            <a:endParaRPr lang="zh-TW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資料提供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zh-TW" altLang="en-US" sz="2800" dirty="0" smtClean="0">
                <a:latin typeface="Times New Roman" panose="02020603050405020304" pitchFamily="18" charset="0"/>
              </a:rPr>
              <a:t>提供對象：各國民中學（註冊組長）</a:t>
            </a:r>
            <a:endParaRPr lang="en-US" altLang="zh-TW" dirty="0" smtClean="0">
              <a:latin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2800" dirty="0" smtClean="0">
                <a:latin typeface="Times New Roman" panose="02020603050405020304" pitchFamily="18" charset="0"/>
              </a:rPr>
              <a:t>提供時間：自</a:t>
            </a:r>
            <a:r>
              <a:rPr lang="en-US" altLang="zh-TW" sz="2800" dirty="0" smtClean="0">
                <a:latin typeface="Times New Roman" panose="02020603050405020304" pitchFamily="18" charset="0"/>
              </a:rPr>
              <a:t>107</a:t>
            </a:r>
            <a:r>
              <a:rPr lang="zh-TW" altLang="en-US" sz="2800" dirty="0" smtClean="0">
                <a:latin typeface="Times New Roman" panose="02020603050405020304" pitchFamily="18" charset="0"/>
              </a:rPr>
              <a:t>年</a:t>
            </a:r>
            <a:r>
              <a:rPr lang="en-US" altLang="zh-TW" sz="2800" dirty="0" smtClean="0">
                <a:latin typeface="Times New Roman" panose="02020603050405020304" pitchFamily="18" charset="0"/>
              </a:rPr>
              <a:t>8</a:t>
            </a:r>
            <a:r>
              <a:rPr lang="zh-TW" altLang="en-US" sz="2800" dirty="0" smtClean="0">
                <a:latin typeface="Times New Roman" panose="02020603050405020304" pitchFamily="18" charset="0"/>
              </a:rPr>
              <a:t>月</a:t>
            </a:r>
            <a:r>
              <a:rPr lang="en-US" altLang="zh-TW" sz="2800" dirty="0" smtClean="0">
                <a:latin typeface="Times New Roman" panose="02020603050405020304" pitchFamily="18" charset="0"/>
              </a:rPr>
              <a:t>6</a:t>
            </a:r>
            <a:r>
              <a:rPr lang="zh-TW" altLang="en-US" sz="2800" dirty="0" smtClean="0">
                <a:latin typeface="Times New Roman" panose="02020603050405020304" pitchFamily="18" charset="0"/>
              </a:rPr>
              <a:t>日起至</a:t>
            </a:r>
            <a:r>
              <a:rPr lang="en-US" altLang="zh-TW" sz="2800" dirty="0" smtClean="0">
                <a:latin typeface="Times New Roman" panose="02020603050405020304" pitchFamily="18" charset="0"/>
              </a:rPr>
              <a:t>10</a:t>
            </a:r>
            <a:r>
              <a:rPr lang="zh-TW" altLang="en-US" sz="2800" dirty="0">
                <a:latin typeface="Times New Roman" panose="02020603050405020304" pitchFamily="18" charset="0"/>
              </a:rPr>
              <a:t>月</a:t>
            </a:r>
            <a:r>
              <a:rPr lang="en-US" altLang="zh-TW" sz="2800" dirty="0">
                <a:latin typeface="Times New Roman" panose="02020603050405020304" pitchFamily="18" charset="0"/>
              </a:rPr>
              <a:t>26</a:t>
            </a:r>
            <a:r>
              <a:rPr lang="zh-TW" altLang="en-US" sz="2800" dirty="0">
                <a:latin typeface="Times New Roman" panose="02020603050405020304" pitchFamily="18" charset="0"/>
              </a:rPr>
              <a:t>日</a:t>
            </a:r>
            <a:r>
              <a:rPr lang="zh-TW" altLang="en-US" sz="2800" dirty="0" smtClean="0">
                <a:latin typeface="Times New Roman" panose="02020603050405020304" pitchFamily="18" charset="0"/>
              </a:rPr>
              <a:t>止</a:t>
            </a:r>
            <a:endParaRPr lang="en-US" altLang="zh-TW" dirty="0" smtClean="0">
              <a:latin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2800" dirty="0" smtClean="0">
                <a:latin typeface="Times New Roman" panose="02020603050405020304" pitchFamily="18" charset="0"/>
              </a:rPr>
              <a:t>提供方式：各校逕行</a:t>
            </a:r>
            <a:r>
              <a:rPr lang="zh-TW" altLang="en-US" sz="2800" dirty="0">
                <a:latin typeface="Times New Roman" panose="02020603050405020304" pitchFamily="18" charset="0"/>
              </a:rPr>
              <a:t>上網下載各校</a:t>
            </a:r>
            <a:r>
              <a:rPr lang="zh-TW" altLang="en-US" sz="2800" dirty="0" smtClean="0">
                <a:latin typeface="Times New Roman" panose="02020603050405020304" pitchFamily="18" charset="0"/>
              </a:rPr>
              <a:t>資料</a:t>
            </a:r>
            <a:endParaRPr lang="en-US" altLang="zh-TW" sz="2800" dirty="0" smtClean="0">
              <a:latin typeface="Times New Roman" panose="02020603050405020304" pitchFamily="18" charset="0"/>
            </a:endParaRPr>
          </a:p>
          <a:p>
            <a:pPr marL="457200" lvl="1" indent="0">
              <a:buNone/>
            </a:pPr>
            <a:r>
              <a:rPr lang="zh-TW" altLang="en-US" sz="2400" dirty="0" smtClean="0">
                <a:latin typeface="Times New Roman" panose="02020603050405020304" pitchFamily="18" charset="0"/>
              </a:rPr>
              <a:t>                     （</a:t>
            </a:r>
            <a:r>
              <a:rPr lang="zh-TW" altLang="en-US" sz="2400" dirty="0">
                <a:latin typeface="Times New Roman" panose="02020603050405020304" pitchFamily="18" charset="0"/>
              </a:rPr>
              <a:t>網址</a:t>
            </a:r>
            <a:r>
              <a:rPr lang="zh-TW" altLang="en-US" sz="2400" dirty="0" smtClean="0">
                <a:latin typeface="Times New Roman" panose="02020603050405020304" pitchFamily="18" charset="0"/>
              </a:rPr>
              <a:t>：</a:t>
            </a:r>
            <a:r>
              <a:rPr lang="en-US" altLang="zh-TW" sz="2400" dirty="0" smtClean="0">
                <a:latin typeface="Times New Roman" panose="02020603050405020304" pitchFamily="18" charset="0"/>
              </a:rPr>
              <a:t>https</a:t>
            </a:r>
            <a:r>
              <a:rPr lang="en-US" altLang="zh-TW" sz="2400" dirty="0">
                <a:latin typeface="Times New Roman" panose="02020603050405020304" pitchFamily="18" charset="0"/>
              </a:rPr>
              <a:t>://exam.nace.edu.tw/</a:t>
            </a:r>
            <a:r>
              <a:rPr lang="zh-TW" altLang="en-US" sz="2400" dirty="0" smtClean="0">
                <a:latin typeface="Times New Roman" panose="02020603050405020304" pitchFamily="18" charset="0"/>
              </a:rPr>
              <a:t>）</a:t>
            </a:r>
            <a:endParaRPr lang="zh-TW" altLang="en-US" sz="2400" dirty="0">
              <a:latin typeface="Times New Roman" panose="02020603050405020304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6E4CFB-D5C7-44F8-8B47-D3E0F5D904E7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0582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90056"/>
            <a:ext cx="8229600" cy="1143000"/>
          </a:xfrm>
        </p:spPr>
        <p:txBody>
          <a:bodyPr/>
          <a:lstStyle/>
          <a:p>
            <a:pPr eaLnBrk="1" hangingPunct="1"/>
            <a:r>
              <a:rPr lang="zh-TW" altLang="en-US" sz="6000" dirty="0" smtClean="0">
                <a:solidFill>
                  <a:srgbClr val="002060"/>
                </a:solidFill>
              </a:rPr>
              <a:t>報告類型</a:t>
            </a:r>
            <a:endParaRPr lang="zh-TW" altLang="en-US" sz="6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標題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pPr eaLnBrk="1" hangingPunct="1"/>
            <a:r>
              <a:rPr lang="zh-TW" altLang="en-US" dirty="0"/>
              <a:t>學生成績報告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28625" y="1484313"/>
            <a:ext cx="8229600" cy="4824412"/>
          </a:xfrm>
        </p:spPr>
        <p:txBody>
          <a:bodyPr>
            <a:normAutofit/>
          </a:bodyPr>
          <a:lstStyle/>
          <a:p>
            <a:pPr algn="just" eaLnBrk="1"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zh-TW" altLang="en-US" sz="2800" dirty="0"/>
              <a:t>檔案內容</a:t>
            </a:r>
            <a:endParaRPr lang="en-US" altLang="zh-TW" sz="2800" dirty="0"/>
          </a:p>
          <a:p>
            <a:pPr lvl="1" algn="just" eaLnBrk="1">
              <a:spcAft>
                <a:spcPts val="600"/>
              </a:spcAft>
              <a:buFont typeface="Wingdings" pitchFamily="2" charset="2"/>
              <a:buChar char="ü"/>
              <a:defRPr/>
            </a:pPr>
            <a:r>
              <a:rPr lang="zh-TW" altLang="en-US" sz="2400" dirty="0"/>
              <a:t>各科各等級人數</a:t>
            </a:r>
            <a:r>
              <a:rPr lang="zh-TW" altLang="en-US" sz="2400" dirty="0" smtClean="0"/>
              <a:t>百分比</a:t>
            </a:r>
            <a:r>
              <a:rPr lang="en-US" altLang="zh-TW" sz="2400" dirty="0" smtClean="0"/>
              <a:t>(</a:t>
            </a:r>
            <a:r>
              <a:rPr lang="zh-TW" altLang="en-US" sz="2400" dirty="0" smtClean="0"/>
              <a:t>表格、圖示</a:t>
            </a:r>
            <a:r>
              <a:rPr lang="en-US" altLang="zh-TW" sz="2400" dirty="0" smtClean="0"/>
              <a:t>)</a:t>
            </a:r>
          </a:p>
          <a:p>
            <a:pPr lvl="1" algn="just" eaLnBrk="1">
              <a:spcAft>
                <a:spcPts val="600"/>
              </a:spcAft>
              <a:buFont typeface="Wingdings" pitchFamily="2" charset="2"/>
              <a:buChar char="ü"/>
              <a:defRPr/>
            </a:pPr>
            <a:r>
              <a:rPr lang="zh-TW" altLang="en-US" sz="2400" dirty="0" smtClean="0"/>
              <a:t>各</a:t>
            </a:r>
            <a:r>
              <a:rPr lang="zh-TW" altLang="en-US" sz="2400" dirty="0"/>
              <a:t>科各</a:t>
            </a:r>
            <a:r>
              <a:rPr lang="zh-TW" altLang="en-US" sz="2400" dirty="0" smtClean="0"/>
              <a:t>等級學生之表現描述</a:t>
            </a:r>
            <a:endParaRPr lang="en-US" altLang="zh-TW" sz="2400" dirty="0" smtClean="0"/>
          </a:p>
          <a:p>
            <a:pPr lvl="1" algn="just" eaLnBrk="1">
              <a:spcAft>
                <a:spcPts val="600"/>
              </a:spcAft>
              <a:buFont typeface="Wingdings" pitchFamily="2" charset="2"/>
              <a:buChar char="ü"/>
              <a:defRPr/>
            </a:pPr>
            <a:r>
              <a:rPr lang="zh-TW" altLang="en-US" sz="2400" dirty="0" smtClean="0"/>
              <a:t>各</a:t>
            </a:r>
            <a:r>
              <a:rPr lang="zh-TW" altLang="en-US" sz="2400" dirty="0"/>
              <a:t>科各等級</a:t>
            </a:r>
            <a:r>
              <a:rPr lang="zh-TW" altLang="en-US" sz="2400" dirty="0" smtClean="0"/>
              <a:t>學生在</a:t>
            </a:r>
            <a:r>
              <a:rPr lang="en-US" altLang="zh-TW" sz="2400" dirty="0" smtClean="0"/>
              <a:t>107</a:t>
            </a:r>
            <a:r>
              <a:rPr lang="zh-TW" altLang="en-US" sz="2400" dirty="0" smtClean="0"/>
              <a:t>會考之學力表現</a:t>
            </a:r>
            <a:endParaRPr lang="en-US" altLang="zh-TW" sz="2800" dirty="0"/>
          </a:p>
          <a:p>
            <a:pPr algn="just" eaLnBrk="1">
              <a:spcAft>
                <a:spcPts val="600"/>
              </a:spcAft>
              <a:buFont typeface="Wingdings" panose="05000000000000000000" pitchFamily="2" charset="2"/>
              <a:buChar char="Ø"/>
              <a:defRPr/>
            </a:pPr>
            <a:r>
              <a:rPr lang="zh-TW" altLang="zh-TW" sz="2800" dirty="0"/>
              <a:t>用途</a:t>
            </a:r>
            <a:endParaRPr lang="en-US" altLang="zh-TW" sz="2800" dirty="0"/>
          </a:p>
          <a:p>
            <a:pPr lvl="1" algn="just" eaLnBrk="1">
              <a:spcAft>
                <a:spcPts val="600"/>
              </a:spcAft>
              <a:buFont typeface="Wingdings" pitchFamily="2" charset="2"/>
              <a:buChar char="ü"/>
              <a:defRPr/>
            </a:pPr>
            <a:r>
              <a:rPr lang="zh-TW" altLang="zh-TW" sz="2400" dirty="0"/>
              <a:t>了解貴校學生學力</a:t>
            </a:r>
            <a:r>
              <a:rPr lang="zh-TW" altLang="zh-TW" sz="2400" dirty="0" smtClean="0"/>
              <a:t>狀況</a:t>
            </a:r>
            <a:r>
              <a:rPr lang="zh-TW" altLang="en-US" sz="2400" dirty="0" smtClean="0"/>
              <a:t>（</a:t>
            </a:r>
            <a:r>
              <a:rPr lang="zh-TW" altLang="zh-TW" sz="2400" dirty="0" smtClean="0"/>
              <a:t>相</a:t>
            </a:r>
            <a:r>
              <a:rPr lang="zh-TW" altLang="zh-TW" sz="2400" dirty="0"/>
              <a:t>較於全國與所在</a:t>
            </a:r>
            <a:r>
              <a:rPr lang="zh-TW" altLang="zh-TW" sz="2400" dirty="0" smtClean="0"/>
              <a:t>縣市</a:t>
            </a:r>
            <a:r>
              <a:rPr lang="zh-TW" altLang="en-US" sz="2400" dirty="0" smtClean="0"/>
              <a:t>）</a:t>
            </a:r>
            <a:endParaRPr lang="en-US" altLang="zh-TW" sz="24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6E4CFB-D5C7-44F8-8B47-D3E0F5D904E7}" type="slidenum">
              <a:rPr lang="zh-TW" altLang="en-US" smtClean="0"/>
              <a:pPr/>
              <a:t>6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35696" y="892079"/>
            <a:ext cx="5577595" cy="5675063"/>
          </a:xfrm>
          <a:prstGeom prst="rect">
            <a:avLst/>
          </a:prstGeom>
        </p:spPr>
      </p:pic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471011" y="44624"/>
            <a:ext cx="8229600" cy="926753"/>
          </a:xfrm>
        </p:spPr>
        <p:txBody>
          <a:bodyPr/>
          <a:lstStyle/>
          <a:p>
            <a:pPr lvl="1" eaLnBrk="1">
              <a:defRPr/>
            </a:pPr>
            <a:r>
              <a:rPr lang="zh-TW" altLang="en-US" dirty="0" smtClean="0">
                <a:solidFill>
                  <a:schemeClr val="tx1"/>
                </a:solidFill>
              </a:rPr>
              <a:t>各科各</a:t>
            </a:r>
            <a:r>
              <a:rPr lang="zh-TW" altLang="en-US" dirty="0">
                <a:solidFill>
                  <a:schemeClr val="tx1"/>
                </a:solidFill>
              </a:rPr>
              <a:t>等級人數</a:t>
            </a:r>
            <a:r>
              <a:rPr lang="zh-TW" altLang="en-US" dirty="0" smtClean="0">
                <a:solidFill>
                  <a:schemeClr val="tx1"/>
                </a:solidFill>
              </a:rPr>
              <a:t>百分比</a:t>
            </a:r>
            <a:endParaRPr lang="en-US" altLang="zh-TW" dirty="0">
              <a:solidFill>
                <a:schemeClr val="tx1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7728228" y="0"/>
            <a:ext cx="141577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學生成績報告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6E4CFB-D5C7-44F8-8B47-D3E0F5D904E7}" type="slidenum">
              <a:rPr lang="zh-TW" altLang="en-US" smtClean="0"/>
              <a:pPr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612276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63272" cy="1143000"/>
          </a:xfrm>
        </p:spPr>
        <p:txBody>
          <a:bodyPr/>
          <a:lstStyle/>
          <a:p>
            <a:r>
              <a:rPr lang="zh-TW" altLang="en-US" dirty="0" smtClean="0"/>
              <a:t>各</a:t>
            </a:r>
            <a:r>
              <a:rPr lang="zh-TW" altLang="en-US" dirty="0"/>
              <a:t>等級人數</a:t>
            </a:r>
            <a:r>
              <a:rPr lang="zh-TW" altLang="en-US" dirty="0" smtClean="0"/>
              <a:t>百分比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sz="3200" dirty="0" smtClean="0"/>
              <a:t>(</a:t>
            </a:r>
            <a:r>
              <a:rPr lang="zh-TW" altLang="en-US" sz="3200" dirty="0" smtClean="0"/>
              <a:t>以國文科為例</a:t>
            </a:r>
            <a:r>
              <a:rPr lang="en-US" altLang="zh-TW" sz="3200" dirty="0" smtClean="0"/>
              <a:t>)</a:t>
            </a:r>
            <a:endParaRPr lang="zh-TW" altLang="en-US" sz="3200" dirty="0">
              <a:solidFill>
                <a:schemeClr val="tx1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7728228" y="0"/>
            <a:ext cx="141577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學生成績報告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475" t="15000" r="9051" b="5201"/>
          <a:stretch/>
        </p:blipFill>
        <p:spPr>
          <a:xfrm>
            <a:off x="616230" y="1718196"/>
            <a:ext cx="8002240" cy="4303091"/>
          </a:xfrm>
          <a:prstGeom prst="rect">
            <a:avLst/>
          </a:prstGeom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6E4CFB-D5C7-44F8-8B47-D3E0F5D904E7}" type="slidenum">
              <a:rPr lang="zh-TW" altLang="en-US" smtClean="0"/>
              <a:pPr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497381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chemeClr val="tx1"/>
                </a:solidFill>
                <a:latin typeface="+mn-ea"/>
              </a:rPr>
              <a:t>各</a:t>
            </a:r>
            <a:r>
              <a:rPr lang="zh-TW" altLang="en-US" dirty="0" smtClean="0">
                <a:solidFill>
                  <a:schemeClr val="tx1"/>
                </a:solidFill>
                <a:latin typeface="+mn-ea"/>
              </a:rPr>
              <a:t>等級學生之表現描述</a:t>
            </a:r>
            <a:r>
              <a:rPr lang="en-US" altLang="zh-TW" dirty="0" smtClean="0">
                <a:solidFill>
                  <a:schemeClr val="tx1"/>
                </a:solidFill>
                <a:latin typeface="+mn-ea"/>
              </a:rPr>
              <a:t/>
            </a:r>
            <a:br>
              <a:rPr lang="en-US" altLang="zh-TW" dirty="0" smtClean="0">
                <a:solidFill>
                  <a:schemeClr val="tx1"/>
                </a:solidFill>
                <a:latin typeface="+mn-ea"/>
              </a:rPr>
            </a:br>
            <a:r>
              <a:rPr lang="en-US" altLang="zh-TW" sz="3200" dirty="0" smtClean="0"/>
              <a:t>(</a:t>
            </a:r>
            <a:r>
              <a:rPr lang="zh-TW" altLang="en-US" sz="3200" dirty="0"/>
              <a:t>以國文科為例</a:t>
            </a:r>
            <a:r>
              <a:rPr lang="en-US" altLang="zh-TW" sz="3200" dirty="0"/>
              <a:t>)</a:t>
            </a:r>
            <a:endParaRPr lang="zh-TW" altLang="en-US" sz="3200" dirty="0">
              <a:solidFill>
                <a:srgbClr val="660066"/>
              </a:solidFill>
            </a:endParaRPr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zh-TW" altLang="zh-TW" sz="2800" b="1" kern="100" dirty="0" smtClean="0">
                <a:latin typeface="+mn-ea"/>
                <a:ea typeface="+mn-ea"/>
                <a:cs typeface="Times New Roman" panose="02020603050405020304" pitchFamily="18" charset="0"/>
              </a:rPr>
              <a:t>各</a:t>
            </a:r>
            <a:r>
              <a:rPr lang="zh-TW" altLang="zh-TW" sz="2800" b="1" kern="100" dirty="0">
                <a:latin typeface="+mn-ea"/>
                <a:ea typeface="+mn-ea"/>
                <a:cs typeface="Times New Roman" panose="02020603050405020304" pitchFamily="18" charset="0"/>
              </a:rPr>
              <a:t>能力等級整體表現</a:t>
            </a:r>
            <a:r>
              <a:rPr lang="zh-TW" altLang="zh-TW" sz="2800" b="1" kern="100" dirty="0" smtClean="0">
                <a:latin typeface="+mn-ea"/>
                <a:ea typeface="+mn-ea"/>
                <a:cs typeface="Times New Roman" panose="02020603050405020304" pitchFamily="18" charset="0"/>
              </a:rPr>
              <a:t>描述</a:t>
            </a:r>
            <a:endParaRPr lang="en-US" altLang="zh-TW" sz="2800" b="1" kern="100" dirty="0" smtClean="0">
              <a:latin typeface="+mn-ea"/>
              <a:ea typeface="+mn-ea"/>
              <a:cs typeface="Times New Roman" panose="02020603050405020304" pitchFamily="18" charset="0"/>
            </a:endParaRPr>
          </a:p>
          <a:p>
            <a:pPr lvl="1" algn="just" eaLnBrk="1">
              <a:spcAft>
                <a:spcPts val="600"/>
              </a:spcAft>
              <a:buFont typeface="Wingdings" pitchFamily="2" charset="2"/>
              <a:buChar char="ü"/>
              <a:defRPr/>
            </a:pPr>
            <a:r>
              <a:rPr lang="zh-TW" altLang="zh-TW" sz="2400" kern="100" dirty="0" smtClean="0">
                <a:latin typeface="+mn-ea"/>
                <a:ea typeface="+mn-ea"/>
                <a:cs typeface="Times New Roman" panose="02020603050405020304" pitchFamily="18" charset="0"/>
              </a:rPr>
              <a:t>精  熟：能具備與教材相關的語文知識，並能深入的理解文本內容、評鑑文本的內容與形式。</a:t>
            </a:r>
            <a:endParaRPr lang="en-US" altLang="zh-TW" sz="2400" kern="100" dirty="0" smtClean="0">
              <a:latin typeface="+mn-ea"/>
              <a:ea typeface="+mn-ea"/>
              <a:cs typeface="Times New Roman" panose="02020603050405020304" pitchFamily="18" charset="0"/>
            </a:endParaRPr>
          </a:p>
          <a:p>
            <a:pPr lvl="1" algn="just" eaLnBrk="1">
              <a:spcAft>
                <a:spcPts val="600"/>
              </a:spcAft>
              <a:buFont typeface="Wingdings" pitchFamily="2" charset="2"/>
              <a:buChar char="ü"/>
              <a:defRPr/>
            </a:pPr>
            <a:r>
              <a:rPr lang="zh-TW" altLang="zh-TW" sz="2400" kern="100" dirty="0" smtClean="0">
                <a:latin typeface="+mn-ea"/>
                <a:ea typeface="+mn-ea"/>
                <a:cs typeface="Times New Roman" panose="02020603050405020304" pitchFamily="18" charset="0"/>
              </a:rPr>
              <a:t>基  礎：大致能具備與教材相關的語文知識，並能大致理解文本內容、評鑑文本的內容與形式。</a:t>
            </a:r>
            <a:endParaRPr lang="en-US" altLang="zh-TW" sz="2400" kern="100" dirty="0" smtClean="0">
              <a:latin typeface="+mn-ea"/>
              <a:ea typeface="+mn-ea"/>
              <a:cs typeface="Times New Roman" panose="02020603050405020304" pitchFamily="18" charset="0"/>
            </a:endParaRPr>
          </a:p>
          <a:p>
            <a:pPr lvl="1" algn="just" eaLnBrk="1">
              <a:spcAft>
                <a:spcPts val="600"/>
              </a:spcAft>
              <a:buFont typeface="Wingdings" pitchFamily="2" charset="2"/>
              <a:buChar char="ü"/>
              <a:defRPr/>
            </a:pPr>
            <a:r>
              <a:rPr lang="zh-TW" altLang="zh-TW" sz="2400" kern="100" dirty="0" smtClean="0">
                <a:latin typeface="+mn-ea"/>
                <a:ea typeface="+mn-ea"/>
                <a:cs typeface="Times New Roman" panose="02020603050405020304" pitchFamily="18" charset="0"/>
              </a:rPr>
              <a:t>待加強：僅能具備部分與教材相關的語文知識，並有限的理解文本內容、評鑑文本的內容與形式。</a:t>
            </a:r>
            <a:endParaRPr lang="en-US" altLang="zh-TW" sz="2400" kern="100" dirty="0" smtClean="0">
              <a:latin typeface="+mn-ea"/>
              <a:ea typeface="+mn-ea"/>
              <a:cs typeface="Times New Roman" panose="02020603050405020304" pitchFamily="18" charset="0"/>
            </a:endParaRPr>
          </a:p>
          <a:p>
            <a:endParaRPr lang="zh-TW" altLang="en-US" dirty="0">
              <a:latin typeface="+mn-ea"/>
              <a:ea typeface="+mn-ea"/>
            </a:endParaRPr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6E4CFB-D5C7-44F8-8B47-D3E0F5D904E7}" type="slidenum">
              <a:rPr lang="zh-TW" altLang="en-US" smtClean="0"/>
              <a:pPr/>
              <a:t>9</a:t>
            </a:fld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7728228" y="0"/>
            <a:ext cx="141577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600" dirty="0">
                <a:latin typeface="標楷體" panose="03000509000000000000" pitchFamily="65" charset="-120"/>
                <a:ea typeface="標楷體" panose="03000509000000000000" pitchFamily="65" charset="-120"/>
              </a:rPr>
              <a:t>學生成績報告</a:t>
            </a:r>
          </a:p>
        </p:txBody>
      </p:sp>
    </p:spTree>
    <p:extLst>
      <p:ext uri="{BB962C8B-B14F-4D97-AF65-F5344CB8AC3E}">
        <p14:creationId xmlns:p14="http://schemas.microsoft.com/office/powerpoint/2010/main" xmlns="" val="10073189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自訂設計">
  <a:themeElements>
    <a:clrScheme name="自訂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古典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自訂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標楷體"/>
        <a:cs typeface=""/>
      </a:majorFont>
      <a:minorFont>
        <a:latin typeface="Arial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古典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9524</TotalTime>
  <Words>1798</Words>
  <Application>Microsoft Office PowerPoint</Application>
  <PresentationFormat>如螢幕大小 (4:3)</PresentationFormat>
  <Paragraphs>256</Paragraphs>
  <Slides>31</Slides>
  <Notes>8</Notes>
  <HiddenSlides>0</HiddenSlides>
  <MMClips>0</MMClips>
  <ScaleCrop>false</ScaleCrop>
  <HeadingPairs>
    <vt:vector size="4" baseType="variant">
      <vt:variant>
        <vt:lpstr>佈景主題</vt:lpstr>
      </vt:variant>
      <vt:variant>
        <vt:i4>2</vt:i4>
      </vt:variant>
      <vt:variant>
        <vt:lpstr>投影片標題</vt:lpstr>
      </vt:variant>
      <vt:variant>
        <vt:i4>31</vt:i4>
      </vt:variant>
    </vt:vector>
  </HeadingPairs>
  <TitlesOfParts>
    <vt:vector size="33" baseType="lpstr">
      <vt:lpstr>自訂設計</vt:lpstr>
      <vt:lpstr>預設簡報設計</vt:lpstr>
      <vt:lpstr>投影片 1</vt:lpstr>
      <vt:lpstr>大綱</vt:lpstr>
      <vt:lpstr>目的</vt:lpstr>
      <vt:lpstr>資料提供</vt:lpstr>
      <vt:lpstr>報告類型</vt:lpstr>
      <vt:lpstr>學生成績報告</vt:lpstr>
      <vt:lpstr>各科各等級人數百分比</vt:lpstr>
      <vt:lpstr>各等級人數百分比 (以國文科為例)</vt:lpstr>
      <vt:lpstr>各等級學生之表現描述 (以國文科為例)</vt:lpstr>
      <vt:lpstr>各等級學生在107會考之學力表現 (以國文科為例)</vt:lpstr>
      <vt:lpstr>各等級學生在107會考之學力表現 (以國文科為例)</vt:lpstr>
      <vt:lpstr>各等級學生在107會考之學力表現 (以國文科為例)</vt:lpstr>
      <vt:lpstr>分項能力通過率分析</vt:lpstr>
      <vt:lpstr>各科分析能力摘要表</vt:lpstr>
      <vt:lpstr>分項能力之說明與題數分配 (以國文科為例)</vt:lpstr>
      <vt:lpstr>國文科各分項能力通過率之變化 (相較於全國平均)</vt:lpstr>
      <vt:lpstr>分項能力通過率之說明</vt:lpstr>
      <vt:lpstr>試題通過率分析</vt:lpstr>
      <vt:lpstr>試題通過率</vt:lpstr>
      <vt:lpstr>通過率分析結果 (以國文科為例)</vt:lpstr>
      <vt:lpstr>試題分析</vt:lpstr>
      <vt:lpstr>試題鑑別度</vt:lpstr>
      <vt:lpstr>投影片 23</vt:lpstr>
      <vt:lpstr>試題分析結果(以國文科第1題為例)</vt:lpstr>
      <vt:lpstr>試題分析結果(全體與待加強學生之比較)</vt:lpstr>
      <vt:lpstr>未來預計提供的回饋資訊</vt:lpstr>
      <vt:lpstr>Kidmap</vt:lpstr>
      <vt:lpstr>投影片 28</vt:lpstr>
      <vt:lpstr>投影片 29</vt:lpstr>
      <vt:lpstr>投影片 30</vt:lpstr>
      <vt:lpstr>投影片 31</vt:lpstr>
    </vt:vector>
  </TitlesOfParts>
  <Company>National Taiwan Normal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Hazel</dc:creator>
  <cp:lastModifiedBy>闕婉如</cp:lastModifiedBy>
  <cp:revision>714</cp:revision>
  <dcterms:created xsi:type="dcterms:W3CDTF">2010-11-26T07:56:23Z</dcterms:created>
  <dcterms:modified xsi:type="dcterms:W3CDTF">2018-08-13T10:21:09Z</dcterms:modified>
</cp:coreProperties>
</file>