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6551B4C-3288-4047-BEC7-E81E23E2CA52}" type="datetimeFigureOut">
              <a:rPr lang="zh-TW" altLang="en-US" smtClean="0"/>
              <a:t>2018/3/25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5EC53E8-E4E3-4B54-9ED5-03C2E641F7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107&#23416;&#24180;&#24230;&#26691;&#36899;&#21312;&#20813;&#35430;&#20837;&#23416;&#22577;&#21517;&#21450;&#24535;&#39000;&#20998;&#30332;&#31995;&#32113;&#20351;&#29992;&#35498;&#26126;NEW.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107&#23416;&#24180;&#24230;&#26691;&#36899;&#21312;&#39640;&#32026;&#20013;&#31561;&#23416;&#26657;&#20813;&#35430;&#20837;&#23416;&#22577;&#21517;&#20316;&#26989;&#36039;&#35338;&#31995;&#32113;&#24179;&#33274;&#23416;&#29983;&#25945;&#23416;&#24433;&#29255;.mp4" TargetMode="External"/><Relationship Id="rId3" Type="http://schemas.openxmlformats.org/officeDocument/2006/relationships/hyperlink" Target="&#24535;&#39000;&#36984;&#22635;&#31684;&#20363;_&#23416;&#29983;&#29256;_1061207.pdf" TargetMode="External"/><Relationship Id="rId7" Type="http://schemas.openxmlformats.org/officeDocument/2006/relationships/hyperlink" Target="106&#22283;&#31435;&#20839;&#22754;&#39640;&#20013;&#29305;&#25307;&#22577;&#21517;&#25805;&#20316;&#25163;&#20874;1060320.pdf" TargetMode="External"/><Relationship Id="rId2" Type="http://schemas.openxmlformats.org/officeDocument/2006/relationships/hyperlink" Target="&#26691;&#22290;&#24066;&#31435;&#22823;&#28330;&#22283;&#27665;&#20013;&#23416;&#12288;107%20&#24180;&#26691;&#36899;&#21312;&#39640;&#32026;&#20013;&#31561;&#23416;&#26657;&#20813;&#35430;&#20837;&#23416;&#20316;&#26989;&#31532;&#19968;&#27425;&#35430;&#27169;&#25836;&#20316;&#26989;&#12302;&#23416;&#29983;&#24535;&#39000;&#35430;&#22635;&#21934;&#12303;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106&#26691;&#22290;&#24066;&#31435;&#22823;&#22290;&#22283;&#38555;&#39640;&#20013;&#29305;&#25307;&#22577;&#21517;&#25805;&#20316;&#25163;&#20874;1060320.pdf" TargetMode="External"/><Relationship Id="rId5" Type="http://schemas.openxmlformats.org/officeDocument/2006/relationships/hyperlink" Target="&#31532;&#20108;&#27425;&#35430;&#27169;&#25836;&#38651;&#33126;&#25945;&#23460;&#25490;&#35506;&#34920;.pdf" TargetMode="External"/><Relationship Id="rId4" Type="http://schemas.openxmlformats.org/officeDocument/2006/relationships/hyperlink" Target="&#35430;&#21209;&#23567;&#32068;&#21517;&#21934;.xlsx" TargetMode="External"/><Relationship Id="rId9" Type="http://schemas.openxmlformats.org/officeDocument/2006/relationships/hyperlink" Target="http://coolokey.synology.me/registration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22823;&#28330;&#22283;&#27665;&#20013;&#23416;106&#23416;&#24180;&#24230;&#31532;&#20108;&#27425;&#35430;&#27169;&#25836;&#34892;&#20107;&#26310;A3&#29256;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71800" y="3212976"/>
            <a:ext cx="3528392" cy="1944216"/>
          </a:xfrm>
        </p:spPr>
        <p:txBody>
          <a:bodyPr>
            <a:noAutofit/>
          </a:bodyPr>
          <a:lstStyle/>
          <a:p>
            <a:r>
              <a:rPr lang="en-US" altLang="zh-TW" sz="3600" dirty="0" smtClean="0">
                <a:latin typeface="+mj-ea"/>
                <a:ea typeface="+mj-ea"/>
              </a:rPr>
              <a:t>107</a:t>
            </a:r>
            <a:r>
              <a:rPr lang="zh-TW" altLang="en-US" sz="3600" dirty="0" smtClean="0">
                <a:latin typeface="+mj-ea"/>
                <a:ea typeface="+mj-ea"/>
              </a:rPr>
              <a:t>年</a:t>
            </a:r>
            <a:r>
              <a:rPr lang="en-US" altLang="zh-TW" sz="3600" dirty="0" smtClean="0">
                <a:latin typeface="+mj-ea"/>
                <a:ea typeface="+mj-ea"/>
              </a:rPr>
              <a:t>3</a:t>
            </a:r>
            <a:r>
              <a:rPr lang="zh-TW" altLang="en-US" sz="3600" dirty="0" smtClean="0">
                <a:latin typeface="+mj-ea"/>
                <a:ea typeface="+mj-ea"/>
              </a:rPr>
              <a:t>月</a:t>
            </a:r>
            <a:r>
              <a:rPr lang="en-US" altLang="zh-TW" sz="3600" dirty="0" smtClean="0">
                <a:latin typeface="+mj-ea"/>
                <a:ea typeface="+mj-ea"/>
              </a:rPr>
              <a:t>30</a:t>
            </a:r>
            <a:r>
              <a:rPr lang="zh-TW" altLang="en-US" sz="3600" dirty="0" smtClean="0">
                <a:latin typeface="+mj-ea"/>
                <a:ea typeface="+mj-ea"/>
              </a:rPr>
              <a:t>日星期五</a:t>
            </a:r>
            <a:endParaRPr lang="zh-TW" altLang="en-US" sz="360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大溪國中</a:t>
            </a:r>
            <a:r>
              <a:rPr lang="en-US" altLang="zh-TW" dirty="0" smtClean="0"/>
              <a:t>106</a:t>
            </a:r>
            <a:r>
              <a:rPr lang="zh-TW" altLang="en-US" dirty="0" smtClean="0"/>
              <a:t>學年度第二次試選填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志願注意事項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687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帳號</a:t>
            </a:r>
            <a:r>
              <a:rPr lang="en-US" altLang="zh-TW" dirty="0"/>
              <a:t>&amp;</a:t>
            </a:r>
            <a:r>
              <a:rPr lang="zh-TW" altLang="en-US" dirty="0"/>
              <a:t>密碼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學生</a:t>
            </a:r>
            <a:r>
              <a:rPr lang="zh-TW" altLang="en-US" dirty="0"/>
              <a:t>志願平台之帳號、密碼已還原成預設值，請登入後再修改一次！</a:t>
            </a:r>
          </a:p>
          <a:p>
            <a:pPr marL="0" indent="0">
              <a:buNone/>
            </a:pPr>
            <a:r>
              <a:rPr lang="zh-TW" altLang="en-US" dirty="0"/>
              <a:t>  帳號：（身份證字號）</a:t>
            </a:r>
          </a:p>
          <a:p>
            <a:pPr marL="0" indent="0">
              <a:buNone/>
            </a:pPr>
            <a:r>
              <a:rPr lang="zh-TW" altLang="en-US" dirty="0"/>
              <a:t>  密碼：</a:t>
            </a:r>
            <a:r>
              <a:rPr lang="zh-TW" altLang="en-US" dirty="0" smtClean="0"/>
              <a:t>（出生年月</a:t>
            </a:r>
            <a:r>
              <a:rPr lang="zh-TW" altLang="en-US" dirty="0"/>
              <a:t>日，</a:t>
            </a:r>
            <a:r>
              <a:rPr lang="zh-TW" altLang="en-US" dirty="0" smtClean="0"/>
              <a:t>共</a:t>
            </a:r>
            <a:r>
              <a:rPr lang="en-US" altLang="zh-TW" dirty="0" smtClean="0"/>
              <a:t>6</a:t>
            </a:r>
            <a:r>
              <a:rPr lang="zh-TW" altLang="en-US" dirty="0" smtClean="0"/>
              <a:t>碼）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請詳閱</a:t>
            </a:r>
            <a:r>
              <a:rPr lang="zh-TW" altLang="en-US" dirty="0">
                <a:hlinkClick r:id="rId2" action="ppaction://hlinkpres?slideindex=1&amp;slidetitle="/>
              </a:rPr>
              <a:t>免試入學報名平台操作</a:t>
            </a:r>
            <a:r>
              <a:rPr lang="zh-TW" altLang="en-US" dirty="0" smtClean="0">
                <a:hlinkClick r:id="rId2" action="ppaction://hlinkpres?slideindex=1&amp;slidetitle="/>
              </a:rPr>
              <a:t>說明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pPr lvl="0"/>
            <a:r>
              <a:rPr lang="zh-TW" altLang="zh-TW" dirty="0"/>
              <a:t>本次志願選填請</a:t>
            </a:r>
            <a:r>
              <a:rPr lang="zh-TW" altLang="zh-TW" b="1" dirty="0">
                <a:solidFill>
                  <a:srgbClr val="FF0000"/>
                </a:solidFill>
              </a:rPr>
              <a:t>參考</a:t>
            </a:r>
            <a:r>
              <a:rPr lang="zh-TW" altLang="zh-TW" dirty="0"/>
              <a:t>前一次志願選填結果，並根據分發結果及人次統計表做</a:t>
            </a:r>
            <a:r>
              <a:rPr lang="zh-TW" altLang="zh-TW" b="1" dirty="0">
                <a:solidFill>
                  <a:srgbClr val="FF0000"/>
                </a:solidFill>
              </a:rPr>
              <a:t>修改</a:t>
            </a:r>
            <a:r>
              <a:rPr lang="zh-TW" altLang="zh-TW" dirty="0"/>
              <a:t>，請導師協助</a:t>
            </a:r>
            <a:r>
              <a:rPr lang="zh-TW" altLang="zh-TW" dirty="0" smtClean="0"/>
              <a:t>！</a:t>
            </a:r>
            <a:endParaRPr lang="en-US" altLang="zh-TW" dirty="0" smtClean="0"/>
          </a:p>
          <a:p>
            <a:pPr lvl="0"/>
            <a:r>
              <a:rPr lang="zh-TW" altLang="en-US" dirty="0"/>
              <a:t>這次選填志願，主要是</a:t>
            </a:r>
            <a:r>
              <a:rPr lang="zh-TW" altLang="en-US" b="1" dirty="0">
                <a:solidFill>
                  <a:srgbClr val="FF0000"/>
                </a:solidFill>
              </a:rPr>
              <a:t>複習選填志願</a:t>
            </a:r>
            <a:r>
              <a:rPr lang="zh-TW" altLang="en-US" b="1" dirty="0" smtClean="0">
                <a:solidFill>
                  <a:srgbClr val="FF0000"/>
                </a:solidFill>
              </a:rPr>
              <a:t>系統</a:t>
            </a:r>
            <a:r>
              <a:rPr lang="zh-TW" altLang="en-US" dirty="0" smtClean="0"/>
              <a:t>，並不會有分發的結果，所以</a:t>
            </a:r>
            <a:r>
              <a:rPr lang="zh-TW" altLang="en-US" b="1" dirty="0" smtClean="0">
                <a:solidFill>
                  <a:srgbClr val="FF0000"/>
                </a:solidFill>
              </a:rPr>
              <a:t>不會列印報名表</a:t>
            </a:r>
            <a:r>
              <a:rPr lang="zh-TW" altLang="en-US" dirty="0" smtClean="0"/>
              <a:t>。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212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註冊組網站提供之相關資料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請記得攜帶</a:t>
            </a:r>
            <a:r>
              <a:rPr lang="zh-TW" altLang="en-US" u="sng" dirty="0" smtClean="0">
                <a:solidFill>
                  <a:srgbClr val="FF0000"/>
                </a:solidFill>
                <a:hlinkClick r:id="rId2" action="ppaction://hlinkfile"/>
              </a:rPr>
              <a:t>選填志願紙本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>
                <a:hlinkClick r:id="rId3" action="ppaction://hlinkfile"/>
              </a:rPr>
              <a:t>志願選填</a:t>
            </a:r>
            <a:r>
              <a:rPr lang="zh-TW" altLang="en-US" dirty="0" smtClean="0">
                <a:hlinkClick r:id="rId3" action="ppaction://hlinkfile"/>
              </a:rPr>
              <a:t>範例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r>
              <a:rPr lang="zh-TW" altLang="en-US" dirty="0" smtClean="0">
                <a:hlinkClick r:id="rId4" action="ppaction://hlinkfile"/>
              </a:rPr>
              <a:t>試務小組名單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>
                <a:hlinkClick r:id="rId5" action="ppaction://hlinkfile"/>
              </a:rPr>
              <a:t>第二次電腦教室排</a:t>
            </a:r>
            <a:r>
              <a:rPr lang="zh-TW" altLang="en-US" dirty="0" smtClean="0">
                <a:hlinkClick r:id="rId5" action="ppaction://hlinkfile"/>
              </a:rPr>
              <a:t>課表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>
                <a:hlinkClick r:id="rId6" action="ppaction://hlinkfile"/>
              </a:rPr>
              <a:t>桃園市立大園國際高中特招報名操作</a:t>
            </a:r>
            <a:r>
              <a:rPr lang="zh-TW" altLang="en-US" dirty="0" smtClean="0">
                <a:hlinkClick r:id="rId6" action="ppaction://hlinkfile"/>
              </a:rPr>
              <a:t>手冊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>
                <a:hlinkClick r:id="rId7" action="ppaction://hlinkfile"/>
              </a:rPr>
              <a:t>國立內壢高中特招報名操作</a:t>
            </a:r>
            <a:r>
              <a:rPr lang="zh-TW" altLang="en-US" dirty="0" smtClean="0">
                <a:hlinkClick r:id="rId7" action="ppaction://hlinkfile"/>
              </a:rPr>
              <a:t>手冊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>
                <a:hlinkClick r:id="rId8" action="ppaction://hlinkfile"/>
              </a:rPr>
              <a:t>志願選填影片說明官方</a:t>
            </a:r>
            <a:r>
              <a:rPr lang="zh-TW" altLang="en-US" dirty="0" smtClean="0">
                <a:hlinkClick r:id="rId8" action="ppaction://hlinkfile"/>
              </a:rPr>
              <a:t>版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en-US" altLang="zh-TW" dirty="0"/>
          </a:p>
          <a:p>
            <a:pPr marL="0" indent="0" algn="ctr">
              <a:buNone/>
            </a:pPr>
            <a:r>
              <a:rPr lang="en-US" altLang="zh-TW" dirty="0"/>
              <a:t>~~</a:t>
            </a:r>
            <a:r>
              <a:rPr lang="zh-TW" altLang="en-US" dirty="0"/>
              <a:t>以上所有的資料屆時會發布至</a:t>
            </a:r>
            <a:r>
              <a:rPr lang="zh-TW" altLang="en-US" dirty="0">
                <a:hlinkClick r:id="rId9"/>
              </a:rPr>
              <a:t>註冊組網站</a:t>
            </a:r>
            <a:r>
              <a:rPr lang="en-US" altLang="zh-TW" dirty="0"/>
              <a:t>~~</a:t>
            </a:r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2915816" y="1484784"/>
            <a:ext cx="2016224" cy="432048"/>
          </a:xfrm>
          <a:prstGeom prst="round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圓角矩形 5"/>
          <p:cNvSpPr/>
          <p:nvPr/>
        </p:nvSpPr>
        <p:spPr>
          <a:xfrm>
            <a:off x="1259632" y="1922133"/>
            <a:ext cx="2016224" cy="432048"/>
          </a:xfrm>
          <a:prstGeom prst="round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1259632" y="2852936"/>
            <a:ext cx="3384376" cy="432048"/>
          </a:xfrm>
          <a:prstGeom prst="round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圓角矩形 11"/>
          <p:cNvSpPr/>
          <p:nvPr/>
        </p:nvSpPr>
        <p:spPr>
          <a:xfrm>
            <a:off x="1259632" y="3356992"/>
            <a:ext cx="6264696" cy="936104"/>
          </a:xfrm>
          <a:prstGeom prst="roundRect">
            <a:avLst>
              <a:gd name="adj" fmla="val 0"/>
            </a:avLst>
          </a:prstGeom>
          <a:noFill/>
          <a:ln w="3810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圖說文字 14"/>
          <p:cNvSpPr/>
          <p:nvPr/>
        </p:nvSpPr>
        <p:spPr>
          <a:xfrm>
            <a:off x="7380312" y="2348880"/>
            <a:ext cx="1224136" cy="864096"/>
          </a:xfrm>
          <a:prstGeom prst="wedgeRectCallout">
            <a:avLst>
              <a:gd name="adj1" fmla="val -44309"/>
              <a:gd name="adj2" fmla="val 75602"/>
            </a:avLst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至教務處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註冊組長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707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升學管道</a:t>
            </a:r>
            <a:r>
              <a:rPr lang="zh-TW" altLang="en-US" dirty="0" smtClean="0"/>
              <a:t>注意事項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以下</a:t>
            </a:r>
            <a:r>
              <a:rPr lang="zh-TW" altLang="en-US" dirty="0"/>
              <a:t>各管道</a:t>
            </a:r>
            <a:r>
              <a:rPr lang="zh-TW" altLang="en-US" b="1" dirty="0">
                <a:solidFill>
                  <a:srgbClr val="FF0000"/>
                </a:solidFill>
              </a:rPr>
              <a:t>放榜已獲錄取之學生</a:t>
            </a:r>
            <a:r>
              <a:rPr lang="zh-TW" altLang="en-US" dirty="0"/>
              <a:t>，</a:t>
            </a:r>
            <a:r>
              <a:rPr lang="zh-TW" altLang="en-US" b="1" dirty="0">
                <a:solidFill>
                  <a:srgbClr val="FF0000"/>
                </a:solidFill>
              </a:rPr>
              <a:t>未報到者視同放棄資格</a:t>
            </a:r>
            <a:r>
              <a:rPr lang="zh-TW" altLang="en-US" dirty="0"/>
              <a:t>，另</a:t>
            </a:r>
            <a:r>
              <a:rPr lang="zh-TW" altLang="en-US" b="1" dirty="0">
                <a:solidFill>
                  <a:srgbClr val="FF0000"/>
                </a:solidFill>
              </a:rPr>
              <a:t>已報到者未於時限內完成報到後放棄</a:t>
            </a:r>
            <a:r>
              <a:rPr lang="zh-TW" altLang="en-US" dirty="0"/>
              <a:t>，將被心測中心</a:t>
            </a:r>
            <a:r>
              <a:rPr lang="zh-TW" altLang="en-US" b="1" dirty="0">
                <a:solidFill>
                  <a:srgbClr val="FF0000"/>
                </a:solidFill>
              </a:rPr>
              <a:t>阻擋後續</a:t>
            </a:r>
            <a:r>
              <a:rPr lang="zh-TW" altLang="en-US" dirty="0"/>
              <a:t>管道之報名資格</a:t>
            </a:r>
            <a:r>
              <a:rPr lang="zh-TW" altLang="en-US" dirty="0" smtClean="0"/>
              <a:t>，以免影響</a:t>
            </a:r>
            <a:r>
              <a:rPr lang="zh-TW" altLang="en-US" dirty="0"/>
              <a:t>自身</a:t>
            </a:r>
            <a:r>
              <a:rPr lang="zh-TW" altLang="en-US" dirty="0" smtClean="0"/>
              <a:t>相關</a:t>
            </a:r>
            <a:r>
              <a:rPr lang="zh-TW" altLang="en-US" dirty="0"/>
              <a:t>權益。</a:t>
            </a:r>
          </a:p>
          <a:p>
            <a:pPr marL="0" indent="0">
              <a:buNone/>
            </a:pPr>
            <a:r>
              <a:rPr lang="en-US" altLang="zh-TW" dirty="0"/>
              <a:t>1. </a:t>
            </a:r>
            <a:r>
              <a:rPr lang="zh-TW" altLang="en-US" dirty="0"/>
              <a:t>科學班。</a:t>
            </a:r>
          </a:p>
          <a:p>
            <a:pPr marL="0" indent="0">
              <a:buNone/>
            </a:pPr>
            <a:r>
              <a:rPr lang="en-US" altLang="zh-TW" dirty="0"/>
              <a:t>2. </a:t>
            </a:r>
            <a:r>
              <a:rPr lang="zh-TW" altLang="en-US" dirty="0"/>
              <a:t>技優甄審入學。</a:t>
            </a:r>
          </a:p>
          <a:p>
            <a:pPr marL="0" indent="0">
              <a:buNone/>
            </a:pPr>
            <a:r>
              <a:rPr lang="en-US" altLang="zh-TW" dirty="0"/>
              <a:t>3. </a:t>
            </a:r>
            <a:r>
              <a:rPr lang="zh-TW" altLang="en-US" dirty="0"/>
              <a:t>特招職科甄選入學。</a:t>
            </a:r>
          </a:p>
          <a:p>
            <a:pPr marL="0" indent="0">
              <a:buNone/>
            </a:pPr>
            <a:r>
              <a:rPr lang="en-US" altLang="zh-TW" dirty="0"/>
              <a:t>4. </a:t>
            </a:r>
            <a:r>
              <a:rPr lang="zh-TW" altLang="en-US" dirty="0"/>
              <a:t>直升入學。</a:t>
            </a:r>
          </a:p>
          <a:p>
            <a:pPr marL="0" indent="0">
              <a:buNone/>
            </a:pPr>
            <a:r>
              <a:rPr lang="en-US" altLang="zh-TW" dirty="0"/>
              <a:t>5. </a:t>
            </a:r>
            <a:r>
              <a:rPr lang="zh-TW" altLang="en-US" dirty="0"/>
              <a:t>實用技能學程。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888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有關特招考試志願選</a:t>
            </a:r>
            <a:r>
              <a:rPr lang="zh-TW" altLang="en-US" dirty="0" smtClean="0"/>
              <a:t>填事項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正式</a:t>
            </a:r>
            <a:r>
              <a:rPr lang="zh-TW" altLang="en-US" dirty="0"/>
              <a:t>作業時，特招考試入學均採取學生</a:t>
            </a:r>
            <a:r>
              <a:rPr lang="zh-TW" altLang="en-US" b="1" dirty="0">
                <a:solidFill>
                  <a:srgbClr val="FF0000"/>
                </a:solidFill>
              </a:rPr>
              <a:t>個人作業</a:t>
            </a:r>
            <a:r>
              <a:rPr lang="zh-TW" altLang="en-US" dirty="0"/>
              <a:t>：線上報名、列印報名表、繳交報名表、選填志願、列印志願確認單、繳交志願確認單。</a:t>
            </a:r>
          </a:p>
          <a:p>
            <a:r>
              <a:rPr lang="zh-TW" altLang="en-US" dirty="0" smtClean="0"/>
              <a:t>特</a:t>
            </a:r>
            <a:r>
              <a:rPr lang="zh-TW" altLang="en-US" dirty="0"/>
              <a:t>招考試入學管道，設有</a:t>
            </a:r>
            <a:r>
              <a:rPr lang="zh-TW" altLang="en-US" b="1" dirty="0">
                <a:solidFill>
                  <a:srgbClr val="FF0000"/>
                </a:solidFill>
              </a:rPr>
              <a:t>錄取門檻</a:t>
            </a:r>
            <a:r>
              <a:rPr lang="zh-TW" altLang="en-US" dirty="0"/>
              <a:t>，但不限制報名資格，煩請協助宣導。</a:t>
            </a:r>
          </a:p>
          <a:p>
            <a:r>
              <a:rPr lang="zh-TW" altLang="en-US" dirty="0" smtClean="0"/>
              <a:t>學生</a:t>
            </a:r>
            <a:r>
              <a:rPr lang="zh-TW" altLang="en-US" b="1" dirty="0">
                <a:solidFill>
                  <a:srgbClr val="FF0000"/>
                </a:solidFill>
              </a:rPr>
              <a:t>須於學校集體免試志願繳表完成後</a:t>
            </a:r>
            <a:r>
              <a:rPr lang="zh-TW" altLang="en-US" dirty="0"/>
              <a:t>，方能做特招考試志願繳</a:t>
            </a:r>
            <a:r>
              <a:rPr lang="zh-TW" altLang="en-US" dirty="0" smtClean="0"/>
              <a:t>表。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395536" y="4581128"/>
            <a:ext cx="8568952" cy="1046440"/>
          </a:xfrm>
          <a:prstGeom prst="rect">
            <a:avLst/>
          </a:prstGeom>
          <a:noFill/>
          <a:ln w="38100">
            <a:solidFill>
              <a:srgbClr val="00B0F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zh-TW" altLang="en-US" sz="2600" dirty="0"/>
              <a:t> </a:t>
            </a:r>
            <a:r>
              <a:rPr lang="zh-TW" altLang="en-US" sz="2600" b="1" dirty="0" smtClean="0">
                <a:solidFill>
                  <a:srgbClr val="FF0000"/>
                </a:solidFill>
              </a:rPr>
              <a:t>錄取門檻</a:t>
            </a:r>
            <a:endParaRPr lang="en-US" altLang="zh-TW" sz="2600" b="1" dirty="0" smtClean="0">
              <a:solidFill>
                <a:srgbClr val="FF0000"/>
              </a:solidFill>
            </a:endParaRPr>
          </a:p>
          <a:p>
            <a:r>
              <a:rPr lang="en-US" altLang="zh-TW" dirty="0" smtClean="0"/>
              <a:t>§</a:t>
            </a:r>
            <a:r>
              <a:rPr lang="zh-TW" altLang="en-US" dirty="0" smtClean="0"/>
              <a:t>內壢</a:t>
            </a:r>
            <a:r>
              <a:rPr lang="zh-TW" altLang="en-US" dirty="0"/>
              <a:t>高中</a:t>
            </a:r>
            <a:r>
              <a:rPr lang="en-US" altLang="zh-TW" dirty="0"/>
              <a:t>(</a:t>
            </a:r>
            <a:r>
              <a:rPr lang="zh-TW" altLang="en-US" dirty="0"/>
              <a:t>錄取門檻</a:t>
            </a:r>
            <a:r>
              <a:rPr lang="en-US" altLang="zh-TW" dirty="0"/>
              <a:t>3A2B):</a:t>
            </a:r>
            <a:r>
              <a:rPr lang="zh-TW" altLang="en-US" dirty="0"/>
              <a:t>語文國際教育特色班、數理科技國際教育特色班。</a:t>
            </a:r>
          </a:p>
          <a:p>
            <a:r>
              <a:rPr lang="en-US" altLang="zh-TW" dirty="0"/>
              <a:t>§</a:t>
            </a:r>
            <a:r>
              <a:rPr lang="zh-TW" altLang="en-US" dirty="0" smtClean="0"/>
              <a:t>大園</a:t>
            </a:r>
            <a:r>
              <a:rPr lang="zh-TW" altLang="en-US" dirty="0"/>
              <a:t>國際高中</a:t>
            </a:r>
            <a:r>
              <a:rPr lang="en-US" altLang="zh-TW" dirty="0"/>
              <a:t>(</a:t>
            </a:r>
            <a:r>
              <a:rPr lang="zh-TW" altLang="en-US" dirty="0"/>
              <a:t>錄取門檻英語</a:t>
            </a:r>
            <a:r>
              <a:rPr lang="en-US" altLang="zh-TW" dirty="0"/>
              <a:t>A,</a:t>
            </a:r>
            <a:r>
              <a:rPr lang="zh-TW" altLang="en-US" dirty="0"/>
              <a:t>國文</a:t>
            </a:r>
            <a:r>
              <a:rPr lang="en-US" altLang="zh-TW" dirty="0"/>
              <a:t>B++,</a:t>
            </a:r>
            <a:r>
              <a:rPr lang="zh-TW" altLang="en-US" dirty="0"/>
              <a:t>數學</a:t>
            </a:r>
            <a:r>
              <a:rPr lang="en-US" altLang="zh-TW" dirty="0"/>
              <a:t>B+):</a:t>
            </a:r>
            <a:r>
              <a:rPr lang="zh-TW" altLang="en-US" dirty="0"/>
              <a:t>國際交流特色班。</a:t>
            </a:r>
          </a:p>
        </p:txBody>
      </p:sp>
    </p:spTree>
    <p:extLst>
      <p:ext uri="{BB962C8B-B14F-4D97-AF65-F5344CB8AC3E}">
        <p14:creationId xmlns:p14="http://schemas.microsoft.com/office/powerpoint/2010/main" val="134411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報名表簽名欄常見錯誤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5" t="16571" r="30953" b="4810"/>
          <a:stretch/>
        </p:blipFill>
        <p:spPr bwMode="auto">
          <a:xfrm>
            <a:off x="899592" y="1412776"/>
            <a:ext cx="7344816" cy="5246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7092280" y="1700808"/>
            <a:ext cx="576064" cy="288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5220072" y="2157588"/>
            <a:ext cx="2880320" cy="479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156176" y="3429000"/>
            <a:ext cx="1656184" cy="2632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841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近期重要事項說明</a:t>
            </a:r>
            <a:r>
              <a:rPr lang="en-US" altLang="zh-TW" dirty="0" smtClean="0"/>
              <a:t>	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>
                <a:hlinkClick r:id="rId2" action="ppaction://hlinkfile"/>
              </a:rPr>
              <a:t>行事曆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47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12292</TotalTime>
  <Words>427</Words>
  <Application>Microsoft Office PowerPoint</Application>
  <PresentationFormat>如螢幕大小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公正</vt:lpstr>
      <vt:lpstr>大溪國中106學年度第二次試選填 志願注意事項</vt:lpstr>
      <vt:lpstr>帳號&amp;密碼</vt:lpstr>
      <vt:lpstr>註冊組網站提供之相關資料</vt:lpstr>
      <vt:lpstr>升學管道注意事項</vt:lpstr>
      <vt:lpstr>有關特招考試志願選填事項</vt:lpstr>
      <vt:lpstr>報名表簽名欄常見錯誤</vt:lpstr>
      <vt:lpstr>近期重要事項說明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大溪國中105學年度第二次試選填 志願注意事項</dc:title>
  <dc:creator>coolokey</dc:creator>
  <cp:lastModifiedBy>coolokey</cp:lastModifiedBy>
  <cp:revision>26</cp:revision>
  <dcterms:created xsi:type="dcterms:W3CDTF">2017-03-21T13:58:00Z</dcterms:created>
  <dcterms:modified xsi:type="dcterms:W3CDTF">2018-03-25T08:09:24Z</dcterms:modified>
</cp:coreProperties>
</file>