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</p:sldMasterIdLst>
  <p:notesMasterIdLst>
    <p:notesMasterId r:id="rId32"/>
  </p:notesMasterIdLst>
  <p:handoutMasterIdLst>
    <p:handoutMasterId r:id="rId33"/>
  </p:handoutMasterIdLst>
  <p:sldIdLst>
    <p:sldId id="663" r:id="rId3"/>
    <p:sldId id="565" r:id="rId4"/>
    <p:sldId id="647" r:id="rId5"/>
    <p:sldId id="654" r:id="rId6"/>
    <p:sldId id="670" r:id="rId7"/>
    <p:sldId id="671" r:id="rId8"/>
    <p:sldId id="672" r:id="rId9"/>
    <p:sldId id="313" r:id="rId10"/>
    <p:sldId id="517" r:id="rId11"/>
    <p:sldId id="628" r:id="rId12"/>
    <p:sldId id="648" r:id="rId13"/>
    <p:sldId id="652" r:id="rId14"/>
    <p:sldId id="659" r:id="rId15"/>
    <p:sldId id="660" r:id="rId16"/>
    <p:sldId id="661" r:id="rId17"/>
    <p:sldId id="626" r:id="rId18"/>
    <p:sldId id="635" r:id="rId19"/>
    <p:sldId id="653" r:id="rId20"/>
    <p:sldId id="650" r:id="rId21"/>
    <p:sldId id="634" r:id="rId22"/>
    <p:sldId id="624" r:id="rId23"/>
    <p:sldId id="664" r:id="rId24"/>
    <p:sldId id="655" r:id="rId25"/>
    <p:sldId id="625" r:id="rId26"/>
    <p:sldId id="637" r:id="rId27"/>
    <p:sldId id="638" r:id="rId28"/>
    <p:sldId id="657" r:id="rId29"/>
    <p:sldId id="662" r:id="rId30"/>
    <p:sldId id="259" r:id="rId3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66"/>
    <a:srgbClr val="00FF00"/>
    <a:srgbClr val="0000FF"/>
    <a:srgbClr val="FFCCFF"/>
    <a:srgbClr val="FF66FF"/>
    <a:srgbClr val="FF99FF"/>
    <a:srgbClr val="CCCCFF"/>
    <a:srgbClr val="FF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0" autoAdjust="0"/>
  </p:normalViewPr>
  <p:slideViewPr>
    <p:cSldViewPr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82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AD2D-DB8B-4F35-BA02-F20F689DAC60}" type="datetimeFigureOut">
              <a:rPr lang="zh-TW" altLang="en-US" smtClean="0"/>
              <a:pPr/>
              <a:t>2019/8/8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FB066-34EC-4EBF-A41E-D5E616E165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275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FF35E5-3D45-403B-A186-E4B9F4636E29}" type="datetimeFigureOut">
              <a:rPr lang="zh-TW" altLang="en-US"/>
              <a:pPr>
                <a:defRPr/>
              </a:pPr>
              <a:t>2019/8/8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B80A4D-A57B-483A-BCBA-D8D7A727C6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97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3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/>
              <a:t>今天的說明皆以二元分試題為例</a:t>
            </a: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A0F44B-F8EB-47B9-AD6F-E80002BDB15F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4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99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6857243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340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0"/>
            <a:ext cx="914299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3963"/>
            <a:ext cx="2133600" cy="365125"/>
          </a:xfrm>
          <a:prstGeom prst="rect">
            <a:avLst/>
          </a:prstGeom>
        </p:spPr>
        <p:txBody>
          <a:bodyPr/>
          <a:lstStyle/>
          <a:p>
            <a:fld id="{1C6E4CFB-D5C7-44F8-8B47-D3E0F5D904E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68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32048" y="304048"/>
            <a:ext cx="1043608" cy="6000187"/>
          </a:xfrm>
        </p:spPr>
        <p:txBody>
          <a:bodyPr/>
          <a:lstStyle/>
          <a:p>
            <a:pPr lvl="1" eaLnBrk="1">
              <a:defRPr/>
            </a:pPr>
            <a:r>
              <a:rPr lang="zh-TW" altLang="en-US" sz="4000" dirty="0" smtClean="0">
                <a:solidFill>
                  <a:schemeClr val="tx1"/>
                </a:solidFill>
              </a:rPr>
              <a:t>各科各</a:t>
            </a:r>
            <a:r>
              <a:rPr lang="zh-TW" altLang="en-US" sz="4000" dirty="0">
                <a:solidFill>
                  <a:schemeClr val="tx1"/>
                </a:solidFill>
              </a:rPr>
              <a:t>等級人數</a:t>
            </a:r>
            <a:r>
              <a:rPr lang="zh-TW" altLang="en-US" sz="4000" dirty="0" smtClean="0">
                <a:solidFill>
                  <a:schemeClr val="tx1"/>
                </a:solidFill>
              </a:rPr>
              <a:t>百分比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59" y="332656"/>
            <a:ext cx="554386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zh-TW" altLang="en-US" dirty="0" smtClean="0"/>
              <a:t>各</a:t>
            </a:r>
            <a:r>
              <a:rPr lang="zh-TW" altLang="en-US" dirty="0"/>
              <a:t>等級人數</a:t>
            </a:r>
            <a:r>
              <a:rPr lang="zh-TW" altLang="en-US" dirty="0" smtClean="0"/>
              <a:t>百分比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(</a:t>
            </a:r>
            <a:r>
              <a:rPr lang="zh-TW" altLang="en-US" sz="3200" dirty="0" smtClean="0"/>
              <a:t>以國文科為例</a:t>
            </a:r>
            <a:r>
              <a:rPr lang="en-US" altLang="zh-TW" sz="3200" dirty="0" smtClean="0"/>
              <a:t>)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4" y="1619805"/>
            <a:ext cx="7668344" cy="47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等級學生之表現描述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各</a:t>
            </a:r>
            <a:r>
              <a:rPr lang="zh-TW" altLang="zh-TW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能力等級整體表現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描述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精  熟：能具備與教材相關的語文知識，並能深入的理解文本內容、評鑑文本的內容與形式。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基  礎：大致能具備與教材相關的語文知識，並能大致理解文本內容、評鑑文本的內容與形式。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待加強：僅能具備部分與教材相關的語文知識，並有限的理解文本內容、評鑑文本的內容與形式。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100731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10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「精熟」等級者</a:t>
            </a:r>
            <a:endParaRPr lang="en-US" altLang="zh-TW" sz="2400" kern="100" dirty="0" smtClean="0">
              <a:latin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整體而言，能應用語文知識，並能理解、分析複雜或隱晦的文本</a:t>
            </a:r>
            <a:r>
              <a:rPr lang="zh-TW" altLang="en-US" sz="2400" kern="100" dirty="0" smtClean="0">
                <a:latin typeface="+mn-ea"/>
                <a:cs typeface="Times New Roman" panose="02020603050405020304" pitchFamily="18" charset="0"/>
              </a:rPr>
              <a:t>。其</a:t>
            </a: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在此題本中的能力表現，條列如下：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理解或應用常用國字與詞語。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理解或應用與教材相關的語法常識及文化先備知識。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能自複雜</a:t>
            </a:r>
            <a:r>
              <a:rPr lang="zh-TW" altLang="zh-TW" sz="2000" dirty="0">
                <a:latin typeface="+mn-ea"/>
                <a:ea typeface="+mn-ea"/>
              </a:rPr>
              <a:t>的文本中提取訊息。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理解複雜或隱晦文本的涵義、主旨、觀點。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判斷文句在隱晦文本中的適切性。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整合、比較複雜或隱晦文本的重點與細節。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分析複雜或隱晦文本的寫作手法。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>
                <a:latin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基礎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」等級者</a:t>
            </a:r>
            <a:endParaRPr lang="en-US" altLang="zh-TW" sz="2400" kern="100" dirty="0" smtClean="0">
              <a:latin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整體而言</a:t>
            </a:r>
            <a:r>
              <a:rPr lang="zh-TW" altLang="zh-TW" sz="2400" dirty="0" smtClean="0"/>
              <a:t>，能</a:t>
            </a:r>
            <a:r>
              <a:rPr lang="zh-TW" altLang="zh-TW" sz="2400" dirty="0"/>
              <a:t>具備語文知識，並能理解、分析略微複雜或略微隱晦的文</a:t>
            </a:r>
            <a:r>
              <a:rPr lang="zh-TW" altLang="zh-TW" sz="2400" dirty="0" smtClean="0"/>
              <a:t>本</a:t>
            </a:r>
            <a:r>
              <a:rPr lang="zh-TW" altLang="en-US" sz="2400" dirty="0" smtClean="0"/>
              <a:t>。其</a:t>
            </a:r>
            <a:r>
              <a:rPr lang="zh-TW" altLang="zh-TW" sz="2400" dirty="0" smtClean="0"/>
              <a:t>在此</a:t>
            </a:r>
            <a:r>
              <a:rPr lang="zh-TW" altLang="zh-TW" sz="2400" dirty="0"/>
              <a:t>題本中的能力表現，條列如下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理解或應用常用國字與詞語。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理解或應用與教材相關的語法常識及文化先備知識。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自略微複雜的文本中提取訊息。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理解略微複雜或略微隱晦文本的涵義、主旨、觀點。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判斷詞語在略微複雜或略微隱晦文本中的適切性。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分析略微複雜或略微隱晦文本的寫作手法。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待加強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」等級者</a:t>
            </a:r>
            <a:endParaRPr lang="en-US" altLang="zh-TW" sz="2800" b="1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整體而言</a:t>
            </a: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，僅</a:t>
            </a: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能理解部分常用字詞與語文知識，並僅能理解簡單的文本。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分項能力通過率分析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近三</a:t>
            </a:r>
            <a:r>
              <a:rPr lang="zh-TW" altLang="zh-TW" sz="2400" dirty="0" smtClean="0"/>
              <a:t>年來</a:t>
            </a:r>
            <a:r>
              <a:rPr lang="zh-TW" altLang="en-US" sz="2400" dirty="0" smtClean="0"/>
              <a:t>全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以及全國學生在各科、各分項能力之通過率</a:t>
            </a:r>
            <a:endParaRPr lang="zh-TW" altLang="en-US" sz="24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用途</a:t>
            </a:r>
            <a:endParaRPr lang="en-US" altLang="zh-TW" sz="2800" dirty="0"/>
          </a:p>
          <a:p>
            <a:pPr marL="758825" indent="-309563">
              <a:buFont typeface="Wingdings" panose="05000000000000000000" pitchFamily="2" charset="2"/>
              <a:buChar char="ü"/>
            </a:pPr>
            <a:r>
              <a:rPr lang="zh-TW" altLang="zh-TW" sz="2400" dirty="0"/>
              <a:t>以全國平均通過率作為參照點，</a:t>
            </a:r>
            <a:r>
              <a:rPr lang="zh-TW" altLang="zh-TW" sz="2400" dirty="0" smtClean="0"/>
              <a:t>供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en-US" sz="2400" dirty="0" smtClean="0"/>
              <a:t>瞭解</a:t>
            </a:r>
            <a:r>
              <a:rPr lang="zh-TW" altLang="zh-TW" sz="2400" dirty="0" smtClean="0"/>
              <a:t>學生</a:t>
            </a:r>
            <a:r>
              <a:rPr lang="zh-TW" altLang="zh-TW" sz="2400" dirty="0"/>
              <a:t>近三年在各分項能力通過率之變化</a:t>
            </a:r>
            <a:r>
              <a:rPr lang="en-US" altLang="zh-TW" sz="2400" dirty="0"/>
              <a:t>(</a:t>
            </a:r>
            <a:r>
              <a:rPr lang="zh-TW" altLang="zh-TW" sz="2400" dirty="0"/>
              <a:t>進步或退步</a:t>
            </a:r>
            <a:r>
              <a:rPr lang="en-US" altLang="zh-TW" sz="2400" dirty="0"/>
              <a:t>)</a:t>
            </a:r>
            <a:r>
              <a:rPr lang="zh-TW" altLang="zh-TW" sz="2400" dirty="0" smtClean="0"/>
              <a:t>趨勢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758825" indent="-309563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作為</a:t>
            </a:r>
            <a:r>
              <a:rPr lang="zh-TW" altLang="zh-TW" sz="2400" dirty="0"/>
              <a:t>教師或學校調整教學方針的參考</a:t>
            </a:r>
            <a:r>
              <a:rPr lang="zh-TW" altLang="zh-TW" sz="2400" dirty="0" smtClean="0"/>
              <a:t>依據。 </a:t>
            </a:r>
            <a:r>
              <a:rPr lang="en-US" altLang="zh-TW" sz="2800" dirty="0" smtClean="0"/>
              <a:t> </a:t>
            </a:r>
            <a:endParaRPr lang="zh-TW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2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各科分析能力摘要表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99186"/>
              </p:ext>
            </p:extLst>
          </p:nvPr>
        </p:nvGraphicFramePr>
        <p:xfrm>
          <a:off x="251520" y="1417639"/>
          <a:ext cx="8712965" cy="48090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6869">
                  <a:extLst>
                    <a:ext uri="{9D8B030D-6E8A-4147-A177-3AD203B41FA5}">
                      <a16:colId xmlns:a16="http://schemas.microsoft.com/office/drawing/2014/main" val="1272890160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3038828253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570307734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2845538577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1832314693"/>
                    </a:ext>
                  </a:extLst>
                </a:gridCol>
                <a:gridCol w="1596381">
                  <a:extLst>
                    <a:ext uri="{9D8B030D-6E8A-4147-A177-3AD203B41FA5}">
                      <a16:colId xmlns:a16="http://schemas.microsoft.com/office/drawing/2014/main" val="3526338753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971728305"/>
                    </a:ext>
                  </a:extLst>
                </a:gridCol>
              </a:tblGrid>
              <a:tr h="296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國文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英閱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英聽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數學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社會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自然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65582"/>
                  </a:ext>
                </a:extLst>
              </a:tr>
              <a:tr h="49347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effectLst/>
                        </a:rPr>
                        <a:t>分項能力</a:t>
                      </a:r>
                      <a:endParaRPr lang="zh-TW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語文知識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字詞理解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辨識句意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知識</a:t>
                      </a:r>
                      <a:r>
                        <a:rPr lang="zh-TW" sz="1800" kern="100" dirty="0" smtClean="0">
                          <a:effectLst/>
                        </a:rPr>
                        <a:t>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能記憶基本知識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能知道科學知識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311344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文意理解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篇章大意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選出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適當回應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程序執行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能轉譯以</a:t>
                      </a:r>
                      <a:r>
                        <a:rPr lang="zh-TW" sz="1600" kern="100" dirty="0" smtClean="0">
                          <a:effectLst/>
                        </a:rPr>
                        <a:t>不同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方式</a:t>
                      </a:r>
                      <a:r>
                        <a:rPr lang="zh-TW" sz="1600" kern="100" dirty="0">
                          <a:effectLst/>
                        </a:rPr>
                        <a:t>呈現的知識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能對科學知識做出詮釋、分類、舉例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1613802"/>
                  </a:ext>
                </a:extLst>
              </a:tr>
              <a:tr h="89018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文本評鑑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篇章細節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言談理解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解題應用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能舉例或</a:t>
                      </a:r>
                      <a:r>
                        <a:rPr lang="zh-TW" sz="1600" kern="100" dirty="0" smtClean="0">
                          <a:effectLst/>
                        </a:rPr>
                        <a:t>作出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分類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能根據</a:t>
                      </a:r>
                      <a:r>
                        <a:rPr lang="zh-TW" sz="1600" kern="100" dirty="0" smtClean="0">
                          <a:effectLst/>
                        </a:rPr>
                        <a:t>科學知識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作出</a:t>
                      </a:r>
                      <a:r>
                        <a:rPr lang="zh-TW" sz="1600" kern="100" dirty="0">
                          <a:effectLst/>
                        </a:rPr>
                        <a:t>合理推論</a:t>
                      </a:r>
                      <a:r>
                        <a:rPr lang="zh-TW" sz="1600" kern="100" dirty="0" smtClean="0">
                          <a:effectLst/>
                        </a:rPr>
                        <a:t>、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解釋</a:t>
                      </a:r>
                      <a:r>
                        <a:rPr lang="zh-TW" sz="1600" kern="100" dirty="0">
                          <a:effectLst/>
                        </a:rPr>
                        <a:t>或預測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890564"/>
                  </a:ext>
                </a:extLst>
              </a:tr>
              <a:tr h="43259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篇章結構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分析思考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能做出合理推論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能應用科學知識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31168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文意推論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能比較資料異同、或找出因果關係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能統整科學知識、分析資訊做出判斷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60493"/>
                  </a:ext>
                </a:extLst>
              </a:tr>
              <a:tr h="5934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語法結構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具備或應用分析能力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717526"/>
                  </a:ext>
                </a:extLst>
              </a:tr>
              <a:tr h="5934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具備綜合</a:t>
                      </a:r>
                      <a:r>
                        <a:rPr lang="zh-TW" sz="1600" kern="100" dirty="0" smtClean="0">
                          <a:effectLst/>
                        </a:rPr>
                        <a:t>運用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多</a:t>
                      </a:r>
                      <a:r>
                        <a:rPr lang="zh-TW" sz="1600" kern="100" dirty="0">
                          <a:effectLst/>
                        </a:rPr>
                        <a:t>項知識的能力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24732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dirty="0" smtClean="0">
                <a:solidFill>
                  <a:schemeClr val="tx1"/>
                </a:solidFill>
              </a:rPr>
              <a:t>分</a:t>
            </a:r>
            <a:r>
              <a:rPr lang="zh-TW" altLang="en-US" dirty="0">
                <a:solidFill>
                  <a:schemeClr val="tx1"/>
                </a:solidFill>
              </a:rPr>
              <a:t>項</a:t>
            </a:r>
            <a:r>
              <a:rPr lang="zh-TW" altLang="en-US" dirty="0" smtClean="0">
                <a:solidFill>
                  <a:schemeClr val="tx1"/>
                </a:solidFill>
              </a:rPr>
              <a:t>能力之說明與題數分配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以</a:t>
            </a:r>
            <a:r>
              <a:rPr lang="zh-TW" altLang="en-US" sz="3200" dirty="0">
                <a:solidFill>
                  <a:schemeClr val="tx1"/>
                </a:solidFill>
              </a:rPr>
              <a:t>數學</a:t>
            </a:r>
            <a:r>
              <a:rPr lang="zh-TW" altLang="en-US" sz="3200" dirty="0" smtClean="0">
                <a:solidFill>
                  <a:schemeClr val="tx1"/>
                </a:solidFill>
              </a:rPr>
              <a:t>科</a:t>
            </a:r>
            <a:r>
              <a:rPr lang="zh-TW" altLang="en-US" sz="3200" dirty="0">
                <a:solidFill>
                  <a:schemeClr val="tx1"/>
                </a:solidFill>
              </a:rPr>
              <a:t>為例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7797"/>
            <a:ext cx="8100392" cy="44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sz="4000" dirty="0">
                <a:solidFill>
                  <a:schemeClr val="tx1"/>
                </a:solidFill>
              </a:rPr>
              <a:t>數學</a:t>
            </a:r>
            <a:r>
              <a:rPr lang="zh-TW" altLang="en-US" sz="4000" dirty="0" smtClean="0">
                <a:solidFill>
                  <a:schemeClr val="tx1"/>
                </a:solidFill>
              </a:rPr>
              <a:t>科各</a:t>
            </a:r>
            <a:r>
              <a:rPr lang="zh-TW" altLang="en-US" sz="4000" dirty="0">
                <a:solidFill>
                  <a:schemeClr val="tx1"/>
                </a:solidFill>
              </a:rPr>
              <a:t>分項能力通過</a:t>
            </a:r>
            <a:r>
              <a:rPr lang="zh-TW" altLang="en-US" sz="4000" dirty="0" smtClean="0">
                <a:solidFill>
                  <a:schemeClr val="tx1"/>
                </a:solidFill>
              </a:rPr>
              <a:t>率之變化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相較於全國平均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" y="2348880"/>
            <a:ext cx="9144000" cy="30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目的</a:t>
            </a:r>
            <a:endParaRPr lang="en-US" altLang="zh-TW" sz="2800" dirty="0" smtClean="0"/>
          </a:p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資料提供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對象、時間、方式</a:t>
            </a:r>
            <a:r>
              <a:rPr lang="en-US" altLang="zh-TW" sz="2800" dirty="0" smtClean="0"/>
              <a:t>)</a:t>
            </a:r>
            <a:endParaRPr lang="en-US" altLang="zh-TW" sz="1200" dirty="0" smtClean="0"/>
          </a:p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報告類型</a:t>
            </a:r>
            <a:endParaRPr lang="en-US" altLang="zh-TW" sz="2800" dirty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學生</a:t>
            </a:r>
            <a:r>
              <a:rPr lang="zh-TW" altLang="en-US" sz="2400" dirty="0"/>
              <a:t>成績</a:t>
            </a:r>
            <a:r>
              <a:rPr lang="zh-TW" altLang="en-US" sz="2400" dirty="0" smtClean="0"/>
              <a:t>報告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分</a:t>
            </a:r>
            <a:r>
              <a:rPr lang="zh-TW" altLang="en-US" sz="2400" dirty="0"/>
              <a:t>項能力通過率</a:t>
            </a:r>
            <a:r>
              <a:rPr lang="zh-TW" altLang="en-US" sz="2400" dirty="0" smtClean="0"/>
              <a:t>分析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試題</a:t>
            </a:r>
            <a:r>
              <a:rPr lang="zh-TW" altLang="en-US" sz="2400" dirty="0"/>
              <a:t>通過率</a:t>
            </a:r>
            <a:r>
              <a:rPr lang="zh-TW" altLang="en-US" sz="2400" dirty="0" smtClean="0"/>
              <a:t>分析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試題</a:t>
            </a:r>
            <a:r>
              <a:rPr lang="zh-TW" altLang="en-US" sz="2400" dirty="0" smtClean="0"/>
              <a:t>分析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分項能力通過</a:t>
            </a:r>
            <a:r>
              <a:rPr lang="zh-TW" altLang="en-US" dirty="0" smtClean="0"/>
              <a:t>率之說明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分項能力通過率：評量該分項能力的相關試題之平均通過率。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「差異」為</a:t>
            </a:r>
            <a:r>
              <a:rPr lang="zh-TW" altLang="en-US" sz="2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該校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在某分項能力之通過率減去</a:t>
            </a:r>
            <a:r>
              <a:rPr lang="zh-TW" altLang="en-US" sz="2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在該分項能力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之通過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率。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Ⅰ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」、「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Ⅱ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」及「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Ⅲ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」分別為該校與全國於近三年在某分項能力之通過率差異，數值為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代表該校在該分項能力之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表現高於全國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，數值為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表現低於全國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Ⅰ-Ⅱ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」為</a:t>
            </a:r>
            <a:r>
              <a:rPr lang="en-US" altLang="zh-TW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108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與</a:t>
            </a:r>
            <a:r>
              <a:rPr lang="en-US" altLang="zh-TW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107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兩年度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通過率差距之差異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量；</a:t>
            </a:r>
            <a:endParaRPr lang="en-US" altLang="zh-TW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Ⅰ-Ⅲ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」為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兩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年度通過率差距之差異量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數值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為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在該分項能力之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表現有所</a:t>
            </a:r>
            <a:r>
              <a:rPr lang="zh-TW" altLang="en-US" sz="2200" dirty="0" smtClean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提升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，數值為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表示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下降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</p:spTree>
    <p:extLst>
      <p:ext uri="{BB962C8B-B14F-4D97-AF65-F5344CB8AC3E}">
        <p14:creationId xmlns:p14="http://schemas.microsoft.com/office/powerpoint/2010/main" val="41892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試題通過率分析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檔案內容</a:t>
            </a:r>
            <a:endParaRPr lang="en-US" altLang="zh-TW" sz="2800" dirty="0"/>
          </a:p>
          <a:p>
            <a:pPr marL="457200" lvl="1" indent="0">
              <a:buFont typeface="Wingdings" pitchFamily="2" charset="2"/>
              <a:buChar char="ü"/>
            </a:pPr>
            <a:r>
              <a:rPr lang="zh-TW" altLang="en-US" sz="2400" dirty="0"/>
              <a:t>量化資料：通過</a:t>
            </a:r>
            <a:r>
              <a:rPr lang="zh-TW" altLang="en-US" sz="2400" dirty="0" smtClean="0"/>
              <a:t>率（全國、縣市、學校）</a:t>
            </a:r>
            <a:endParaRPr lang="en-US" altLang="zh-TW" sz="2400" dirty="0"/>
          </a:p>
          <a:p>
            <a:pPr marL="457200" lvl="1" indent="0">
              <a:buFont typeface="Wingdings" pitchFamily="2" charset="2"/>
              <a:buChar char="ü"/>
            </a:pPr>
            <a:r>
              <a:rPr lang="zh-TW" altLang="en-US" sz="2400" dirty="0" smtClean="0"/>
              <a:t>質</a:t>
            </a:r>
            <a:r>
              <a:rPr lang="zh-TW" altLang="en-US" sz="2400" dirty="0"/>
              <a:t>性資料：分項能力、評量</a:t>
            </a:r>
            <a:r>
              <a:rPr lang="zh-TW" altLang="en-US" sz="2400" dirty="0" smtClean="0"/>
              <a:t>目標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用途</a:t>
            </a:r>
            <a:endParaRPr lang="en-US" altLang="zh-TW" sz="2800" dirty="0"/>
          </a:p>
          <a:p>
            <a:pPr lvl="1">
              <a:buFont typeface="Wingdings" pitchFamily="2" charset="2"/>
              <a:buChar char="ü"/>
            </a:pPr>
            <a:r>
              <a:rPr lang="zh-TW" altLang="zh-TW" sz="2400" dirty="0"/>
              <a:t>根據不同層級</a:t>
            </a:r>
            <a:r>
              <a:rPr lang="en-US" altLang="zh-TW" sz="2400" dirty="0"/>
              <a:t>(</a:t>
            </a:r>
            <a:r>
              <a:rPr lang="zh-TW" altLang="zh-TW" sz="2400" dirty="0"/>
              <a:t>學校、縣市與全國</a:t>
            </a:r>
            <a:r>
              <a:rPr lang="en-US" altLang="zh-TW" sz="2400" dirty="0"/>
              <a:t>)</a:t>
            </a:r>
            <a:r>
              <a:rPr lang="zh-TW" altLang="zh-TW" sz="2400" dirty="0"/>
              <a:t>的試題通過率數據，</a:t>
            </a:r>
            <a:r>
              <a:rPr lang="zh-TW" altLang="zh-TW" sz="2400" dirty="0" smtClean="0"/>
              <a:t>協助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找出學生之學習優勢與</a:t>
            </a:r>
            <a:r>
              <a:rPr lang="zh-TW" altLang="zh-TW" sz="2400" dirty="0" smtClean="0"/>
              <a:t>弱點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zh-TW" sz="2400" dirty="0"/>
              <a:t>作為教師或學校調整教學方針的參考</a:t>
            </a:r>
            <a:r>
              <a:rPr lang="zh-TW" altLang="zh-TW" sz="2400" dirty="0" smtClean="0"/>
              <a:t>依據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6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試題通過率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zh-TW" altLang="zh-TW" sz="2800" dirty="0" smtClean="0">
                    <a:latin typeface="Times New Roman" pitchFamily="18" charset="0"/>
                    <a:ea typeface="標楷體" pitchFamily="65" charset="-120"/>
                  </a:rPr>
                  <a:t>以通過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</a:rPr>
                  <a:t>率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en-US" altLang="zh-TW" sz="2800" i="1" dirty="0">
                    <a:latin typeface="Times New Roman" pitchFamily="18" charset="0"/>
                    <a:ea typeface="標楷體" pitchFamily="65" charset="-120"/>
                  </a:rPr>
                  <a:t>P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r>
                  <a:rPr lang="zh-TW" altLang="zh-TW" sz="2800" dirty="0">
                    <a:latin typeface="Times New Roman" pitchFamily="18" charset="0"/>
                    <a:ea typeface="標楷體" pitchFamily="65" charset="-120"/>
                  </a:rPr>
                  <a:t>代表試題難度</a:t>
                </a:r>
                <a:endParaRPr lang="en-US" altLang="zh-TW" sz="2800" dirty="0">
                  <a:latin typeface="Times New Roman" pitchFamily="18" charset="0"/>
                  <a:ea typeface="標楷體" pitchFamily="65" charset="-12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/>
                          <a:ea typeface="標楷體" pitchFamily="65" charset="-120"/>
                        </a:rPr>
                        <m:t>                   </m:t>
                      </m:r>
                    </m:oMath>
                  </m:oMathPara>
                </a14:m>
                <a:endParaRPr lang="en-US" altLang="zh-TW" sz="2800" b="0" i="1" dirty="0">
                  <a:latin typeface="Cambria Math"/>
                  <a:ea typeface="標楷體" pitchFamily="65" charset="-12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zh-TW" sz="2800" i="1" dirty="0">
                    <a:latin typeface="Times New Roman" pitchFamily="18" charset="0"/>
                    <a:ea typeface="標楷體" pitchFamily="65" charset="-120"/>
                  </a:rPr>
                  <a:t>P</a:t>
                </a:r>
                <a:r>
                  <a:rPr lang="zh-TW" altLang="en-US" sz="2800" i="1" dirty="0">
                    <a:latin typeface="Times New Roman" pitchFamily="18" charset="0"/>
                    <a:ea typeface="標楷體" pitchFamily="65" charset="-120"/>
                  </a:rPr>
                  <a:t> 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=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答對人數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 </m:t>
                        </m:r>
                      </m:num>
                      <m:den>
                        <m:r>
                          <a:rPr lang="zh-TW" altLang="en-US" sz="2800" i="1" dirty="0">
                            <a:latin typeface="Cambria Math"/>
                            <a:ea typeface="標楷體" pitchFamily="65" charset="-120"/>
                          </a:rPr>
                          <m:t>作答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latin typeface="Times New Roman" pitchFamily="18" charset="0"/>
                            <a:ea typeface="標楷體" pitchFamily="65" charset="-120"/>
                          </a:rPr>
                          <m:t>總</m:t>
                        </m:r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 </m:t>
                        </m:r>
                      </m:den>
                    </m:f>
                  </m:oMath>
                </a14:m>
                <a:endParaRPr lang="en-US" altLang="zh-TW" sz="2800" dirty="0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/>
                <a:endParaRPr lang="en-US" altLang="zh-TW" dirty="0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zh-TW" altLang="en-US" sz="2800" dirty="0" smtClean="0">
                    <a:latin typeface="Times New Roman" pitchFamily="18" charset="0"/>
                  </a:rPr>
                  <a:t>以數學科第</a:t>
                </a:r>
                <a:r>
                  <a:rPr lang="en-US" altLang="zh-TW" sz="2800" dirty="0">
                    <a:latin typeface="Times New Roman" pitchFamily="18" charset="0"/>
                  </a:rPr>
                  <a:t>6</a:t>
                </a:r>
                <a:r>
                  <a:rPr lang="zh-TW" altLang="en-US" sz="2800" dirty="0" smtClean="0">
                    <a:latin typeface="Times New Roman" pitchFamily="18" charset="0"/>
                  </a:rPr>
                  <a:t>題</a:t>
                </a:r>
                <a:r>
                  <a:rPr lang="zh-TW" altLang="en-US" sz="2800" dirty="0">
                    <a:latin typeface="Times New Roman" pitchFamily="18" charset="0"/>
                  </a:rPr>
                  <a:t>為例</a:t>
                </a:r>
                <a:endParaRPr lang="en-US" altLang="zh-TW" sz="2800" dirty="0">
                  <a:latin typeface="Times New Roman" pitchFamily="18" charset="0"/>
                </a:endParaRPr>
              </a:p>
              <a:p>
                <a:pPr marL="0" indent="2236788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答對人數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zh-TW" altLang="en-US" sz="2800" i="1" dirty="0">
                            <a:latin typeface="Cambria Math"/>
                          </a:rPr>
                          <m:t>作答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總</m:t>
                        </m:r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Times New Roman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zh-TW" alt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8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343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500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=  0.69</a:t>
                </a:r>
                <a:endParaRPr lang="en-US" altLang="zh-TW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4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290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橢圓形圖說文字 1"/>
          <p:cNvSpPr/>
          <p:nvPr/>
        </p:nvSpPr>
        <p:spPr bwMode="auto">
          <a:xfrm>
            <a:off x="6588224" y="3414911"/>
            <a:ext cx="1944216" cy="1152128"/>
          </a:xfrm>
          <a:prstGeom prst="wedgeEllipseCallout">
            <a:avLst>
              <a:gd name="adj1" fmla="val -33412"/>
              <a:gd name="adj2" fmla="val 611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有</a:t>
            </a:r>
            <a:r>
              <a:rPr kumimoji="0" lang="en-US" altLang="zh-TW" b="1" dirty="0" smtClean="0">
                <a:latin typeface="Arial" charset="0"/>
                <a:ea typeface="標楷體" pitchFamily="65" charset="-120"/>
              </a:rPr>
              <a:t>69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%</a:t>
            </a:r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的考生答對該題</a:t>
            </a:r>
          </a:p>
        </p:txBody>
      </p:sp>
      <p:sp>
        <p:nvSpPr>
          <p:cNvPr id="8" name="矩形 7"/>
          <p:cNvSpPr/>
          <p:nvPr/>
        </p:nvSpPr>
        <p:spPr>
          <a:xfrm>
            <a:off x="7719619" y="2946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試題通過率分析</a:t>
            </a:r>
          </a:p>
        </p:txBody>
      </p:sp>
    </p:spTree>
    <p:extLst>
      <p:ext uri="{BB962C8B-B14F-4D97-AF65-F5344CB8AC3E}">
        <p14:creationId xmlns:p14="http://schemas.microsoft.com/office/powerpoint/2010/main" val="12215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通過率分析結果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en-US" altLang="zh-TW" sz="3200" dirty="0"/>
              <a:t>(</a:t>
            </a:r>
            <a:r>
              <a:rPr lang="zh-TW" altLang="en-US" sz="3200" dirty="0" smtClean="0"/>
              <a:t>以</a:t>
            </a:r>
            <a:r>
              <a:rPr lang="zh-TW" altLang="en-US" sz="3200" dirty="0"/>
              <a:t>數學</a:t>
            </a:r>
            <a:r>
              <a:rPr lang="zh-TW" altLang="en-US" sz="3200" dirty="0" smtClean="0"/>
              <a:t>科</a:t>
            </a:r>
            <a:r>
              <a:rPr lang="zh-TW" altLang="en-US" sz="3200" dirty="0"/>
              <a:t>為例</a:t>
            </a:r>
            <a:r>
              <a:rPr lang="en-US" altLang="zh-TW" sz="3200" dirty="0"/>
              <a:t>)</a:t>
            </a:r>
            <a:endParaRPr lang="zh-TW" altLang="en-US" sz="3200" dirty="0">
              <a:latin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19619" y="2946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試題通過率分析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508"/>
            <a:ext cx="9144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試題分析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 smtClean="0"/>
              <a:t>分析對象：</a:t>
            </a:r>
            <a:r>
              <a:rPr lang="zh-TW" altLang="en-US" sz="2800" dirty="0"/>
              <a:t>學校全體以及待加強等級學生</a:t>
            </a:r>
            <a:endParaRPr lang="en-US" altLang="zh-TW" sz="28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檔案內容：</a:t>
            </a:r>
          </a:p>
          <a:p>
            <a:pPr marL="457200" lvl="1" indent="0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/>
              <a:t>量化資料：通過率、鑑別度、選答</a:t>
            </a:r>
            <a:r>
              <a:rPr lang="zh-TW" altLang="en-US" sz="2400" dirty="0" smtClean="0"/>
              <a:t>人次</a:t>
            </a:r>
            <a:endParaRPr lang="en-US" altLang="zh-TW" sz="2400" dirty="0" smtClean="0"/>
          </a:p>
          <a:p>
            <a:pPr marL="457200" lvl="1" indent="0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質</a:t>
            </a:r>
            <a:r>
              <a:rPr lang="zh-TW" altLang="en-US" sz="2400" dirty="0"/>
              <a:t>性資料：試題內容、評量目標、命題依據</a:t>
            </a:r>
            <a:endParaRPr lang="en-US" altLang="zh-TW" sz="24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用途：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根據不同群體</a:t>
            </a:r>
            <a:r>
              <a:rPr lang="en-US" altLang="zh-TW" sz="2400" dirty="0"/>
              <a:t>(</a:t>
            </a:r>
            <a:r>
              <a:rPr lang="zh-TW" altLang="zh-TW" sz="2400" dirty="0"/>
              <a:t>全校學生、待加強等級學生</a:t>
            </a:r>
            <a:r>
              <a:rPr lang="en-US" altLang="zh-TW" sz="2400" dirty="0"/>
              <a:t>)</a:t>
            </a:r>
            <a:r>
              <a:rPr lang="zh-TW" altLang="zh-TW" sz="2400" dirty="0"/>
              <a:t>的試題通過率數據，</a:t>
            </a:r>
            <a:r>
              <a:rPr lang="zh-TW" altLang="zh-TW" sz="2400" dirty="0" smtClean="0"/>
              <a:t>協助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找出不同程度學生之學習優勢與</a:t>
            </a:r>
            <a:r>
              <a:rPr lang="zh-TW" altLang="zh-TW" sz="2400" dirty="0" smtClean="0"/>
              <a:t>弱點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 smtClean="0"/>
              <a:t>作為</a:t>
            </a:r>
            <a:r>
              <a:rPr lang="zh-TW" altLang="zh-TW" sz="2400" dirty="0"/>
              <a:t>教師或學校調整教學方針的參考依據</a:t>
            </a:r>
            <a:r>
              <a:rPr lang="zh-TW" altLang="zh-TW" sz="2400" dirty="0" smtClean="0"/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試題鑑別度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以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「答對該題與否」與「總分」的相關係數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，代表該題之鑑別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度。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  <a:p>
            <a:pPr marL="450850" lvl="1" indent="-4508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值</a:t>
            </a:r>
            <a:r>
              <a:rPr lang="zh-TW" altLang="zh-TW" sz="2800" dirty="0">
                <a:latin typeface="Times New Roman" pitchFamily="18" charset="0"/>
                <a:ea typeface="標楷體" pitchFamily="65" charset="-120"/>
              </a:rPr>
              <a:t>介於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-1.0 (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負向關聯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zh-TW" sz="2800" dirty="0">
                <a:latin typeface="Times New Roman" pitchFamily="18" charset="0"/>
                <a:ea typeface="標楷體" pitchFamily="65" charset="-120"/>
              </a:rPr>
              <a:t>至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1.0 (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正向關聯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</a:rPr>
              <a:t>之間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，數值愈大代表鑑別度愈高</a:t>
            </a:r>
            <a:r>
              <a:rPr lang="zh-TW" altLang="en-US" dirty="0">
                <a:latin typeface="Times New Roman" pitchFamily="18" charset="0"/>
              </a:rPr>
              <a:t>。</a:t>
            </a:r>
            <a:endParaRPr lang="en-US" altLang="zh-TW" sz="2800" dirty="0">
              <a:latin typeface="Times New Roman" pitchFamily="18" charset="0"/>
            </a:endParaRPr>
          </a:p>
          <a:p>
            <a:pPr marL="446088" lvl="1" indent="-265113" eaLnBrk="1" hangingPunct="1"/>
            <a:endParaRPr lang="en-US" altLang="zh-TW" sz="2800" dirty="0"/>
          </a:p>
          <a:p>
            <a:pPr marL="446088" lvl="1" indent="-265113" eaLnBrk="1" hangingPunct="1"/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</p:spTree>
    <p:extLst>
      <p:ext uri="{BB962C8B-B14F-4D97-AF65-F5344CB8AC3E}">
        <p14:creationId xmlns:p14="http://schemas.microsoft.com/office/powerpoint/2010/main" val="545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34173"/>
          </a:xfrm>
        </p:spPr>
        <p:txBody>
          <a:bodyPr/>
          <a:lstStyle/>
          <a:p>
            <a:pPr marL="180975" lvl="1" indent="0" eaLnBrk="1" hangingPunct="1">
              <a:buNone/>
            </a:pP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值越大於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0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正向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關聯</a:t>
            </a:r>
            <a:endParaRPr lang="en-US" altLang="zh-TW" dirty="0" smtClean="0">
              <a:latin typeface="Times New Roman" pitchFamily="18" charset="0"/>
              <a:sym typeface="Wingdings" pitchFamily="2" charset="2"/>
            </a:endParaRPr>
          </a:p>
          <a:p>
            <a:pPr marL="180975" lvl="1" indent="0" eaLnBrk="1" hangingPunct="1"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        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分愈高者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答對該題的機率愈高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180975" lvl="1" indent="0" eaLnBrk="1" hangingPunct="1">
              <a:buNone/>
            </a:pPr>
            <a:r>
              <a:rPr lang="zh-TW" altLang="en-US" dirty="0" smtClean="0">
                <a:latin typeface="Times New Roman" pitchFamily="18" charset="0"/>
                <a:sym typeface="Wingdings" pitchFamily="2" charset="2"/>
              </a:rPr>
              <a:t>        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分愈低者答對該題的機率愈低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180975" lvl="1" indent="0" eaLnBrk="1" hangingPunct="1">
              <a:buNone/>
            </a:pP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6041660" cy="362406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20272" y="3687424"/>
            <a:ext cx="1666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例如，</a:t>
            </a:r>
            <a:endParaRPr lang="en-US" altLang="zh-TW" sz="2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數學科第</a:t>
            </a:r>
            <a:r>
              <a:rPr lang="en-US" altLang="zh-TW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6</a:t>
            </a:r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</a:t>
            </a:r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的鑑別度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en-US" altLang="zh-TW" sz="2000" i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r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0.60</a:t>
            </a:r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zh-TW" altLang="en-US" sz="2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試題分析</a:t>
            </a:r>
            <a:r>
              <a:rPr lang="zh-TW" altLang="en-US" dirty="0" smtClean="0">
                <a:latin typeface="標楷體" panose="03000509000000000000" pitchFamily="65" charset="-120"/>
              </a:rPr>
              <a:t>結果</a:t>
            </a:r>
            <a:r>
              <a:rPr lang="en-US" altLang="zh-TW" sz="3200" dirty="0" smtClean="0">
                <a:latin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以</a:t>
            </a:r>
            <a:r>
              <a:rPr lang="zh-TW" altLang="en-US" sz="3200" dirty="0"/>
              <a:t>數學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科第</a:t>
            </a:r>
            <a:r>
              <a:rPr lang="en-US" altLang="zh-TW" sz="3200" dirty="0"/>
              <a:t>6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題為例</a:t>
            </a:r>
            <a:r>
              <a:rPr lang="en-US" altLang="zh-TW" sz="3200" dirty="0" smtClean="0">
                <a:latin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1145802"/>
            <a:ext cx="6173061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試題分析</a:t>
            </a:r>
            <a:r>
              <a:rPr lang="zh-TW" altLang="en-US" dirty="0" smtClean="0">
                <a:latin typeface="標楷體" panose="03000509000000000000" pitchFamily="65" charset="-120"/>
              </a:rPr>
              <a:t>結果</a:t>
            </a:r>
            <a:r>
              <a:rPr lang="en-US" altLang="zh-TW" sz="3000" dirty="0" smtClean="0">
                <a:latin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</a:rPr>
              <a:t>全體與待加強學生之比較</a:t>
            </a:r>
            <a:r>
              <a:rPr lang="en-US" altLang="zh-TW" sz="3000" dirty="0" smtClean="0">
                <a:latin typeface="標楷體" panose="03000509000000000000" pitchFamily="65" charset="-120"/>
              </a:rPr>
              <a:t>)</a:t>
            </a:r>
            <a:endParaRPr lang="zh-TW" altLang="en-US" sz="3000" dirty="0">
              <a:latin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全體學生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5210745" y="1535113"/>
            <a:ext cx="4041775" cy="639762"/>
          </a:xfrm>
        </p:spPr>
        <p:txBody>
          <a:bodyPr/>
          <a:lstStyle/>
          <a:p>
            <a:pPr algn="ctr"/>
            <a:r>
              <a:rPr lang="zh-TW" altLang="en-US" dirty="0" smtClean="0"/>
              <a:t>待加強學生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15816" y="545730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科第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為例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" y="2216356"/>
            <a:ext cx="4834105" cy="33081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216356"/>
            <a:ext cx="3269307" cy="3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0"/>
            <a:ext cx="9142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了解學生學力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狀況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200" dirty="0"/>
              <a:t>了解應補強哪</a:t>
            </a:r>
            <a:r>
              <a:rPr lang="zh-TW" altLang="zh-TW" sz="3200" dirty="0" smtClean="0"/>
              <a:t>些</a:t>
            </a:r>
            <a:r>
              <a:rPr lang="zh-TW" altLang="en-US" sz="3200" dirty="0" smtClean="0"/>
              <a:t>概念與</a:t>
            </a:r>
            <a:r>
              <a:rPr lang="zh-TW" altLang="zh-TW" sz="3200" dirty="0" smtClean="0"/>
              <a:t>能力</a:t>
            </a:r>
            <a:endParaRPr lang="en-US" altLang="zh-TW" sz="3200" dirty="0"/>
          </a:p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200" dirty="0"/>
              <a:t>作為課程與教學調整之參考依據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資料提供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提供對象：各國民中學（註冊組長）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提供時間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：即日起至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10</a:t>
            </a:r>
            <a:r>
              <a:rPr lang="zh-TW" altLang="en-US" sz="2800" dirty="0">
                <a:latin typeface="Times New Roman" panose="02020603050405020304" pitchFamily="18" charset="0"/>
              </a:rPr>
              <a:t>月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25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日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17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00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止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提供方式：各校逕行</a:t>
            </a:r>
            <a:r>
              <a:rPr lang="zh-TW" altLang="en-US" sz="2800" dirty="0">
                <a:latin typeface="Times New Roman" panose="02020603050405020304" pitchFamily="18" charset="0"/>
              </a:rPr>
              <a:t>上網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下載學力品質資料</a:t>
            </a:r>
            <a:endParaRPr lang="en-US" altLang="zh-TW" sz="2800" dirty="0" smtClean="0">
              <a:latin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Times New Roman" panose="02020603050405020304" pitchFamily="18" charset="0"/>
              </a:rPr>
              <a:t>                     （</a:t>
            </a:r>
            <a:r>
              <a:rPr lang="zh-TW" altLang="en-US" sz="2400" dirty="0">
                <a:latin typeface="Times New Roman" panose="02020603050405020304" pitchFamily="18" charset="0"/>
              </a:rPr>
              <a:t>網址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https</a:t>
            </a:r>
            <a:r>
              <a:rPr lang="en-US" altLang="zh-TW" sz="2400" dirty="0">
                <a:latin typeface="Times New Roman" panose="02020603050405020304" pitchFamily="18" charset="0"/>
              </a:rPr>
              <a:t>://exam.nace.edu.tw/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）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1494"/>
          <a:stretch/>
        </p:blipFill>
        <p:spPr bwMode="auto">
          <a:xfrm>
            <a:off x="323528" y="1484784"/>
            <a:ext cx="8424936" cy="36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資料下載方式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194118" y="3557935"/>
            <a:ext cx="2736304" cy="108974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3"/>
          <a:srcRect l="23750" t="9861" r="53500" b="35696"/>
          <a:stretch/>
        </p:blipFill>
        <p:spPr bwMode="auto">
          <a:xfrm>
            <a:off x="2555776" y="1583806"/>
            <a:ext cx="3384376" cy="455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5545" r="2302" b="3385"/>
          <a:stretch/>
        </p:blipFill>
        <p:spPr>
          <a:xfrm>
            <a:off x="323528" y="4268884"/>
            <a:ext cx="83632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108</a:t>
            </a:r>
            <a:r>
              <a:rPr lang="zh-TW" altLang="en-US" sz="3600" dirty="0" smtClean="0"/>
              <a:t>年</a:t>
            </a:r>
            <a:r>
              <a:rPr lang="zh-TW" altLang="en-US" sz="3600" dirty="0"/>
              <a:t>國中教育會考</a:t>
            </a:r>
            <a:r>
              <a:rPr lang="en-US" altLang="zh-TW" sz="3600" dirty="0"/>
              <a:t>-</a:t>
            </a:r>
            <a:r>
              <a:rPr lang="zh-TW" altLang="en-US" sz="3600" dirty="0"/>
              <a:t>學生成績相關資料</a:t>
            </a:r>
            <a:r>
              <a:rPr lang="en-US" altLang="zh-TW" sz="3200" dirty="0"/>
              <a:t>【</a:t>
            </a:r>
            <a:r>
              <a:rPr lang="zh-TW" altLang="en-US" sz="3200" dirty="0"/>
              <a:t>國民中學版</a:t>
            </a:r>
            <a:r>
              <a:rPr lang="en-US" altLang="zh-TW" sz="3200" dirty="0"/>
              <a:t>】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628" y="2071334"/>
            <a:ext cx="6696744" cy="357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各</a:t>
            </a:r>
            <a:r>
              <a:rPr lang="zh-TW" altLang="en-US" sz="4000" dirty="0"/>
              <a:t>科試題</a:t>
            </a:r>
            <a:r>
              <a:rPr lang="zh-TW" altLang="en-US" sz="4000" dirty="0" smtClean="0"/>
              <a:t>分析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904656" cy="43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002060"/>
                </a:solidFill>
              </a:rPr>
              <a:t>報告類型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學生成績報告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學校基本資料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</a:t>
            </a:r>
            <a:r>
              <a:rPr lang="zh-TW" altLang="en-US" sz="2400" dirty="0"/>
              <a:t>科各等級人數</a:t>
            </a:r>
            <a:r>
              <a:rPr lang="zh-TW" altLang="en-US" sz="2400" dirty="0" smtClean="0"/>
              <a:t>百分比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表格、圖示</a:t>
            </a:r>
            <a:r>
              <a:rPr lang="en-US" altLang="zh-TW" sz="2400" dirty="0" smtClean="0"/>
              <a:t>)</a:t>
            </a: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</a:t>
            </a:r>
            <a:r>
              <a:rPr lang="zh-TW" altLang="en-US" sz="2400" dirty="0"/>
              <a:t>科各</a:t>
            </a:r>
            <a:r>
              <a:rPr lang="zh-TW" altLang="en-US" sz="2400" dirty="0" smtClean="0"/>
              <a:t>等級學生之表現描述</a:t>
            </a:r>
            <a:endParaRPr lang="en-US" altLang="zh-TW" sz="2400" dirty="0" smtClean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800" dirty="0" smtClean="0"/>
              <a:t>用途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呈現學生學力狀況</a:t>
            </a:r>
            <a:r>
              <a:rPr lang="en-US" altLang="zh-TW" sz="2400" dirty="0"/>
              <a:t>(</a:t>
            </a:r>
            <a:r>
              <a:rPr lang="zh-TW" altLang="zh-TW" sz="2400" dirty="0"/>
              <a:t>相較於全國與所在縣市</a:t>
            </a:r>
            <a:r>
              <a:rPr lang="en-US" altLang="zh-TW" sz="2400" dirty="0"/>
              <a:t>)</a:t>
            </a:r>
            <a:r>
              <a:rPr lang="zh-TW" altLang="zh-TW" sz="2400" dirty="0"/>
              <a:t>，及各科各等級之表現</a:t>
            </a:r>
            <a:r>
              <a:rPr lang="zh-TW" altLang="zh-TW" sz="2400" dirty="0" smtClean="0"/>
              <a:t>描述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 smtClean="0"/>
              <a:t>作為</a:t>
            </a:r>
            <a:r>
              <a:rPr lang="zh-TW" altLang="en-US" sz="2400" dirty="0" smtClean="0"/>
              <a:t>瞭解</a:t>
            </a:r>
            <a:r>
              <a:rPr lang="zh-TW" altLang="zh-TW" sz="2400" dirty="0" smtClean="0"/>
              <a:t>學生學力</a:t>
            </a:r>
            <a:r>
              <a:rPr lang="zh-TW" altLang="en-US" sz="2400" dirty="0" smtClean="0"/>
              <a:t>表現</a:t>
            </a:r>
            <a:r>
              <a:rPr lang="zh-TW" altLang="zh-TW" sz="2400" dirty="0" smtClean="0"/>
              <a:t>之</a:t>
            </a:r>
            <a:r>
              <a:rPr lang="zh-TW" altLang="zh-TW" sz="2400" dirty="0"/>
              <a:t>參考</a:t>
            </a:r>
            <a:r>
              <a:rPr lang="zh-TW" altLang="zh-TW" sz="2400" dirty="0" smtClean="0"/>
              <a:t>依據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10327</TotalTime>
  <Words>1402</Words>
  <Application>Microsoft Office PowerPoint</Application>
  <PresentationFormat>如螢幕大小 (4:3)</PresentationFormat>
  <Paragraphs>221</Paragraphs>
  <Slides>29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自訂設計</vt:lpstr>
      <vt:lpstr>預設簡報設計</vt:lpstr>
      <vt:lpstr>PowerPoint 簡報</vt:lpstr>
      <vt:lpstr>大綱</vt:lpstr>
      <vt:lpstr>目的</vt:lpstr>
      <vt:lpstr>資料提供</vt:lpstr>
      <vt:lpstr>資料下載方式</vt:lpstr>
      <vt:lpstr>108年國中教育會考-學生成績相關資料【國民中學版】</vt:lpstr>
      <vt:lpstr>各科試題分析</vt:lpstr>
      <vt:lpstr>報告類型</vt:lpstr>
      <vt:lpstr>學生成績報告</vt:lpstr>
      <vt:lpstr>各科各等級人數百分比</vt:lpstr>
      <vt:lpstr>各等級人數百分比 (以國文科為例)</vt:lpstr>
      <vt:lpstr>各等級學生之表現描述 (以國文科為例)</vt:lpstr>
      <vt:lpstr>各等級學生在108會考之學力表現 (以國文科為例)</vt:lpstr>
      <vt:lpstr>各等級學生在108會考之學力表現 (以國文科為例)</vt:lpstr>
      <vt:lpstr>各等級學生在108會考之學力表現 (以國文科為例)</vt:lpstr>
      <vt:lpstr>分項能力通過率分析</vt:lpstr>
      <vt:lpstr>各科分析能力摘要表</vt:lpstr>
      <vt:lpstr>分項能力之說明與題數分配 (以數學科為例)</vt:lpstr>
      <vt:lpstr>數學科各分項能力通過率之變化 (相較於全國平均)</vt:lpstr>
      <vt:lpstr>分項能力通過率之說明</vt:lpstr>
      <vt:lpstr>試題通過率分析</vt:lpstr>
      <vt:lpstr>試題通過率</vt:lpstr>
      <vt:lpstr>通過率分析結果 (以數學科為例)</vt:lpstr>
      <vt:lpstr>試題分析</vt:lpstr>
      <vt:lpstr>試題鑑別度</vt:lpstr>
      <vt:lpstr>PowerPoint 簡報</vt:lpstr>
      <vt:lpstr>試題分析結果(以數學科第6題為例)</vt:lpstr>
      <vt:lpstr>試題分析結果(全體與待加強學生之比較)</vt:lpstr>
      <vt:lpstr>PowerPoint 簡報</vt:lpstr>
    </vt:vector>
  </TitlesOfParts>
  <Company>National Taiwan Normal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Hazel</dc:creator>
  <cp:lastModifiedBy>李奕璇</cp:lastModifiedBy>
  <cp:revision>802</cp:revision>
  <dcterms:created xsi:type="dcterms:W3CDTF">2010-11-26T07:56:23Z</dcterms:created>
  <dcterms:modified xsi:type="dcterms:W3CDTF">2019-08-08T09:13:30Z</dcterms:modified>
</cp:coreProperties>
</file>