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6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69" r:id="rId1"/>
    <p:sldMasterId id="2147484247" r:id="rId2"/>
    <p:sldMasterId id="2147484469" r:id="rId3"/>
    <p:sldMasterId id="2147484482" r:id="rId4"/>
    <p:sldMasterId id="2147484500" r:id="rId5"/>
    <p:sldMasterId id="2147484518" r:id="rId6"/>
  </p:sldMasterIdLst>
  <p:notesMasterIdLst>
    <p:notesMasterId r:id="rId47"/>
  </p:notesMasterIdLst>
  <p:sldIdLst>
    <p:sldId id="552" r:id="rId7"/>
    <p:sldId id="681" r:id="rId8"/>
    <p:sldId id="682" r:id="rId9"/>
    <p:sldId id="683" r:id="rId10"/>
    <p:sldId id="684" r:id="rId11"/>
    <p:sldId id="685" r:id="rId12"/>
    <p:sldId id="686" r:id="rId13"/>
    <p:sldId id="687" r:id="rId14"/>
    <p:sldId id="688" r:id="rId15"/>
    <p:sldId id="616" r:id="rId16"/>
    <p:sldId id="606" r:id="rId17"/>
    <p:sldId id="607" r:id="rId18"/>
    <p:sldId id="608" r:id="rId19"/>
    <p:sldId id="609" r:id="rId20"/>
    <p:sldId id="678" r:id="rId21"/>
    <p:sldId id="610" r:id="rId22"/>
    <p:sldId id="611" r:id="rId23"/>
    <p:sldId id="612" r:id="rId24"/>
    <p:sldId id="613" r:id="rId25"/>
    <p:sldId id="679" r:id="rId26"/>
    <p:sldId id="614" r:id="rId27"/>
    <p:sldId id="680" r:id="rId28"/>
    <p:sldId id="555" r:id="rId29"/>
    <p:sldId id="556" r:id="rId30"/>
    <p:sldId id="558" r:id="rId31"/>
    <p:sldId id="559" r:id="rId32"/>
    <p:sldId id="560" r:id="rId33"/>
    <p:sldId id="571" r:id="rId34"/>
    <p:sldId id="572" r:id="rId35"/>
    <p:sldId id="573" r:id="rId36"/>
    <p:sldId id="574" r:id="rId37"/>
    <p:sldId id="575" r:id="rId38"/>
    <p:sldId id="576" r:id="rId39"/>
    <p:sldId id="577" r:id="rId40"/>
    <p:sldId id="578" r:id="rId41"/>
    <p:sldId id="579" r:id="rId42"/>
    <p:sldId id="580" r:id="rId43"/>
    <p:sldId id="595" r:id="rId44"/>
    <p:sldId id="596" r:id="rId45"/>
    <p:sldId id="597" r:id="rId46"/>
  </p:sldIdLst>
  <p:sldSz cx="9144000" cy="6858000" type="screen4x3"/>
  <p:notesSz cx="6858000" cy="9144000"/>
  <p:defaultTextStyle>
    <a:defPPr>
      <a:defRPr lang="zh-TW"/>
    </a:defPPr>
    <a:lvl1pPr marL="0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5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0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35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81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26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71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16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61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99"/>
    <a:srgbClr val="CC0099"/>
    <a:srgbClr val="0033CC"/>
    <a:srgbClr val="FF0000"/>
    <a:srgbClr val="008000"/>
    <a:srgbClr val="FEF927"/>
    <a:srgbClr val="CC0000"/>
    <a:srgbClr val="CCFF66"/>
    <a:srgbClr val="CCFF33"/>
    <a:srgbClr val="FF66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75DCB02-9BB8-47FD-8907-85C794F793BA}" styleName="佈景主題樣式 1 - 輔色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佈景主題樣式 1 - 輔色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佈景主題樣式 1 - 輔色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佈景主題樣式 1 - 輔色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佈景主題樣式 1 - 輔色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05" autoAdjust="0"/>
    <p:restoredTop sz="95091" autoAdjust="0"/>
  </p:normalViewPr>
  <p:slideViewPr>
    <p:cSldViewPr>
      <p:cViewPr varScale="1">
        <p:scale>
          <a:sx n="73" d="100"/>
          <a:sy n="73" d="100"/>
        </p:scale>
        <p:origin x="-1120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presProps" Target="presProps.xml"/><Relationship Id="rId8" Type="http://schemas.openxmlformats.org/officeDocument/2006/relationships/slide" Target="slides/slide2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63F632-7CAB-4D53-989A-B05FD4A3A940}" type="datetimeFigureOut">
              <a:rPr lang="zh-TW" altLang="en-US" smtClean="0"/>
              <a:pPr/>
              <a:t>2017/4/21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AF4FAC-CDCB-4D59-9859-05808FEF0D3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962629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5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0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35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81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26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71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16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61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2578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52579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8927915-A3BA-44E3-B185-E8593E70C447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31</a:t>
            </a:fld>
            <a:endParaRPr lang="zh-TW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3935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0" y="836613"/>
            <a:ext cx="9144000" cy="13684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lIns="91429" tIns="45715" rIns="91429" bIns="45715" anchor="ctr"/>
          <a:lstStyle/>
          <a:p>
            <a:pPr algn="ctr">
              <a:lnSpc>
                <a:spcPct val="60000"/>
              </a:lnSpc>
              <a:defRPr/>
            </a:pPr>
            <a:r>
              <a:rPr lang="en-US" altLang="zh-TW" sz="6000" dirty="0">
                <a:solidFill>
                  <a:srgbClr val="000000"/>
                </a:solidFill>
              </a:rPr>
              <a:t> </a:t>
            </a:r>
            <a:endParaRPr lang="zh-TW" altLang="en-US" sz="1200" dirty="0">
              <a:solidFill>
                <a:srgbClr val="FFFFFF"/>
              </a:solidFill>
            </a:endParaRPr>
          </a:p>
        </p:txBody>
      </p:sp>
      <p:sp>
        <p:nvSpPr>
          <p:cNvPr id="5" name="AutoShape 8"/>
          <p:cNvSpPr>
            <a:spLocks noChangeArrowheads="1"/>
          </p:cNvSpPr>
          <p:nvPr/>
        </p:nvSpPr>
        <p:spPr bwMode="auto">
          <a:xfrm rot="5400000">
            <a:off x="269875" y="782638"/>
            <a:ext cx="1368425" cy="1476375"/>
          </a:xfrm>
          <a:prstGeom prst="flowChartDelay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 lIns="91429" tIns="45715" rIns="91429" bIns="45715" anchor="ctr"/>
          <a:lstStyle/>
          <a:p>
            <a:pPr>
              <a:defRPr/>
            </a:pPr>
            <a:endParaRPr lang="zh-TW" altLang="en-US">
              <a:solidFill>
                <a:srgbClr val="000000"/>
              </a:solidFill>
            </a:endParaRPr>
          </a:p>
        </p:txBody>
      </p:sp>
      <p:pic>
        <p:nvPicPr>
          <p:cNvPr id="6" name="Picture 9" descr="LOGO藍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2263" y="1003300"/>
            <a:ext cx="1296987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825751"/>
            <a:ext cx="7772400" cy="11080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221164"/>
            <a:ext cx="6400800" cy="1417637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233DB-C0AE-4ACA-BBDF-460E4421EE2C}" type="datetimeFigureOut">
              <a:rPr lang="zh-TW" altLang="en-US">
                <a:solidFill>
                  <a:srgbClr val="000000"/>
                </a:solidFill>
              </a:rPr>
              <a:pPr>
                <a:defRPr/>
              </a:pPr>
              <a:t>2017/4/21</a:t>
            </a:fld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4F28C-B665-4AA7-925F-3F1FCF3FA530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7315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EED330-48D8-40BA-8A01-043E69BF0D6B}" type="datetimeFigureOut">
              <a:rPr lang="zh-TW" altLang="en-US">
                <a:solidFill>
                  <a:srgbClr val="000000"/>
                </a:solidFill>
              </a:rPr>
              <a:pPr>
                <a:defRPr/>
              </a:pPr>
              <a:t>2017/4/21</a:t>
            </a:fld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E335A9-0824-449A-8B2E-2E6883042590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4029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40513" y="0"/>
            <a:ext cx="2057400" cy="61547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68313" y="0"/>
            <a:ext cx="6019800" cy="61547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054FAC-36FB-41F2-97FC-8A9D1C9A5D38}" type="datetimeFigureOut">
              <a:rPr lang="zh-TW" altLang="en-US">
                <a:solidFill>
                  <a:srgbClr val="000000"/>
                </a:solidFill>
              </a:rPr>
              <a:pPr>
                <a:defRPr/>
              </a:pPr>
              <a:t>2017/4/21</a:t>
            </a:fld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730854-B024-4E3E-8170-A79E951BF158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59593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03350" y="0"/>
            <a:ext cx="7272338" cy="90805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68313" y="1628776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59313" y="1628776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298411-EC5E-4A1C-8C0F-B314ED2A60A9}" type="datetimeFigureOut">
              <a:rPr lang="zh-TW" altLang="en-US">
                <a:solidFill>
                  <a:srgbClr val="000000"/>
                </a:solidFill>
              </a:rPr>
              <a:pPr>
                <a:defRPr/>
              </a:pPr>
              <a:t>2017/4/21</a:t>
            </a:fld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4C3DE7-C80B-49EE-93C6-AC7E021CFF3B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13460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標題，1 個大物件與 2 個小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03350" y="0"/>
            <a:ext cx="7272338" cy="90805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68313" y="1628776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59313" y="1628775"/>
            <a:ext cx="4038600" cy="21859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659313" y="3967164"/>
            <a:ext cx="4038600" cy="21875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8C9B3B-ECE3-46C0-8A49-2EA128521A3F}" type="datetimeFigureOut">
              <a:rPr lang="zh-TW" altLang="en-US">
                <a:solidFill>
                  <a:srgbClr val="000000"/>
                </a:solidFill>
              </a:rPr>
              <a:pPr>
                <a:defRPr/>
              </a:pPr>
              <a:t>2017/4/21</a:t>
            </a:fld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5110B-2096-4397-9DE8-AC5D25A45FE1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08155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68313" y="0"/>
            <a:ext cx="8229600" cy="61547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F37116-0C6E-4520-886B-3DB8143061BE}" type="datetimeFigureOut">
              <a:rPr lang="zh-TW" altLang="en-US">
                <a:solidFill>
                  <a:srgbClr val="000000"/>
                </a:solidFill>
              </a:rPr>
              <a:pPr>
                <a:defRPr/>
              </a:pPr>
              <a:t>2017/4/21</a:t>
            </a:fld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B92F9A-75A1-4CA4-86FB-E3E1658D465A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48925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03350" y="0"/>
            <a:ext cx="7272338" cy="90805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68313" y="1628776"/>
            <a:ext cx="8229600" cy="4525963"/>
          </a:xfrm>
        </p:spPr>
        <p:txBody>
          <a:bodyPr/>
          <a:lstStyle/>
          <a:p>
            <a:pPr lvl="0"/>
            <a:r>
              <a:rPr lang="zh-TW" altLang="en-US" noProof="0" smtClean="0"/>
              <a:t>按一下圖示以新增表格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7038C9-B186-409E-BCEC-FF5D25E9D37B}" type="datetimeFigureOut">
              <a:rPr lang="zh-TW" altLang="en-US">
                <a:solidFill>
                  <a:srgbClr val="000000"/>
                </a:solidFill>
              </a:rPr>
              <a:pPr>
                <a:defRPr/>
              </a:pPr>
              <a:t>2017/4/21</a:t>
            </a:fld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CE6F7F-35B1-4124-AC21-5F5327DA4FC7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81916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標題及物件在文字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03350" y="0"/>
            <a:ext cx="7272338" cy="90805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68313" y="1628775"/>
            <a:ext cx="8229600" cy="21859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68313" y="3967164"/>
            <a:ext cx="8229600" cy="21875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A036AC-A14B-4DBC-90D5-316B425C06F0}" type="datetimeFigureOut">
              <a:rPr lang="zh-TW" altLang="en-US">
                <a:solidFill>
                  <a:srgbClr val="000000"/>
                </a:solidFill>
              </a:rPr>
              <a:pPr>
                <a:defRPr/>
              </a:pPr>
              <a:t>2017/4/21</a:t>
            </a:fld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54ECC9-A762-4D03-928E-DEF7A3419A3E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70743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標題，物件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265822-0405-427C-8F89-36A58362EBD0}" type="datetimeFigureOut">
              <a:rPr lang="zh-TW" altLang="en-US">
                <a:solidFill>
                  <a:srgbClr val="000000"/>
                </a:solidFill>
              </a:rPr>
              <a:pPr>
                <a:defRPr/>
              </a:pPr>
              <a:t>2017/4/21</a:t>
            </a:fld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8384F-0503-47A9-B461-0658D8DD1F7E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78259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0" y="836614"/>
            <a:ext cx="9144000" cy="13684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pPr algn="ctr">
              <a:lnSpc>
                <a:spcPct val="60000"/>
              </a:lnSpc>
            </a:pPr>
            <a:r>
              <a:rPr lang="en-US" altLang="zh-TW" sz="6000" dirty="0">
                <a:solidFill>
                  <a:srgbClr val="000000"/>
                </a:solidFill>
              </a:rPr>
              <a:t> </a:t>
            </a:r>
            <a:r>
              <a:rPr lang="zh-TW" altLang="en-US" sz="4800">
                <a:solidFill>
                  <a:srgbClr val="FFFFFF"/>
                </a:solidFill>
              </a:rPr>
              <a:t>治平高級中學</a:t>
            </a:r>
            <a:endParaRPr lang="zh-TW" altLang="en-US" sz="1200">
              <a:solidFill>
                <a:srgbClr val="FFFFFF"/>
              </a:solidFill>
            </a:endParaRPr>
          </a:p>
        </p:txBody>
      </p:sp>
      <p:sp>
        <p:nvSpPr>
          <p:cNvPr id="5" name="AutoShape 8"/>
          <p:cNvSpPr>
            <a:spLocks noChangeArrowheads="1"/>
          </p:cNvSpPr>
          <p:nvPr/>
        </p:nvSpPr>
        <p:spPr bwMode="auto">
          <a:xfrm rot="5400000">
            <a:off x="269876" y="782639"/>
            <a:ext cx="1368425" cy="1476375"/>
          </a:xfrm>
          <a:prstGeom prst="flowChartDelay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zh-TW" altLang="en-US">
              <a:solidFill>
                <a:srgbClr val="000000"/>
              </a:solidFill>
            </a:endParaRPr>
          </a:p>
        </p:txBody>
      </p:sp>
      <p:pic>
        <p:nvPicPr>
          <p:cNvPr id="6" name="Picture 9" descr="LOGO藍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2264" y="1003301"/>
            <a:ext cx="1296987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825751"/>
            <a:ext cx="7772400" cy="11080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221164"/>
            <a:ext cx="6400800" cy="1417637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45F371-B53B-430F-B37A-BBE0B092F60A}" type="datetimeFigureOut">
              <a:rPr lang="zh-TW" altLang="en-US" smtClean="0">
                <a:solidFill>
                  <a:srgbClr val="000000"/>
                </a:solidFill>
              </a:rPr>
              <a:pPr/>
              <a:t>2017/4/21</a:t>
            </a:fld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C40B20-863A-428D-AE0C-D52B78564F24}" type="slidenum">
              <a:rPr lang="zh-TW" altLang="en-US" smtClean="0">
                <a:solidFill>
                  <a:srgbClr val="000000"/>
                </a:solidFill>
              </a:rPr>
              <a:pPr/>
              <a:t>‹#›</a:t>
            </a:fld>
            <a:endParaRPr lang="zh-TW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54446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45F371-B53B-430F-B37A-BBE0B092F60A}" type="datetimeFigureOut">
              <a:rPr lang="zh-TW" altLang="en-US" smtClean="0">
                <a:solidFill>
                  <a:srgbClr val="000000"/>
                </a:solidFill>
              </a:rPr>
              <a:pPr/>
              <a:t>2017/4/21</a:t>
            </a:fld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C40B20-863A-428D-AE0C-D52B78564F24}" type="slidenum">
              <a:rPr lang="zh-TW" altLang="en-US" smtClean="0">
                <a:solidFill>
                  <a:srgbClr val="000000"/>
                </a:solidFill>
              </a:rPr>
              <a:pPr/>
              <a:t>‹#›</a:t>
            </a:fld>
            <a:endParaRPr lang="zh-TW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951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EB8D7F-0A50-4D28-AD84-A5820B53A015}" type="datetimeFigureOut">
              <a:rPr lang="zh-TW" altLang="en-US">
                <a:solidFill>
                  <a:srgbClr val="000000"/>
                </a:solidFill>
              </a:rPr>
              <a:pPr>
                <a:defRPr/>
              </a:pPr>
              <a:t>2017/4/21</a:t>
            </a:fld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E9E445-A431-4AC3-9E87-FAFC72D0F6FF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88977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45" indent="0">
              <a:buNone/>
              <a:defRPr sz="1800"/>
            </a:lvl2pPr>
            <a:lvl3pPr marL="914290" indent="0">
              <a:buNone/>
              <a:defRPr sz="1600"/>
            </a:lvl3pPr>
            <a:lvl4pPr marL="1371435" indent="0">
              <a:buNone/>
              <a:defRPr sz="1400"/>
            </a:lvl4pPr>
            <a:lvl5pPr marL="1828581" indent="0">
              <a:buNone/>
              <a:defRPr sz="1400"/>
            </a:lvl5pPr>
            <a:lvl6pPr marL="2285726" indent="0">
              <a:buNone/>
              <a:defRPr sz="1400"/>
            </a:lvl6pPr>
            <a:lvl7pPr marL="2742871" indent="0">
              <a:buNone/>
              <a:defRPr sz="1400"/>
            </a:lvl7pPr>
            <a:lvl8pPr marL="3200016" indent="0">
              <a:buNone/>
              <a:defRPr sz="1400"/>
            </a:lvl8pPr>
            <a:lvl9pPr marL="3657161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45F371-B53B-430F-B37A-BBE0B092F60A}" type="datetimeFigureOut">
              <a:rPr lang="zh-TW" altLang="en-US" smtClean="0">
                <a:solidFill>
                  <a:srgbClr val="000000"/>
                </a:solidFill>
              </a:rPr>
              <a:pPr/>
              <a:t>2017/4/21</a:t>
            </a:fld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C40B20-863A-428D-AE0C-D52B78564F24}" type="slidenum">
              <a:rPr lang="zh-TW" altLang="en-US" smtClean="0">
                <a:solidFill>
                  <a:srgbClr val="000000"/>
                </a:solidFill>
              </a:rPr>
              <a:pPr/>
              <a:t>‹#›</a:t>
            </a:fld>
            <a:endParaRPr lang="zh-TW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19342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68313" y="162877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59313" y="162877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45F371-B53B-430F-B37A-BBE0B092F60A}" type="datetimeFigureOut">
              <a:rPr lang="zh-TW" altLang="en-US" smtClean="0">
                <a:solidFill>
                  <a:srgbClr val="000000"/>
                </a:solidFill>
              </a:rPr>
              <a:pPr/>
              <a:t>2017/4/21</a:t>
            </a:fld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C40B20-863A-428D-AE0C-D52B78564F24}" type="slidenum">
              <a:rPr lang="zh-TW" altLang="en-US" smtClean="0">
                <a:solidFill>
                  <a:srgbClr val="000000"/>
                </a:solidFill>
              </a:rPr>
              <a:pPr/>
              <a:t>‹#›</a:t>
            </a:fld>
            <a:endParaRPr lang="zh-TW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5337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45F371-B53B-430F-B37A-BBE0B092F60A}" type="datetimeFigureOut">
              <a:rPr lang="zh-TW" altLang="en-US" smtClean="0">
                <a:solidFill>
                  <a:srgbClr val="000000"/>
                </a:solidFill>
              </a:rPr>
              <a:pPr/>
              <a:t>2017/4/21</a:t>
            </a:fld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C40B20-863A-428D-AE0C-D52B78564F24}" type="slidenum">
              <a:rPr lang="zh-TW" altLang="en-US" smtClean="0">
                <a:solidFill>
                  <a:srgbClr val="000000"/>
                </a:solidFill>
              </a:rPr>
              <a:pPr/>
              <a:t>‹#›</a:t>
            </a:fld>
            <a:endParaRPr lang="zh-TW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47230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45F371-B53B-430F-B37A-BBE0B092F60A}" type="datetimeFigureOut">
              <a:rPr lang="zh-TW" altLang="en-US" smtClean="0">
                <a:solidFill>
                  <a:srgbClr val="000000"/>
                </a:solidFill>
              </a:rPr>
              <a:pPr/>
              <a:t>2017/4/21</a:t>
            </a:fld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C40B20-863A-428D-AE0C-D52B78564F24}" type="slidenum">
              <a:rPr lang="zh-TW" altLang="en-US" smtClean="0">
                <a:solidFill>
                  <a:srgbClr val="000000"/>
                </a:solidFill>
              </a:rPr>
              <a:pPr/>
              <a:t>‹#›</a:t>
            </a:fld>
            <a:endParaRPr lang="zh-TW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9893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45F371-B53B-430F-B37A-BBE0B092F60A}" type="datetimeFigureOut">
              <a:rPr lang="zh-TW" altLang="en-US" smtClean="0">
                <a:solidFill>
                  <a:srgbClr val="000000"/>
                </a:solidFill>
              </a:rPr>
              <a:pPr/>
              <a:t>2017/4/21</a:t>
            </a:fld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C40B20-863A-428D-AE0C-D52B78564F24}" type="slidenum">
              <a:rPr lang="zh-TW" altLang="en-US" smtClean="0">
                <a:solidFill>
                  <a:srgbClr val="000000"/>
                </a:solidFill>
              </a:rPr>
              <a:pPr/>
              <a:t>‹#›</a:t>
            </a:fld>
            <a:endParaRPr lang="zh-TW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90660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45F371-B53B-430F-B37A-BBE0B092F60A}" type="datetimeFigureOut">
              <a:rPr lang="zh-TW" altLang="en-US" smtClean="0">
                <a:solidFill>
                  <a:srgbClr val="000000"/>
                </a:solidFill>
              </a:rPr>
              <a:pPr/>
              <a:t>2017/4/21</a:t>
            </a:fld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C40B20-863A-428D-AE0C-D52B78564F24}" type="slidenum">
              <a:rPr lang="zh-TW" altLang="en-US" smtClean="0">
                <a:solidFill>
                  <a:srgbClr val="000000"/>
                </a:solidFill>
              </a:rPr>
              <a:pPr/>
              <a:t>‹#›</a:t>
            </a:fld>
            <a:endParaRPr lang="zh-TW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31552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5" indent="0">
              <a:buNone/>
              <a:defRPr sz="2800"/>
            </a:lvl2pPr>
            <a:lvl3pPr marL="914290" indent="0">
              <a:buNone/>
              <a:defRPr sz="2400"/>
            </a:lvl3pPr>
            <a:lvl4pPr marL="1371435" indent="0">
              <a:buNone/>
              <a:defRPr sz="2000"/>
            </a:lvl4pPr>
            <a:lvl5pPr marL="1828581" indent="0">
              <a:buNone/>
              <a:defRPr sz="2000"/>
            </a:lvl5pPr>
            <a:lvl6pPr marL="2285726" indent="0">
              <a:buNone/>
              <a:defRPr sz="2000"/>
            </a:lvl6pPr>
            <a:lvl7pPr marL="2742871" indent="0">
              <a:buNone/>
              <a:defRPr sz="2000"/>
            </a:lvl7pPr>
            <a:lvl8pPr marL="3200016" indent="0">
              <a:buNone/>
              <a:defRPr sz="2000"/>
            </a:lvl8pPr>
            <a:lvl9pPr marL="3657161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45F371-B53B-430F-B37A-BBE0B092F60A}" type="datetimeFigureOut">
              <a:rPr lang="zh-TW" altLang="en-US" smtClean="0">
                <a:solidFill>
                  <a:srgbClr val="000000"/>
                </a:solidFill>
              </a:rPr>
              <a:pPr/>
              <a:t>2017/4/21</a:t>
            </a:fld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C40B20-863A-428D-AE0C-D52B78564F24}" type="slidenum">
              <a:rPr lang="zh-TW" altLang="en-US" smtClean="0">
                <a:solidFill>
                  <a:srgbClr val="000000"/>
                </a:solidFill>
              </a:rPr>
              <a:pPr/>
              <a:t>‹#›</a:t>
            </a:fld>
            <a:endParaRPr lang="zh-TW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42137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45F371-B53B-430F-B37A-BBE0B092F60A}" type="datetimeFigureOut">
              <a:rPr lang="zh-TW" altLang="en-US" smtClean="0">
                <a:solidFill>
                  <a:srgbClr val="000000"/>
                </a:solidFill>
              </a:rPr>
              <a:pPr/>
              <a:t>2017/4/21</a:t>
            </a:fld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C40B20-863A-428D-AE0C-D52B78564F24}" type="slidenum">
              <a:rPr lang="zh-TW" altLang="en-US" smtClean="0">
                <a:solidFill>
                  <a:srgbClr val="000000"/>
                </a:solidFill>
              </a:rPr>
              <a:pPr/>
              <a:t>‹#›</a:t>
            </a:fld>
            <a:endParaRPr lang="zh-TW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84490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40513" y="0"/>
            <a:ext cx="2057400" cy="61547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68313" y="0"/>
            <a:ext cx="6019800" cy="61547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45F371-B53B-430F-B37A-BBE0B092F60A}" type="datetimeFigureOut">
              <a:rPr lang="zh-TW" altLang="en-US" smtClean="0">
                <a:solidFill>
                  <a:srgbClr val="000000"/>
                </a:solidFill>
              </a:rPr>
              <a:pPr/>
              <a:t>2017/4/21</a:t>
            </a:fld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C40B20-863A-428D-AE0C-D52B78564F24}" type="slidenum">
              <a:rPr lang="zh-TW" altLang="en-US" smtClean="0">
                <a:solidFill>
                  <a:srgbClr val="000000"/>
                </a:solidFill>
              </a:rPr>
              <a:pPr/>
              <a:t>‹#›</a:t>
            </a:fld>
            <a:endParaRPr lang="zh-TW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91612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03350" y="0"/>
            <a:ext cx="7272338" cy="90805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68313" y="1628776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59313" y="1628776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45F371-B53B-430F-B37A-BBE0B092F60A}" type="datetimeFigureOut">
              <a:rPr lang="zh-TW" altLang="en-US" smtClean="0">
                <a:solidFill>
                  <a:srgbClr val="000000"/>
                </a:solidFill>
              </a:rPr>
              <a:pPr/>
              <a:t>2017/4/21</a:t>
            </a:fld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C40B20-863A-428D-AE0C-D52B78564F24}" type="slidenum">
              <a:rPr lang="zh-TW" altLang="en-US" smtClean="0">
                <a:solidFill>
                  <a:srgbClr val="000000"/>
                </a:solidFill>
              </a:rPr>
              <a:pPr/>
              <a:t>‹#›</a:t>
            </a:fld>
            <a:endParaRPr lang="zh-TW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435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45" indent="0">
              <a:buNone/>
              <a:defRPr sz="1800"/>
            </a:lvl2pPr>
            <a:lvl3pPr marL="914290" indent="0">
              <a:buNone/>
              <a:defRPr sz="1600"/>
            </a:lvl3pPr>
            <a:lvl4pPr marL="1371435" indent="0">
              <a:buNone/>
              <a:defRPr sz="1400"/>
            </a:lvl4pPr>
            <a:lvl5pPr marL="1828581" indent="0">
              <a:buNone/>
              <a:defRPr sz="1400"/>
            </a:lvl5pPr>
            <a:lvl6pPr marL="2285726" indent="0">
              <a:buNone/>
              <a:defRPr sz="1400"/>
            </a:lvl6pPr>
            <a:lvl7pPr marL="2742871" indent="0">
              <a:buNone/>
              <a:defRPr sz="1400"/>
            </a:lvl7pPr>
            <a:lvl8pPr marL="3200016" indent="0">
              <a:buNone/>
              <a:defRPr sz="1400"/>
            </a:lvl8pPr>
            <a:lvl9pPr marL="3657161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59AF4-D91B-4F0E-A5AE-AD1E8ACA3E37}" type="datetimeFigureOut">
              <a:rPr lang="zh-TW" altLang="en-US">
                <a:solidFill>
                  <a:srgbClr val="000000"/>
                </a:solidFill>
              </a:rPr>
              <a:pPr>
                <a:defRPr/>
              </a:pPr>
              <a:t>2017/4/21</a:t>
            </a:fld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6C374E-F24F-486C-94E2-D89ED4F16C69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44426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標題，1 個大物件與 2 個小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03350" y="0"/>
            <a:ext cx="7272338" cy="90805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68313" y="1628776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59313" y="1628775"/>
            <a:ext cx="4038600" cy="21859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659313" y="3967164"/>
            <a:ext cx="4038600" cy="21875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45F371-B53B-430F-B37A-BBE0B092F60A}" type="datetimeFigureOut">
              <a:rPr lang="zh-TW" altLang="en-US" smtClean="0">
                <a:solidFill>
                  <a:srgbClr val="000000"/>
                </a:solidFill>
              </a:rPr>
              <a:pPr/>
              <a:t>2017/4/21</a:t>
            </a:fld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C40B20-863A-428D-AE0C-D52B78564F24}" type="slidenum">
              <a:rPr lang="zh-TW" altLang="en-US" smtClean="0">
                <a:solidFill>
                  <a:srgbClr val="000000"/>
                </a:solidFill>
              </a:rPr>
              <a:pPr/>
              <a:t>‹#›</a:t>
            </a:fld>
            <a:endParaRPr lang="zh-TW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34452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68313" y="0"/>
            <a:ext cx="8229600" cy="61547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45F371-B53B-430F-B37A-BBE0B092F60A}" type="datetimeFigureOut">
              <a:rPr lang="zh-TW" altLang="en-US" smtClean="0">
                <a:solidFill>
                  <a:srgbClr val="000000"/>
                </a:solidFill>
              </a:rPr>
              <a:pPr/>
              <a:t>2017/4/21</a:t>
            </a:fld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C40B20-863A-428D-AE0C-D52B78564F24}" type="slidenum">
              <a:rPr lang="zh-TW" altLang="en-US" smtClean="0">
                <a:solidFill>
                  <a:srgbClr val="000000"/>
                </a:solidFill>
              </a:rPr>
              <a:pPr/>
              <a:t>‹#›</a:t>
            </a:fld>
            <a:endParaRPr lang="zh-TW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27188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03350" y="0"/>
            <a:ext cx="7272338" cy="90805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68313" y="1628776"/>
            <a:ext cx="8229600" cy="4525963"/>
          </a:xfrm>
        </p:spPr>
        <p:txBody>
          <a:bodyPr/>
          <a:lstStyle/>
          <a:p>
            <a:pPr lvl="0"/>
            <a:r>
              <a:rPr lang="zh-TW" altLang="en-US" noProof="0" smtClean="0"/>
              <a:t>按一下圖示以新增表格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45F371-B53B-430F-B37A-BBE0B092F60A}" type="datetimeFigureOut">
              <a:rPr lang="zh-TW" altLang="en-US" smtClean="0">
                <a:solidFill>
                  <a:srgbClr val="000000"/>
                </a:solidFill>
              </a:rPr>
              <a:pPr/>
              <a:t>2017/4/21</a:t>
            </a:fld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C40B20-863A-428D-AE0C-D52B78564F24}" type="slidenum">
              <a:rPr lang="zh-TW" altLang="en-US" smtClean="0">
                <a:solidFill>
                  <a:srgbClr val="000000"/>
                </a:solidFill>
              </a:rPr>
              <a:pPr/>
              <a:t>‹#›</a:t>
            </a:fld>
            <a:endParaRPr lang="zh-TW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54186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標題及物件在文字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03350" y="0"/>
            <a:ext cx="7272338" cy="90805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68313" y="1628775"/>
            <a:ext cx="8229600" cy="21859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68313" y="3967164"/>
            <a:ext cx="8229600" cy="21875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45F371-B53B-430F-B37A-BBE0B092F60A}" type="datetimeFigureOut">
              <a:rPr lang="zh-TW" altLang="en-US" smtClean="0">
                <a:solidFill>
                  <a:srgbClr val="000000"/>
                </a:solidFill>
              </a:rPr>
              <a:pPr/>
              <a:t>2017/4/21</a:t>
            </a:fld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C40B20-863A-428D-AE0C-D52B78564F24}" type="slidenum">
              <a:rPr lang="zh-TW" altLang="en-US" smtClean="0">
                <a:solidFill>
                  <a:srgbClr val="000000"/>
                </a:solidFill>
              </a:rPr>
              <a:pPr/>
              <a:t>‹#›</a:t>
            </a:fld>
            <a:endParaRPr lang="zh-TW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29550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標題，物件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45F371-B53B-430F-B37A-BBE0B092F60A}" type="datetimeFigureOut">
              <a:rPr lang="zh-TW" altLang="en-US" smtClean="0">
                <a:solidFill>
                  <a:srgbClr val="000000"/>
                </a:solidFill>
              </a:rPr>
              <a:pPr/>
              <a:t>2017/4/21</a:t>
            </a:fld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C40B20-863A-428D-AE0C-D52B78564F24}" type="slidenum">
              <a:rPr lang="zh-TW" altLang="en-US" smtClean="0">
                <a:solidFill>
                  <a:srgbClr val="000000"/>
                </a:solidFill>
              </a:rPr>
              <a:pPr/>
              <a:t>‹#›</a:t>
            </a:fld>
            <a:endParaRPr lang="zh-TW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69782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2437946"/>
            <a:ext cx="9009063" cy="1053420"/>
            <a:chOff x="0" y="1536"/>
            <a:chExt cx="5675" cy="663"/>
          </a:xfrm>
        </p:grpSpPr>
        <p:grpSp>
          <p:nvGrpSpPr>
            <p:cNvPr id="5123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5124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125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12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5127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128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5129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5130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5131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513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1054" y="1675947"/>
            <a:ext cx="7771946" cy="146276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2054" y="3885974"/>
            <a:ext cx="6399893" cy="1753054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</a:p>
        </p:txBody>
      </p:sp>
      <p:sp>
        <p:nvSpPr>
          <p:cNvPr id="5134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991054" y="6247947"/>
            <a:ext cx="1905000" cy="45810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altLang="zh-TW">
              <a:solidFill>
                <a:srgbClr val="1C1C1C"/>
              </a:solidFill>
            </a:endParaRPr>
          </a:p>
        </p:txBody>
      </p:sp>
      <p:sp>
        <p:nvSpPr>
          <p:cNvPr id="5135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7947"/>
            <a:ext cx="2896054" cy="45810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altLang="zh-TW">
              <a:solidFill>
                <a:srgbClr val="1C1C1C"/>
              </a:solidFill>
            </a:endParaRPr>
          </a:p>
        </p:txBody>
      </p:sp>
      <p:sp>
        <p:nvSpPr>
          <p:cNvPr id="5136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7947"/>
            <a:ext cx="1905000" cy="45810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FD4A4EA-C4C7-47D4-B329-A450C92D9C8A}" type="slidenum">
              <a:rPr lang="en-US" altLang="zh-TW">
                <a:solidFill>
                  <a:srgbClr val="1C1C1C"/>
                </a:solidFill>
              </a:rPr>
              <a:pPr/>
              <a:t>‹#›</a:t>
            </a:fld>
            <a:endParaRPr lang="en-US" altLang="zh-TW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40844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F331C7-0104-414B-A360-3394EE8ED93A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02684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447"/>
            <a:ext cx="7771946" cy="1362982"/>
          </a:xfrm>
        </p:spPr>
        <p:txBody>
          <a:bodyPr anchor="t"/>
          <a:lstStyle>
            <a:lvl1pPr algn="l">
              <a:defRPr sz="29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259"/>
            <a:ext cx="7771946" cy="1500187"/>
          </a:xfrm>
        </p:spPr>
        <p:txBody>
          <a:bodyPr anchor="b"/>
          <a:lstStyle>
            <a:lvl1pPr marL="0" indent="0">
              <a:buNone/>
              <a:defRPr sz="1400"/>
            </a:lvl1pPr>
            <a:lvl2pPr marL="326532" indent="0">
              <a:buNone/>
              <a:defRPr sz="1300"/>
            </a:lvl2pPr>
            <a:lvl3pPr marL="653064" indent="0">
              <a:buNone/>
              <a:defRPr sz="1100"/>
            </a:lvl3pPr>
            <a:lvl4pPr marL="979597" indent="0">
              <a:buNone/>
              <a:defRPr sz="1000"/>
            </a:lvl4pPr>
            <a:lvl5pPr marL="1306129" indent="0">
              <a:buNone/>
              <a:defRPr sz="1000"/>
            </a:lvl5pPr>
            <a:lvl6pPr marL="1632661" indent="0">
              <a:buNone/>
              <a:defRPr sz="1000"/>
            </a:lvl6pPr>
            <a:lvl7pPr marL="1959193" indent="0">
              <a:buNone/>
              <a:defRPr sz="1000"/>
            </a:lvl7pPr>
            <a:lvl8pPr marL="2285726" indent="0">
              <a:buNone/>
              <a:defRPr sz="1000"/>
            </a:lvl8pPr>
            <a:lvl9pPr marL="2612258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BF4D01-FC7E-4D7E-A9AF-E6C3489ACB33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43445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82688" y="2017260"/>
            <a:ext cx="3831544" cy="411502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123090" y="2017260"/>
            <a:ext cx="3831545" cy="411502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0290F8-06D1-4F51-95C1-32E99BBA2415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23182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6974" y="274411"/>
            <a:ext cx="82300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6974" y="1535339"/>
            <a:ext cx="4040187" cy="639536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6532" indent="0">
              <a:buNone/>
              <a:defRPr sz="1400" b="1"/>
            </a:lvl2pPr>
            <a:lvl3pPr marL="653064" indent="0">
              <a:buNone/>
              <a:defRPr sz="1300" b="1"/>
            </a:lvl3pPr>
            <a:lvl4pPr marL="979597" indent="0">
              <a:buNone/>
              <a:defRPr sz="1100" b="1"/>
            </a:lvl4pPr>
            <a:lvl5pPr marL="1306129" indent="0">
              <a:buNone/>
              <a:defRPr sz="1100" b="1"/>
            </a:lvl5pPr>
            <a:lvl6pPr marL="1632661" indent="0">
              <a:buNone/>
              <a:defRPr sz="1100" b="1"/>
            </a:lvl6pPr>
            <a:lvl7pPr marL="1959193" indent="0">
              <a:buNone/>
              <a:defRPr sz="1100" b="1"/>
            </a:lvl7pPr>
            <a:lvl8pPr marL="2285726" indent="0">
              <a:buNone/>
              <a:defRPr sz="1100" b="1"/>
            </a:lvl8pPr>
            <a:lvl9pPr marL="2612258" indent="0">
              <a:buNone/>
              <a:defRPr sz="11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6974" y="2174875"/>
            <a:ext cx="4040187" cy="3951741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4571" y="1535339"/>
            <a:ext cx="4042456" cy="639536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6532" indent="0">
              <a:buNone/>
              <a:defRPr sz="1400" b="1"/>
            </a:lvl2pPr>
            <a:lvl3pPr marL="653064" indent="0">
              <a:buNone/>
              <a:defRPr sz="1300" b="1"/>
            </a:lvl3pPr>
            <a:lvl4pPr marL="979597" indent="0">
              <a:buNone/>
              <a:defRPr sz="1100" b="1"/>
            </a:lvl4pPr>
            <a:lvl5pPr marL="1306129" indent="0">
              <a:buNone/>
              <a:defRPr sz="1100" b="1"/>
            </a:lvl5pPr>
            <a:lvl6pPr marL="1632661" indent="0">
              <a:buNone/>
              <a:defRPr sz="1100" b="1"/>
            </a:lvl6pPr>
            <a:lvl7pPr marL="1959193" indent="0">
              <a:buNone/>
              <a:defRPr sz="1100" b="1"/>
            </a:lvl7pPr>
            <a:lvl8pPr marL="2285726" indent="0">
              <a:buNone/>
              <a:defRPr sz="1100" b="1"/>
            </a:lvl8pPr>
            <a:lvl9pPr marL="2612258" indent="0">
              <a:buNone/>
              <a:defRPr sz="11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4571" y="2174875"/>
            <a:ext cx="4042456" cy="3951741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D34CE6-2DF8-4A65-9640-A7D033516259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9019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68313" y="162877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59313" y="162877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6A2A16-1C1D-472C-8A82-4E4C647BCF64}" type="datetimeFigureOut">
              <a:rPr lang="zh-TW" altLang="en-US">
                <a:solidFill>
                  <a:srgbClr val="000000"/>
                </a:solidFill>
              </a:rPr>
              <a:pPr>
                <a:defRPr/>
              </a:pPr>
              <a:t>2017/4/21</a:t>
            </a:fld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D8C895-963B-4366-83F3-B49147DF30D3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08181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361D78-95F3-4E5B-9F1E-1C7D7F12FA46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254548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4EE382-A208-4561-A947-3C93565CEF44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63532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6974" y="273278"/>
            <a:ext cx="3008312" cy="1162276"/>
          </a:xfrm>
        </p:spPr>
        <p:txBody>
          <a:bodyPr/>
          <a:lstStyle>
            <a:lvl1pPr algn="l">
              <a:defRPr sz="14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277" y="273278"/>
            <a:ext cx="5111750" cy="5853339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6974" y="1435554"/>
            <a:ext cx="3008312" cy="4691063"/>
          </a:xfrm>
        </p:spPr>
        <p:txBody>
          <a:bodyPr/>
          <a:lstStyle>
            <a:lvl1pPr marL="0" indent="0">
              <a:buNone/>
              <a:defRPr sz="1000"/>
            </a:lvl1pPr>
            <a:lvl2pPr marL="326532" indent="0">
              <a:buNone/>
              <a:defRPr sz="900"/>
            </a:lvl2pPr>
            <a:lvl3pPr marL="653064" indent="0">
              <a:buNone/>
              <a:defRPr sz="700"/>
            </a:lvl3pPr>
            <a:lvl4pPr marL="979597" indent="0">
              <a:buNone/>
              <a:defRPr sz="600"/>
            </a:lvl4pPr>
            <a:lvl5pPr marL="1306129" indent="0">
              <a:buNone/>
              <a:defRPr sz="600"/>
            </a:lvl5pPr>
            <a:lvl6pPr marL="1632661" indent="0">
              <a:buNone/>
              <a:defRPr sz="600"/>
            </a:lvl6pPr>
            <a:lvl7pPr marL="1959193" indent="0">
              <a:buNone/>
              <a:defRPr sz="600"/>
            </a:lvl7pPr>
            <a:lvl8pPr marL="2285726" indent="0">
              <a:buNone/>
              <a:defRPr sz="600"/>
            </a:lvl8pPr>
            <a:lvl9pPr marL="2612258" indent="0">
              <a:buNone/>
              <a:defRPr sz="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1B5641-3C55-4832-A4A8-E7D71DA1E777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50504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742" y="4801054"/>
            <a:ext cx="5485946" cy="565831"/>
          </a:xfrm>
        </p:spPr>
        <p:txBody>
          <a:bodyPr/>
          <a:lstStyle>
            <a:lvl1pPr algn="l">
              <a:defRPr sz="14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742" y="612322"/>
            <a:ext cx="5485946" cy="4115027"/>
          </a:xfrm>
        </p:spPr>
        <p:txBody>
          <a:bodyPr/>
          <a:lstStyle>
            <a:lvl1pPr marL="0" indent="0">
              <a:buNone/>
              <a:defRPr sz="2300"/>
            </a:lvl1pPr>
            <a:lvl2pPr marL="326532" indent="0">
              <a:buNone/>
              <a:defRPr sz="2000"/>
            </a:lvl2pPr>
            <a:lvl3pPr marL="653064" indent="0">
              <a:buNone/>
              <a:defRPr sz="1700"/>
            </a:lvl3pPr>
            <a:lvl4pPr marL="979597" indent="0">
              <a:buNone/>
              <a:defRPr sz="1400"/>
            </a:lvl4pPr>
            <a:lvl5pPr marL="1306129" indent="0">
              <a:buNone/>
              <a:defRPr sz="1400"/>
            </a:lvl5pPr>
            <a:lvl6pPr marL="1632661" indent="0">
              <a:buNone/>
              <a:defRPr sz="1400"/>
            </a:lvl6pPr>
            <a:lvl7pPr marL="1959193" indent="0">
              <a:buNone/>
              <a:defRPr sz="1400"/>
            </a:lvl7pPr>
            <a:lvl8pPr marL="2285726" indent="0">
              <a:buNone/>
              <a:defRPr sz="1400"/>
            </a:lvl8pPr>
            <a:lvl9pPr marL="2612258" indent="0">
              <a:buNone/>
              <a:defRPr sz="14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742" y="5366885"/>
            <a:ext cx="5485946" cy="805089"/>
          </a:xfrm>
        </p:spPr>
        <p:txBody>
          <a:bodyPr/>
          <a:lstStyle>
            <a:lvl1pPr marL="0" indent="0">
              <a:buNone/>
              <a:defRPr sz="1000"/>
            </a:lvl1pPr>
            <a:lvl2pPr marL="326532" indent="0">
              <a:buNone/>
              <a:defRPr sz="900"/>
            </a:lvl2pPr>
            <a:lvl3pPr marL="653064" indent="0">
              <a:buNone/>
              <a:defRPr sz="700"/>
            </a:lvl3pPr>
            <a:lvl4pPr marL="979597" indent="0">
              <a:buNone/>
              <a:defRPr sz="600"/>
            </a:lvl4pPr>
            <a:lvl5pPr marL="1306129" indent="0">
              <a:buNone/>
              <a:defRPr sz="600"/>
            </a:lvl5pPr>
            <a:lvl6pPr marL="1632661" indent="0">
              <a:buNone/>
              <a:defRPr sz="600"/>
            </a:lvl6pPr>
            <a:lvl7pPr marL="1959193" indent="0">
              <a:buNone/>
              <a:defRPr sz="600"/>
            </a:lvl7pPr>
            <a:lvl8pPr marL="2285726" indent="0">
              <a:buNone/>
              <a:defRPr sz="600"/>
            </a:lvl8pPr>
            <a:lvl9pPr marL="2612258" indent="0">
              <a:buNone/>
              <a:defRPr sz="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BA781A-C68A-4734-9871-3A9E9A58F954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207392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9AB3AC-58CD-45D9-8396-8F5C27145AEF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4259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004277" y="214313"/>
            <a:ext cx="1950357" cy="5917973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44482" cy="5917973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F1057F-ACAA-4462-AE74-A58394FC05CF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557083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491" cy="1461634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1182688" y="2017260"/>
            <a:ext cx="7771946" cy="4115026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1162277" y="6243411"/>
            <a:ext cx="1905000" cy="456974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658054" y="6243411"/>
            <a:ext cx="2894920" cy="456974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041696" y="6243411"/>
            <a:ext cx="1905000" cy="456974"/>
          </a:xfrm>
        </p:spPr>
        <p:txBody>
          <a:bodyPr/>
          <a:lstStyle>
            <a:lvl1pPr>
              <a:defRPr/>
            </a:lvl1pPr>
          </a:lstStyle>
          <a:p>
            <a:fld id="{E7E8F334-F089-41F3-88A5-B9BA8E7D240B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67327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0" y="836613"/>
            <a:ext cx="9144000" cy="13684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lIns="91429" tIns="45715" rIns="91429" bIns="45715" anchor="ctr"/>
          <a:lstStyle/>
          <a:p>
            <a:pPr algn="ctr">
              <a:lnSpc>
                <a:spcPct val="60000"/>
              </a:lnSpc>
              <a:defRPr/>
            </a:pPr>
            <a:r>
              <a:rPr lang="en-US" altLang="zh-TW" sz="6000" dirty="0">
                <a:solidFill>
                  <a:srgbClr val="000000"/>
                </a:solidFill>
              </a:rPr>
              <a:t> </a:t>
            </a:r>
            <a:r>
              <a:rPr lang="zh-TW" altLang="en-US" sz="4800">
                <a:solidFill>
                  <a:srgbClr val="FFFFFF"/>
                </a:solidFill>
              </a:rPr>
              <a:t>治平高級中學</a:t>
            </a:r>
            <a:endParaRPr lang="zh-TW" altLang="en-US" sz="1200">
              <a:solidFill>
                <a:srgbClr val="FFFFFF"/>
              </a:solidFill>
            </a:endParaRPr>
          </a:p>
        </p:txBody>
      </p:sp>
      <p:sp>
        <p:nvSpPr>
          <p:cNvPr id="5" name="AutoShape 8"/>
          <p:cNvSpPr>
            <a:spLocks noChangeArrowheads="1"/>
          </p:cNvSpPr>
          <p:nvPr/>
        </p:nvSpPr>
        <p:spPr bwMode="auto">
          <a:xfrm rot="5400000">
            <a:off x="269875" y="782638"/>
            <a:ext cx="1368425" cy="1476375"/>
          </a:xfrm>
          <a:prstGeom prst="flowChartDelay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 lIns="91429" tIns="45715" rIns="91429" bIns="45715" anchor="ctr"/>
          <a:lstStyle/>
          <a:p>
            <a:pPr>
              <a:defRPr/>
            </a:pPr>
            <a:endParaRPr lang="zh-TW" altLang="en-US">
              <a:solidFill>
                <a:srgbClr val="000000"/>
              </a:solidFill>
            </a:endParaRPr>
          </a:p>
        </p:txBody>
      </p:sp>
      <p:pic>
        <p:nvPicPr>
          <p:cNvPr id="6" name="Picture 9" descr="LOGO藍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2263" y="1003300"/>
            <a:ext cx="1296987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825751"/>
            <a:ext cx="7772400" cy="11080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221164"/>
            <a:ext cx="6400800" cy="1417637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2A2EB-EA68-4B97-9741-690C56A06004}" type="datetimeFigureOut">
              <a:rPr lang="zh-TW" altLang="en-US"/>
              <a:pPr>
                <a:defRPr/>
              </a:pPr>
              <a:t>2017/4/21</a:t>
            </a:fld>
            <a:endParaRPr lang="zh-TW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56D23-9EEB-4EFC-99CF-D3241F33694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12781337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01A40-8084-46B1-8D0C-EB8D6E437D5A}" type="datetimeFigureOut">
              <a:rPr lang="zh-TW" altLang="en-US"/>
              <a:pPr>
                <a:defRPr/>
              </a:pPr>
              <a:t>2017/4/21</a:t>
            </a:fld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D72ED6-67FE-492C-9E04-5AF480B3582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11561527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45" indent="0">
              <a:buNone/>
              <a:defRPr sz="1800"/>
            </a:lvl2pPr>
            <a:lvl3pPr marL="914290" indent="0">
              <a:buNone/>
              <a:defRPr sz="1600"/>
            </a:lvl3pPr>
            <a:lvl4pPr marL="1371435" indent="0">
              <a:buNone/>
              <a:defRPr sz="1400"/>
            </a:lvl4pPr>
            <a:lvl5pPr marL="1828581" indent="0">
              <a:buNone/>
              <a:defRPr sz="1400"/>
            </a:lvl5pPr>
            <a:lvl6pPr marL="2285726" indent="0">
              <a:buNone/>
              <a:defRPr sz="1400"/>
            </a:lvl6pPr>
            <a:lvl7pPr marL="2742871" indent="0">
              <a:buNone/>
              <a:defRPr sz="1400"/>
            </a:lvl7pPr>
            <a:lvl8pPr marL="3200016" indent="0">
              <a:buNone/>
              <a:defRPr sz="1400"/>
            </a:lvl8pPr>
            <a:lvl9pPr marL="3657161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494B5A-7C58-4F3D-89C1-030DD38A42F3}" type="datetimeFigureOut">
              <a:rPr lang="zh-TW" altLang="en-US"/>
              <a:pPr>
                <a:defRPr/>
              </a:pPr>
              <a:t>2017/4/21</a:t>
            </a:fld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6BBDED-B5B1-4675-91EF-C8C47F1FAF8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906224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EC8BA6-C4A1-48A6-8BA0-F28CF3896981}" type="datetimeFigureOut">
              <a:rPr lang="zh-TW" altLang="en-US">
                <a:solidFill>
                  <a:srgbClr val="000000"/>
                </a:solidFill>
              </a:rPr>
              <a:pPr>
                <a:defRPr/>
              </a:pPr>
              <a:t>2017/4/21</a:t>
            </a:fld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4ADE53-F7BA-42FE-AD3F-809EA1FC0BA0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204030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68313" y="162877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59313" y="162877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68299-585E-410A-BEFB-C020E0BB42A1}" type="datetimeFigureOut">
              <a:rPr lang="zh-TW" altLang="en-US"/>
              <a:pPr>
                <a:defRPr/>
              </a:pPr>
              <a:t>2017/4/21</a:t>
            </a:fld>
            <a:endParaRPr lang="zh-TW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4A98E5-05C7-4BCE-81B6-9C974444D84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19531199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C9BD53-1CA8-4679-80EE-87D8EB1AC7BE}" type="datetimeFigureOut">
              <a:rPr lang="zh-TW" altLang="en-US"/>
              <a:pPr>
                <a:defRPr/>
              </a:pPr>
              <a:t>2017/4/21</a:t>
            </a:fld>
            <a:endParaRPr lang="zh-TW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A0DA27-3937-4682-8F25-987D82FC68B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00784706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CB3692-76BF-4E7E-9248-ED077E6EC535}" type="datetimeFigureOut">
              <a:rPr lang="zh-TW" altLang="en-US"/>
              <a:pPr>
                <a:defRPr/>
              </a:pPr>
              <a:t>2017/4/21</a:t>
            </a:fld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5135E5-E39E-44C5-9801-27596C1DE6F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74812698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941A0B-4A15-454E-A6CF-BDF049D9F496}" type="datetimeFigureOut">
              <a:rPr lang="zh-TW" altLang="en-US"/>
              <a:pPr>
                <a:defRPr/>
              </a:pPr>
              <a:t>2017/4/21</a:t>
            </a:fld>
            <a:endParaRPr lang="zh-TW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0E9DB1-971F-456E-B74A-4B2386E7F61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11144728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A9ABA2-9DB1-482A-B56E-0BB56F4538C1}" type="datetimeFigureOut">
              <a:rPr lang="zh-TW" altLang="en-US"/>
              <a:pPr>
                <a:defRPr/>
              </a:pPr>
              <a:t>2017/4/21</a:t>
            </a:fld>
            <a:endParaRPr lang="zh-TW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AF9885-250D-435E-9035-8AD84293431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07163912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5" indent="0">
              <a:buNone/>
              <a:defRPr sz="2800"/>
            </a:lvl2pPr>
            <a:lvl3pPr marL="914290" indent="0">
              <a:buNone/>
              <a:defRPr sz="2400"/>
            </a:lvl3pPr>
            <a:lvl4pPr marL="1371435" indent="0">
              <a:buNone/>
              <a:defRPr sz="2000"/>
            </a:lvl4pPr>
            <a:lvl5pPr marL="1828581" indent="0">
              <a:buNone/>
              <a:defRPr sz="2000"/>
            </a:lvl5pPr>
            <a:lvl6pPr marL="2285726" indent="0">
              <a:buNone/>
              <a:defRPr sz="2000"/>
            </a:lvl6pPr>
            <a:lvl7pPr marL="2742871" indent="0">
              <a:buNone/>
              <a:defRPr sz="2000"/>
            </a:lvl7pPr>
            <a:lvl8pPr marL="3200016" indent="0">
              <a:buNone/>
              <a:defRPr sz="2000"/>
            </a:lvl8pPr>
            <a:lvl9pPr marL="3657161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64B7C-7E63-4400-B207-653CF4A12440}" type="datetimeFigureOut">
              <a:rPr lang="zh-TW" altLang="en-US"/>
              <a:pPr>
                <a:defRPr/>
              </a:pPr>
              <a:t>2017/4/21</a:t>
            </a:fld>
            <a:endParaRPr lang="zh-TW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9D44CE-ABD8-485D-B685-F4A5DBB50B7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21541132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DB384F-1622-4601-8148-239E039DD146}" type="datetimeFigureOut">
              <a:rPr lang="zh-TW" altLang="en-US"/>
              <a:pPr>
                <a:defRPr/>
              </a:pPr>
              <a:t>2017/4/21</a:t>
            </a:fld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AA381E-F1BE-4133-8730-0F7A89833AF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44440074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40513" y="0"/>
            <a:ext cx="2057400" cy="61547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68313" y="0"/>
            <a:ext cx="6019800" cy="61547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24EFF1-7CE6-4BCA-8661-0AFC363D9FDA}" type="datetimeFigureOut">
              <a:rPr lang="zh-TW" altLang="en-US"/>
              <a:pPr>
                <a:defRPr/>
              </a:pPr>
              <a:t>2017/4/21</a:t>
            </a:fld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BEBD4B-2E42-4583-A06F-62216DA2099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33616392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03350" y="0"/>
            <a:ext cx="7272338" cy="90805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68313" y="1628776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59313" y="1628776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1B1C70-BAE0-416F-9F89-A713AC01B1B2}" type="datetimeFigureOut">
              <a:rPr lang="zh-TW" altLang="en-US"/>
              <a:pPr>
                <a:defRPr/>
              </a:pPr>
              <a:t>2017/4/21</a:t>
            </a:fld>
            <a:endParaRPr lang="zh-TW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BC9056-C4A6-426B-BA03-A21E8C98AE6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04375727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標題，1 個大物件與 2 個小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03350" y="0"/>
            <a:ext cx="7272338" cy="90805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68313" y="1628776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59313" y="1628775"/>
            <a:ext cx="4038600" cy="21859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659313" y="3967164"/>
            <a:ext cx="4038600" cy="21875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2A1EA5-C374-41BC-A800-5500A55F99C7}" type="datetimeFigureOut">
              <a:rPr lang="zh-TW" altLang="en-US"/>
              <a:pPr>
                <a:defRPr/>
              </a:pPr>
              <a:t>2017/4/21</a:t>
            </a:fld>
            <a:endParaRPr lang="zh-TW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8ADB5C-196A-4AD5-B4DE-B7D52F3965C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416467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F6635D-0073-40CF-BA54-1B4CA54689CA}" type="datetimeFigureOut">
              <a:rPr lang="zh-TW" altLang="en-US">
                <a:solidFill>
                  <a:srgbClr val="000000"/>
                </a:solidFill>
              </a:rPr>
              <a:pPr>
                <a:defRPr/>
              </a:pPr>
              <a:t>2017/4/21</a:t>
            </a:fld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768AB2-2458-4AFA-8AFE-4E6A8BD392C3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459135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68313" y="0"/>
            <a:ext cx="8229600" cy="61547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2F304C-0335-492B-B91B-FCA6459F6AF3}" type="datetimeFigureOut">
              <a:rPr lang="zh-TW" altLang="en-US"/>
              <a:pPr>
                <a:defRPr/>
              </a:pPr>
              <a:t>2017/4/21</a:t>
            </a:fld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9DD946-1A06-4EB8-9C9A-AEADBE276D5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5791206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03350" y="0"/>
            <a:ext cx="7272338" cy="90805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68313" y="1628776"/>
            <a:ext cx="8229600" cy="4525963"/>
          </a:xfrm>
        </p:spPr>
        <p:txBody>
          <a:bodyPr/>
          <a:lstStyle/>
          <a:p>
            <a:pPr lvl="0"/>
            <a:r>
              <a:rPr lang="zh-TW" altLang="en-US" noProof="0" smtClean="0"/>
              <a:t>按一下圖示以新增表格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8CFC2C-BAC3-4FA3-A648-E96AFEAEEC53}" type="datetimeFigureOut">
              <a:rPr lang="zh-TW" altLang="en-US"/>
              <a:pPr>
                <a:defRPr/>
              </a:pPr>
              <a:t>2017/4/21</a:t>
            </a:fld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70EC7E-FB6C-480F-B4C8-955312407B8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89839458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標題及物件在文字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03350" y="0"/>
            <a:ext cx="7272338" cy="90805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68313" y="1628775"/>
            <a:ext cx="8229600" cy="21859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68313" y="3967164"/>
            <a:ext cx="8229600" cy="21875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6BA127-3F69-4DF2-B28D-40E6483EE088}" type="datetimeFigureOut">
              <a:rPr lang="zh-TW" altLang="en-US"/>
              <a:pPr>
                <a:defRPr/>
              </a:pPr>
              <a:t>2017/4/21</a:t>
            </a:fld>
            <a:endParaRPr lang="zh-TW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0EAE20-4A76-42A5-A112-1F72CCE739A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84355937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標題，物件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9725D4-74ED-408B-874F-F57C7C3ACDFA}" type="datetimeFigureOut">
              <a:rPr lang="zh-TW" altLang="en-US"/>
              <a:pPr>
                <a:defRPr/>
              </a:pPr>
              <a:t>2017/4/21</a:t>
            </a:fld>
            <a:endParaRPr lang="zh-TW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125AFD-7302-4EF4-ACF2-2D5E5AE8A78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8751769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0" y="836613"/>
            <a:ext cx="9144000" cy="13684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lIns="91429" tIns="45715" rIns="91429" bIns="45715" anchor="ctr"/>
          <a:lstStyle/>
          <a:p>
            <a:pPr algn="ctr">
              <a:lnSpc>
                <a:spcPct val="60000"/>
              </a:lnSpc>
              <a:defRPr/>
            </a:pPr>
            <a:r>
              <a:rPr lang="en-US" altLang="zh-TW" sz="6000" dirty="0">
                <a:solidFill>
                  <a:srgbClr val="000000"/>
                </a:solidFill>
              </a:rPr>
              <a:t> </a:t>
            </a:r>
            <a:r>
              <a:rPr lang="zh-TW" altLang="en-US" sz="4800">
                <a:solidFill>
                  <a:srgbClr val="FFFFFF"/>
                </a:solidFill>
              </a:rPr>
              <a:t>治平高級中學</a:t>
            </a:r>
            <a:endParaRPr lang="zh-TW" altLang="en-US" sz="1200">
              <a:solidFill>
                <a:srgbClr val="FFFFFF"/>
              </a:solidFill>
            </a:endParaRPr>
          </a:p>
        </p:txBody>
      </p:sp>
      <p:sp>
        <p:nvSpPr>
          <p:cNvPr id="5" name="AutoShape 8"/>
          <p:cNvSpPr>
            <a:spLocks noChangeArrowheads="1"/>
          </p:cNvSpPr>
          <p:nvPr/>
        </p:nvSpPr>
        <p:spPr bwMode="auto">
          <a:xfrm rot="5400000">
            <a:off x="269875" y="782638"/>
            <a:ext cx="1368425" cy="1476375"/>
          </a:xfrm>
          <a:prstGeom prst="flowChartDelay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 lIns="91429" tIns="45715" rIns="91429" bIns="45715" anchor="ctr"/>
          <a:lstStyle/>
          <a:p>
            <a:pPr>
              <a:defRPr/>
            </a:pPr>
            <a:endParaRPr lang="zh-TW" altLang="en-US">
              <a:solidFill>
                <a:srgbClr val="000000"/>
              </a:solidFill>
            </a:endParaRPr>
          </a:p>
        </p:txBody>
      </p:sp>
      <p:pic>
        <p:nvPicPr>
          <p:cNvPr id="6" name="Picture 9" descr="LOGO藍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2263" y="1003300"/>
            <a:ext cx="1296987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825751"/>
            <a:ext cx="7772400" cy="11080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221164"/>
            <a:ext cx="6400800" cy="1417637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FD0B6-8EE6-4771-BF5C-14554ED4915B}" type="datetimeFigureOut">
              <a:rPr lang="zh-TW" altLang="en-US"/>
              <a:pPr>
                <a:defRPr/>
              </a:pPr>
              <a:t>2017/4/21</a:t>
            </a:fld>
            <a:endParaRPr lang="zh-TW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EC1A3-6FDE-42CE-A6FD-1E1C98E149B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47955717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09DBD5-B669-40B7-9171-16358C6C274E}" type="datetimeFigureOut">
              <a:rPr lang="zh-TW" altLang="en-US"/>
              <a:pPr>
                <a:defRPr/>
              </a:pPr>
              <a:t>2017/4/21</a:t>
            </a:fld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B2BAC-7626-4943-B221-4CFA75223B7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18725818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45" indent="0">
              <a:buNone/>
              <a:defRPr sz="1800"/>
            </a:lvl2pPr>
            <a:lvl3pPr marL="914290" indent="0">
              <a:buNone/>
              <a:defRPr sz="1600"/>
            </a:lvl3pPr>
            <a:lvl4pPr marL="1371435" indent="0">
              <a:buNone/>
              <a:defRPr sz="1400"/>
            </a:lvl4pPr>
            <a:lvl5pPr marL="1828581" indent="0">
              <a:buNone/>
              <a:defRPr sz="1400"/>
            </a:lvl5pPr>
            <a:lvl6pPr marL="2285726" indent="0">
              <a:buNone/>
              <a:defRPr sz="1400"/>
            </a:lvl6pPr>
            <a:lvl7pPr marL="2742871" indent="0">
              <a:buNone/>
              <a:defRPr sz="1400"/>
            </a:lvl7pPr>
            <a:lvl8pPr marL="3200016" indent="0">
              <a:buNone/>
              <a:defRPr sz="1400"/>
            </a:lvl8pPr>
            <a:lvl9pPr marL="3657161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1D4663-1C69-4BAB-9F41-A0AF4D825CDA}" type="datetimeFigureOut">
              <a:rPr lang="zh-TW" altLang="en-US"/>
              <a:pPr>
                <a:defRPr/>
              </a:pPr>
              <a:t>2017/4/21</a:t>
            </a:fld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4DFC4B-017D-4455-BED1-6D4025A8BEF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63392040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68313" y="162877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59313" y="162877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01E71A-AEC7-4C29-A891-FCB76BCEA574}" type="datetimeFigureOut">
              <a:rPr lang="zh-TW" altLang="en-US"/>
              <a:pPr>
                <a:defRPr/>
              </a:pPr>
              <a:t>2017/4/21</a:t>
            </a:fld>
            <a:endParaRPr lang="zh-TW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C9C94F-8FCC-40E0-BE9B-187805FD14E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10872235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784E19-FD3C-451F-85BB-285E64CEB469}" type="datetimeFigureOut">
              <a:rPr lang="zh-TW" altLang="en-US"/>
              <a:pPr>
                <a:defRPr/>
              </a:pPr>
              <a:t>2017/4/21</a:t>
            </a:fld>
            <a:endParaRPr lang="zh-TW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C17459-ACF7-490C-8674-280D0DF926B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23734696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B4FF5-D5BE-40F1-B48A-09FE8B24B9F3}" type="datetimeFigureOut">
              <a:rPr lang="zh-TW" altLang="en-US"/>
              <a:pPr>
                <a:defRPr/>
              </a:pPr>
              <a:t>2017/4/21</a:t>
            </a:fld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AD7AB1-C1BC-4A47-85FE-95CBF0BAB07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122242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CBD811-E391-434E-8F0C-1711D7D4A1B3}" type="datetimeFigureOut">
              <a:rPr lang="zh-TW" altLang="en-US">
                <a:solidFill>
                  <a:srgbClr val="000000"/>
                </a:solidFill>
              </a:rPr>
              <a:pPr>
                <a:defRPr/>
              </a:pPr>
              <a:t>2017/4/21</a:t>
            </a:fld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B5B271-DA60-4148-8349-18A799965712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32710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EF2A14-2CF6-4D98-B2B7-7445C52E8C92}" type="datetimeFigureOut">
              <a:rPr lang="zh-TW" altLang="en-US"/>
              <a:pPr>
                <a:defRPr/>
              </a:pPr>
              <a:t>2017/4/21</a:t>
            </a:fld>
            <a:endParaRPr lang="zh-TW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614F62-3BB6-4E54-AB92-76A10028A9E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56347795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BD83DF-9E0E-4454-9985-D614717DEC41}" type="datetimeFigureOut">
              <a:rPr lang="zh-TW" altLang="en-US"/>
              <a:pPr>
                <a:defRPr/>
              </a:pPr>
              <a:t>2017/4/21</a:t>
            </a:fld>
            <a:endParaRPr lang="zh-TW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26B7D5-C94F-46C4-9E42-2A52C941744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84439458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5" indent="0">
              <a:buNone/>
              <a:defRPr sz="2800"/>
            </a:lvl2pPr>
            <a:lvl3pPr marL="914290" indent="0">
              <a:buNone/>
              <a:defRPr sz="2400"/>
            </a:lvl3pPr>
            <a:lvl4pPr marL="1371435" indent="0">
              <a:buNone/>
              <a:defRPr sz="2000"/>
            </a:lvl4pPr>
            <a:lvl5pPr marL="1828581" indent="0">
              <a:buNone/>
              <a:defRPr sz="2000"/>
            </a:lvl5pPr>
            <a:lvl6pPr marL="2285726" indent="0">
              <a:buNone/>
              <a:defRPr sz="2000"/>
            </a:lvl6pPr>
            <a:lvl7pPr marL="2742871" indent="0">
              <a:buNone/>
              <a:defRPr sz="2000"/>
            </a:lvl7pPr>
            <a:lvl8pPr marL="3200016" indent="0">
              <a:buNone/>
              <a:defRPr sz="2000"/>
            </a:lvl8pPr>
            <a:lvl9pPr marL="3657161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80C02F-3310-4827-99E8-218B2489982C}" type="datetimeFigureOut">
              <a:rPr lang="zh-TW" altLang="en-US"/>
              <a:pPr>
                <a:defRPr/>
              </a:pPr>
              <a:t>2017/4/21</a:t>
            </a:fld>
            <a:endParaRPr lang="zh-TW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316435-2E84-4ED6-AFF9-72CAF9E7378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68511373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19638C-A2DA-43D6-97E4-F7F1C17B8AD2}" type="datetimeFigureOut">
              <a:rPr lang="zh-TW" altLang="en-US"/>
              <a:pPr>
                <a:defRPr/>
              </a:pPr>
              <a:t>2017/4/21</a:t>
            </a:fld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6608E0-85CB-4AF4-BF11-25B6914008F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2737108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40513" y="0"/>
            <a:ext cx="2057400" cy="61547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68313" y="0"/>
            <a:ext cx="6019800" cy="61547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9CBA7D-9399-4FA1-9F34-F2D6E97E7B9E}" type="datetimeFigureOut">
              <a:rPr lang="zh-TW" altLang="en-US"/>
              <a:pPr>
                <a:defRPr/>
              </a:pPr>
              <a:t>2017/4/21</a:t>
            </a:fld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19CF36-E966-4A61-AC50-766DBE6FBA1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96479874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03350" y="0"/>
            <a:ext cx="7272338" cy="90805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68313" y="1628776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59313" y="1628776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738057-6811-4407-BE4F-B77BF8991646}" type="datetimeFigureOut">
              <a:rPr lang="zh-TW" altLang="en-US"/>
              <a:pPr>
                <a:defRPr/>
              </a:pPr>
              <a:t>2017/4/21</a:t>
            </a:fld>
            <a:endParaRPr lang="zh-TW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6DF407-D428-42D4-80AF-FD0ED1507A6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58506480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標題，1 個大物件與 2 個小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03350" y="0"/>
            <a:ext cx="7272338" cy="90805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68313" y="1628776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59313" y="1628775"/>
            <a:ext cx="4038600" cy="21859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659313" y="3967164"/>
            <a:ext cx="4038600" cy="21875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676974-67B6-4E41-B0DF-B8CB6EE7E856}" type="datetimeFigureOut">
              <a:rPr lang="zh-TW" altLang="en-US"/>
              <a:pPr>
                <a:defRPr/>
              </a:pPr>
              <a:t>2017/4/21</a:t>
            </a:fld>
            <a:endParaRPr lang="zh-TW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10B56-025F-4FCD-8A34-33D71EF59C4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79005395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68313" y="0"/>
            <a:ext cx="8229600" cy="61547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D90721-B9AA-4EA5-BB90-797B1C046180}" type="datetimeFigureOut">
              <a:rPr lang="zh-TW" altLang="en-US"/>
              <a:pPr>
                <a:defRPr/>
              </a:pPr>
              <a:t>2017/4/21</a:t>
            </a:fld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4A4CCA-0225-4D86-AF74-B711F6B8F92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35231894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03350" y="0"/>
            <a:ext cx="7272338" cy="90805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68313" y="1628776"/>
            <a:ext cx="8229600" cy="4525963"/>
          </a:xfrm>
        </p:spPr>
        <p:txBody>
          <a:bodyPr/>
          <a:lstStyle/>
          <a:p>
            <a:pPr lvl="0"/>
            <a:r>
              <a:rPr lang="zh-TW" altLang="en-US" noProof="0" smtClean="0"/>
              <a:t>按一下圖示以新增表格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ACABF2-7BD7-4E22-84A4-AB7126854FB0}" type="datetimeFigureOut">
              <a:rPr lang="zh-TW" altLang="en-US"/>
              <a:pPr>
                <a:defRPr/>
              </a:pPr>
              <a:t>2017/4/21</a:t>
            </a:fld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A517EB-F577-4C2B-9B51-CF863CD0B3A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47695586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標題及物件在文字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03350" y="0"/>
            <a:ext cx="7272338" cy="90805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68313" y="1628775"/>
            <a:ext cx="8229600" cy="21859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68313" y="3967164"/>
            <a:ext cx="8229600" cy="21875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B7EE94-0E7F-4DDC-B95B-18454CF09FB2}" type="datetimeFigureOut">
              <a:rPr lang="zh-TW" altLang="en-US"/>
              <a:pPr>
                <a:defRPr/>
              </a:pPr>
              <a:t>2017/4/21</a:t>
            </a:fld>
            <a:endParaRPr lang="zh-TW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B36D4F-82D4-42B6-B05D-4EB3BE6C184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219820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EB0E56-A460-4259-8525-4FB063D5DC59}" type="datetimeFigureOut">
              <a:rPr lang="zh-TW" altLang="en-US">
                <a:solidFill>
                  <a:srgbClr val="000000"/>
                </a:solidFill>
              </a:rPr>
              <a:pPr>
                <a:defRPr/>
              </a:pPr>
              <a:t>2017/4/21</a:t>
            </a:fld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EED5A4-6EF7-4E95-A054-D4B0B0586816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480513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標題，物件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4A9C60-92B2-453B-B91D-8C83E7857C2F}" type="datetimeFigureOut">
              <a:rPr lang="zh-TW" altLang="en-US"/>
              <a:pPr>
                <a:defRPr/>
              </a:pPr>
              <a:t>2017/4/21</a:t>
            </a:fld>
            <a:endParaRPr lang="zh-TW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06C11F-D03C-476D-A646-5989D662040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79932234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0" y="836613"/>
            <a:ext cx="9144000" cy="13684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defTabSz="914400">
              <a:lnSpc>
                <a:spcPct val="60000"/>
              </a:lnSpc>
              <a:defRPr/>
            </a:pPr>
            <a:r>
              <a:rPr lang="en-US" altLang="zh-TW" sz="6000" dirty="0">
                <a:solidFill>
                  <a:srgbClr val="000000"/>
                </a:solidFill>
              </a:rPr>
              <a:t> </a:t>
            </a:r>
            <a:r>
              <a:rPr lang="zh-TW" altLang="en-US" sz="4800">
                <a:solidFill>
                  <a:srgbClr val="FFFFFF"/>
                </a:solidFill>
              </a:rPr>
              <a:t>治平高級中學</a:t>
            </a:r>
            <a:endParaRPr lang="zh-TW" altLang="en-US" sz="1200">
              <a:solidFill>
                <a:srgbClr val="FFFFFF"/>
              </a:solidFill>
            </a:endParaRPr>
          </a:p>
        </p:txBody>
      </p:sp>
      <p:sp>
        <p:nvSpPr>
          <p:cNvPr id="5" name="AutoShape 8"/>
          <p:cNvSpPr>
            <a:spLocks noChangeArrowheads="1"/>
          </p:cNvSpPr>
          <p:nvPr/>
        </p:nvSpPr>
        <p:spPr bwMode="auto">
          <a:xfrm rot="5400000">
            <a:off x="269875" y="782638"/>
            <a:ext cx="1368425" cy="1476375"/>
          </a:xfrm>
          <a:prstGeom prst="flowChartDelay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pPr defTabSz="914400">
              <a:defRPr/>
            </a:pPr>
            <a:endParaRPr lang="zh-TW" altLang="en-US">
              <a:solidFill>
                <a:srgbClr val="000000"/>
              </a:solidFill>
            </a:endParaRPr>
          </a:p>
        </p:txBody>
      </p:sp>
      <p:pic>
        <p:nvPicPr>
          <p:cNvPr id="6" name="Picture 9" descr="LOGO藍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2263" y="1003300"/>
            <a:ext cx="1296987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825750"/>
            <a:ext cx="7772400" cy="11080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221163"/>
            <a:ext cx="6400800" cy="1417637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4290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DF2C96A6-04D9-4BF5-B2B2-47754F0FF7D4}" type="datetimeFigureOut">
              <a:rPr lang="zh-TW" altLang="en-US"/>
              <a:pPr>
                <a:defRPr/>
              </a:pPr>
              <a:t>2017/4/21</a:t>
            </a:fld>
            <a:endParaRPr lang="zh-TW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290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14290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6C766B03-95A8-45B3-8DE3-26AD712E99A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13614680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4290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C0B04447-CB3C-4F0D-81A1-C9E806128984}" type="datetimeFigureOut">
              <a:rPr lang="zh-TW" altLang="en-US"/>
              <a:pPr>
                <a:defRPr/>
              </a:pPr>
              <a:t>2017/4/21</a:t>
            </a:fld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290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14290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F811F486-4E44-4D6E-8C85-2CE8C665AA7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21218084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4290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6788AC77-CAB3-4933-8D4A-2849A83E39E3}" type="datetimeFigureOut">
              <a:rPr lang="zh-TW" altLang="en-US"/>
              <a:pPr>
                <a:defRPr/>
              </a:pPr>
              <a:t>2017/4/21</a:t>
            </a:fld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290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14290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CFA6C0DA-33B3-4326-BC9B-B9168836A42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12734439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68313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59313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4290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6D477A07-5CBD-4341-BCB9-C43190A8E09A}" type="datetimeFigureOut">
              <a:rPr lang="zh-TW" altLang="en-US"/>
              <a:pPr>
                <a:defRPr/>
              </a:pPr>
              <a:t>2017/4/21</a:t>
            </a:fld>
            <a:endParaRPr lang="zh-TW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290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14290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989B9FEE-284C-45BF-9931-3B0E1A97811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55200971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4290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0DC9F339-14EE-4095-992E-7B40AA2E0A76}" type="datetimeFigureOut">
              <a:rPr lang="zh-TW" altLang="en-US"/>
              <a:pPr>
                <a:defRPr/>
              </a:pPr>
              <a:t>2017/4/21</a:t>
            </a:fld>
            <a:endParaRPr lang="zh-TW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290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14290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6FE8B916-3575-44DB-930D-1E2B0E72BD3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30269127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4290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C235766C-EC5C-4D56-AE51-CBEDD297843E}" type="datetimeFigureOut">
              <a:rPr lang="zh-TW" altLang="en-US"/>
              <a:pPr>
                <a:defRPr/>
              </a:pPr>
              <a:t>2017/4/21</a:t>
            </a:fld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290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14290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60678F76-DC9A-440D-BFF1-2C3180B89F8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70579883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4290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DE4FFDAD-86EB-4F9F-8F84-AA1F39841643}" type="datetimeFigureOut">
              <a:rPr lang="zh-TW" altLang="en-US"/>
              <a:pPr>
                <a:defRPr/>
              </a:pPr>
              <a:t>2017/4/21</a:t>
            </a:fld>
            <a:endParaRPr lang="zh-TW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290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14290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2EA2784B-5DE9-45C8-B226-DE354A3525D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88734351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4290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88537C3A-9379-40CA-8D84-89A2859D4AC4}" type="datetimeFigureOut">
              <a:rPr lang="zh-TW" altLang="en-US"/>
              <a:pPr>
                <a:defRPr/>
              </a:pPr>
              <a:t>2017/4/21</a:t>
            </a:fld>
            <a:endParaRPr lang="zh-TW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290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14290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9B67A5FC-6337-40DF-9765-F2091BC4B0F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79947319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4290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589375F2-E8BF-4FCC-A013-B69304C67289}" type="datetimeFigureOut">
              <a:rPr lang="zh-TW" altLang="en-US"/>
              <a:pPr>
                <a:defRPr/>
              </a:pPr>
              <a:t>2017/4/21</a:t>
            </a:fld>
            <a:endParaRPr lang="zh-TW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290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14290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79451444-0918-4BA2-AB32-A2B8E8C4D15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563706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5" indent="0">
              <a:buNone/>
              <a:defRPr sz="2800"/>
            </a:lvl2pPr>
            <a:lvl3pPr marL="914290" indent="0">
              <a:buNone/>
              <a:defRPr sz="2400"/>
            </a:lvl3pPr>
            <a:lvl4pPr marL="1371435" indent="0">
              <a:buNone/>
              <a:defRPr sz="2000"/>
            </a:lvl4pPr>
            <a:lvl5pPr marL="1828581" indent="0">
              <a:buNone/>
              <a:defRPr sz="2000"/>
            </a:lvl5pPr>
            <a:lvl6pPr marL="2285726" indent="0">
              <a:buNone/>
              <a:defRPr sz="2000"/>
            </a:lvl6pPr>
            <a:lvl7pPr marL="2742871" indent="0">
              <a:buNone/>
              <a:defRPr sz="2000"/>
            </a:lvl7pPr>
            <a:lvl8pPr marL="3200016" indent="0">
              <a:buNone/>
              <a:defRPr sz="2000"/>
            </a:lvl8pPr>
            <a:lvl9pPr marL="3657161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A2A05F-1933-4430-BFBA-79DCAF9000AA}" type="datetimeFigureOut">
              <a:rPr lang="zh-TW" altLang="en-US">
                <a:solidFill>
                  <a:srgbClr val="000000"/>
                </a:solidFill>
              </a:rPr>
              <a:pPr>
                <a:defRPr/>
              </a:pPr>
              <a:t>2017/4/21</a:t>
            </a:fld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E06995-2857-4015-8647-2D74C1E905AD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731537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4290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974E5CFC-87A8-4A30-8561-B6D2EF046CB9}" type="datetimeFigureOut">
              <a:rPr lang="zh-TW" altLang="en-US"/>
              <a:pPr>
                <a:defRPr/>
              </a:pPr>
              <a:t>2017/4/21</a:t>
            </a:fld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290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14290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5AAAAAFA-6655-450D-A193-208857410C2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99319197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40513" y="0"/>
            <a:ext cx="2057400" cy="61547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68313" y="0"/>
            <a:ext cx="6019800" cy="61547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4290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2AD1B275-3167-416C-A92B-BE338A982ECD}" type="datetimeFigureOut">
              <a:rPr lang="zh-TW" altLang="en-US"/>
              <a:pPr>
                <a:defRPr/>
              </a:pPr>
              <a:t>2017/4/21</a:t>
            </a:fld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290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14290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AE3C94E6-47A4-4AD8-9ECE-02F81E336DA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78112249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03350" y="0"/>
            <a:ext cx="7272338" cy="90805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68313" y="1628775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59313" y="1628775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4290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A3123309-322C-4EEC-B720-19F89657D96D}" type="datetimeFigureOut">
              <a:rPr lang="zh-TW" altLang="en-US"/>
              <a:pPr>
                <a:defRPr/>
              </a:pPr>
              <a:t>2017/4/21</a:t>
            </a:fld>
            <a:endParaRPr lang="zh-TW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290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14290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1236C6E9-496A-4ED1-A5D1-44257669F3F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20055268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標題，1 個大物件與 2 個小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03350" y="0"/>
            <a:ext cx="7272338" cy="90805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68313" y="1628775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59313" y="1628775"/>
            <a:ext cx="4038600" cy="21859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659313" y="3967163"/>
            <a:ext cx="4038600" cy="21875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4290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A801405C-5ACA-408D-BFAD-F235328A49CD}" type="datetimeFigureOut">
              <a:rPr lang="zh-TW" altLang="en-US"/>
              <a:pPr>
                <a:defRPr/>
              </a:pPr>
              <a:t>2017/4/21</a:t>
            </a:fld>
            <a:endParaRPr lang="zh-TW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290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14290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7A256CA8-87B2-47F9-B6A0-ADC4D2EA4D0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30848760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68313" y="0"/>
            <a:ext cx="8229600" cy="61547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4290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4F26358B-7A6C-4AEC-9E91-9C77846C93B3}" type="datetimeFigureOut">
              <a:rPr lang="zh-TW" altLang="en-US"/>
              <a:pPr>
                <a:defRPr/>
              </a:pPr>
              <a:t>2017/4/21</a:t>
            </a:fld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290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14290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DF440A6E-2E03-4764-881B-5AC91FE7F38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29014888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03350" y="0"/>
            <a:ext cx="7272338" cy="90805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lvl="0"/>
            <a:r>
              <a:rPr lang="zh-TW" altLang="en-US" noProof="0" smtClean="0"/>
              <a:t>按一下圖示以新增表格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4290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CB05E956-DC45-4AA3-B94C-22DEECB2FEEC}" type="datetimeFigureOut">
              <a:rPr lang="zh-TW" altLang="en-US"/>
              <a:pPr>
                <a:defRPr/>
              </a:pPr>
              <a:t>2017/4/21</a:t>
            </a:fld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290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14290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C9360BFD-A015-4DDA-8621-F975B2F3FF2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92179060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標題及物件在文字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03350" y="0"/>
            <a:ext cx="7272338" cy="90805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68313" y="1628775"/>
            <a:ext cx="8229600" cy="21859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68313" y="3967163"/>
            <a:ext cx="8229600" cy="21875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4290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B2FD8A47-A0FE-49E9-9D91-A75A09B5E485}" type="datetimeFigureOut">
              <a:rPr lang="zh-TW" altLang="en-US"/>
              <a:pPr>
                <a:defRPr/>
              </a:pPr>
              <a:t>2017/4/21</a:t>
            </a:fld>
            <a:endParaRPr lang="zh-TW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290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14290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80D46662-29B2-4A75-A110-DA376D3D4B0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8133381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標題，物件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4290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97EA9FCB-1577-47C8-8F1A-95B5DA939535}" type="datetimeFigureOut">
              <a:rPr lang="zh-TW" altLang="en-US"/>
              <a:pPr>
                <a:defRPr/>
              </a:pPr>
              <a:t>2017/4/21</a:t>
            </a:fld>
            <a:endParaRPr lang="zh-TW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290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14290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F70BA2EF-8E60-42BF-9561-7452C855978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855078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17" Type="http://schemas.openxmlformats.org/officeDocument/2006/relationships/slideLayout" Target="../slideLayouts/slideLayout63.xml"/><Relationship Id="rId2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62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56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slideLayout" Target="../slideLayouts/slideLayout6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6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17" Type="http://schemas.openxmlformats.org/officeDocument/2006/relationships/slideLayout" Target="../slideLayouts/slideLayout80.xml"/><Relationship Id="rId2" Type="http://schemas.openxmlformats.org/officeDocument/2006/relationships/slideLayout" Target="../slideLayouts/slideLayout65.xml"/><Relationship Id="rId16" Type="http://schemas.openxmlformats.org/officeDocument/2006/relationships/slideLayout" Target="../slideLayouts/slideLayout79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73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slideLayout" Target="../slideLayouts/slideLayout7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slideLayout" Target="../slideLayouts/slideLayout93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92.xml"/><Relationship Id="rId17" Type="http://schemas.openxmlformats.org/officeDocument/2006/relationships/slideLayout" Target="../slideLayouts/slideLayout97.xml"/><Relationship Id="rId2" Type="http://schemas.openxmlformats.org/officeDocument/2006/relationships/slideLayout" Target="../slideLayouts/slideLayout82.xml"/><Relationship Id="rId16" Type="http://schemas.openxmlformats.org/officeDocument/2006/relationships/slideLayout" Target="../slideLayouts/slideLayout96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9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14" Type="http://schemas.openxmlformats.org/officeDocument/2006/relationships/slideLayout" Target="../slideLayouts/slideLayout9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62877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 defTabSz="914290" fontAlgn="auto">
              <a:spcBef>
                <a:spcPts val="0"/>
              </a:spcBef>
              <a:spcAft>
                <a:spcPts val="0"/>
              </a:spcAft>
              <a:defRPr kumimoji="0" sz="1400">
                <a:latin typeface="+mn-lt"/>
                <a:ea typeface="+mn-ea"/>
              </a:defRPr>
            </a:lvl1pPr>
          </a:lstStyle>
          <a:p>
            <a:pPr>
              <a:defRPr/>
            </a:pPr>
            <a:fld id="{05A0B920-7659-4EF2-9098-BA466CF4E1F9}" type="datetimeFigureOut">
              <a:rPr lang="zh-TW" altLang="en-US">
                <a:solidFill>
                  <a:srgbClr val="000000"/>
                </a:solidFill>
              </a:rPr>
              <a:pPr>
                <a:defRPr/>
              </a:pPr>
              <a:t>2017/4/21</a:t>
            </a:fld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 algn="ctr" defTabSz="914290" fontAlgn="auto">
              <a:spcBef>
                <a:spcPts val="0"/>
              </a:spcBef>
              <a:spcAft>
                <a:spcPts val="0"/>
              </a:spcAft>
              <a:defRPr kumimoji="0" sz="14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 algn="r" defTabSz="914290" fontAlgn="auto">
              <a:spcBef>
                <a:spcPts val="0"/>
              </a:spcBef>
              <a:spcAft>
                <a:spcPts val="0"/>
              </a:spcAft>
              <a:defRPr kumimoji="0" sz="1400">
                <a:latin typeface="+mn-lt"/>
                <a:ea typeface="+mn-ea"/>
              </a:defRPr>
            </a:lvl1pPr>
          </a:lstStyle>
          <a:p>
            <a:pPr>
              <a:defRPr/>
            </a:pPr>
            <a:fld id="{6C9E08E9-27B4-43FB-A3B4-65DE3E18526B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2" name="Rectangle 11"/>
          <p:cNvSpPr>
            <a:spLocks noChangeArrowheads="1"/>
          </p:cNvSpPr>
          <p:nvPr/>
        </p:nvSpPr>
        <p:spPr bwMode="auto">
          <a:xfrm>
            <a:off x="0" y="952500"/>
            <a:ext cx="9144000" cy="215900"/>
          </a:xfrm>
          <a:prstGeom prst="rect">
            <a:avLst/>
          </a:prstGeom>
          <a:solidFill>
            <a:srgbClr val="000066"/>
          </a:solidFill>
          <a:ln>
            <a:noFill/>
          </a:ln>
          <a:effectLst/>
          <a:extLst/>
        </p:spPr>
        <p:txBody>
          <a:bodyPr wrap="none" lIns="91429" tIns="45715" rIns="91429" bIns="45715" anchor="ctr"/>
          <a:lstStyle/>
          <a:p>
            <a:pPr>
              <a:defRPr/>
            </a:pPr>
            <a:r>
              <a:rPr lang="en-US" altLang="zh-TW" sz="1400" b="1" dirty="0">
                <a:solidFill>
                  <a:srgbClr val="FFFFFF"/>
                </a:solidFill>
              </a:rPr>
              <a:t>PRIVATE CHIH PING SENIOR HIGH SCHOOL</a:t>
            </a:r>
            <a:endParaRPr lang="en-US" altLang="zh-TW" sz="1400" dirty="0">
              <a:solidFill>
                <a:srgbClr val="000000"/>
              </a:solidFill>
            </a:endParaRPr>
          </a:p>
        </p:txBody>
      </p:sp>
      <p:sp>
        <p:nvSpPr>
          <p:cNvPr id="1031" name="Rectangle 12"/>
          <p:cNvSpPr>
            <a:spLocks noChangeArrowheads="1"/>
          </p:cNvSpPr>
          <p:nvPr/>
        </p:nvSpPr>
        <p:spPr bwMode="auto">
          <a:xfrm>
            <a:off x="0" y="0"/>
            <a:ext cx="9144000" cy="908050"/>
          </a:xfrm>
          <a:prstGeom prst="rect">
            <a:avLst/>
          </a:prstGeom>
          <a:solidFill>
            <a:srgbClr val="FF0000"/>
          </a:solidFill>
          <a:ln w="76200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wrap="none" lIns="91429" tIns="45715" rIns="91429" bIns="45715" anchor="ctr"/>
          <a:lstStyle/>
          <a:p>
            <a:pPr>
              <a:defRPr/>
            </a:pPr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1032" name="Rectangle 13"/>
          <p:cNvSpPr>
            <a:spLocks noChangeArrowheads="1"/>
          </p:cNvSpPr>
          <p:nvPr/>
        </p:nvSpPr>
        <p:spPr bwMode="auto">
          <a:xfrm>
            <a:off x="395288" y="-28575"/>
            <a:ext cx="935037" cy="6492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 lIns="91429" tIns="45715" rIns="91429" bIns="45715" anchor="ctr"/>
          <a:lstStyle/>
          <a:p>
            <a:pPr>
              <a:defRPr/>
            </a:pPr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1033" name="Oval 14"/>
          <p:cNvSpPr>
            <a:spLocks noChangeArrowheads="1"/>
          </p:cNvSpPr>
          <p:nvPr/>
        </p:nvSpPr>
        <p:spPr bwMode="auto">
          <a:xfrm>
            <a:off x="396875" y="260350"/>
            <a:ext cx="936625" cy="720725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 lIns="91429" tIns="45715" rIns="91429" bIns="45715" anchor="ctr"/>
          <a:lstStyle/>
          <a:p>
            <a:pPr>
              <a:defRPr/>
            </a:pPr>
            <a:endParaRPr lang="zh-TW" altLang="en-US">
              <a:solidFill>
                <a:srgbClr val="000000"/>
              </a:solidFill>
            </a:endParaRPr>
          </a:p>
        </p:txBody>
      </p:sp>
      <p:pic>
        <p:nvPicPr>
          <p:cNvPr id="1034" name="Picture 15" descr="LOGO藍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8313" y="190500"/>
            <a:ext cx="7921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03350" y="0"/>
            <a:ext cx="727233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5" rIns="91429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xmlns="" val="3867680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0" r:id="rId1"/>
    <p:sldLayoutId id="2147484171" r:id="rId2"/>
    <p:sldLayoutId id="2147484172" r:id="rId3"/>
    <p:sldLayoutId id="2147484173" r:id="rId4"/>
    <p:sldLayoutId id="2147484174" r:id="rId5"/>
    <p:sldLayoutId id="2147484175" r:id="rId6"/>
    <p:sldLayoutId id="2147484176" r:id="rId7"/>
    <p:sldLayoutId id="2147484177" r:id="rId8"/>
    <p:sldLayoutId id="2147484178" r:id="rId9"/>
    <p:sldLayoutId id="2147484179" r:id="rId10"/>
    <p:sldLayoutId id="2147484180" r:id="rId11"/>
    <p:sldLayoutId id="2147484181" r:id="rId12"/>
    <p:sldLayoutId id="2147484182" r:id="rId13"/>
    <p:sldLayoutId id="2147484183" r:id="rId14"/>
    <p:sldLayoutId id="2147484184" r:id="rId15"/>
    <p:sldLayoutId id="2147484185" r:id="rId16"/>
    <p:sldLayoutId id="2147484186" r:id="rId1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5000">
          <a:solidFill>
            <a:schemeClr val="bg1"/>
          </a:solidFill>
          <a:latin typeface="+mj-lt"/>
          <a:ea typeface="+mj-ea"/>
          <a:cs typeface="華康儷粗宋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5000">
          <a:solidFill>
            <a:schemeClr val="bg1"/>
          </a:solidFill>
          <a:latin typeface="Arial" charset="0"/>
          <a:ea typeface="華康儷粗宋" pitchFamily="49" charset="-120"/>
          <a:cs typeface="華康儷粗宋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5000">
          <a:solidFill>
            <a:schemeClr val="bg1"/>
          </a:solidFill>
          <a:latin typeface="Arial" charset="0"/>
          <a:ea typeface="華康儷粗宋" pitchFamily="49" charset="-120"/>
          <a:cs typeface="華康儷粗宋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5000">
          <a:solidFill>
            <a:schemeClr val="bg1"/>
          </a:solidFill>
          <a:latin typeface="Arial" charset="0"/>
          <a:ea typeface="華康儷粗宋" pitchFamily="49" charset="-120"/>
          <a:cs typeface="華康儷粗宋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5000">
          <a:solidFill>
            <a:schemeClr val="bg1"/>
          </a:solidFill>
          <a:latin typeface="Arial" charset="0"/>
          <a:ea typeface="華康儷粗宋" pitchFamily="49" charset="-120"/>
          <a:cs typeface="華康儷粗宋"/>
        </a:defRPr>
      </a:lvl5pPr>
      <a:lvl6pPr marL="457145" algn="ctr" rtl="0" eaLnBrk="1" fontAlgn="base" hangingPunct="1">
        <a:spcBef>
          <a:spcPct val="0"/>
        </a:spcBef>
        <a:spcAft>
          <a:spcPct val="0"/>
        </a:spcAft>
        <a:defRPr kumimoji="1" sz="5000">
          <a:solidFill>
            <a:schemeClr val="bg1"/>
          </a:solidFill>
          <a:latin typeface="Arial" charset="0"/>
          <a:ea typeface="華康儷粗宋" pitchFamily="49" charset="-120"/>
        </a:defRPr>
      </a:lvl6pPr>
      <a:lvl7pPr marL="914290" algn="ctr" rtl="0" eaLnBrk="1" fontAlgn="base" hangingPunct="1">
        <a:spcBef>
          <a:spcPct val="0"/>
        </a:spcBef>
        <a:spcAft>
          <a:spcPct val="0"/>
        </a:spcAft>
        <a:defRPr kumimoji="1" sz="5000">
          <a:solidFill>
            <a:schemeClr val="bg1"/>
          </a:solidFill>
          <a:latin typeface="Arial" charset="0"/>
          <a:ea typeface="華康儷粗宋" pitchFamily="49" charset="-120"/>
        </a:defRPr>
      </a:lvl7pPr>
      <a:lvl8pPr marL="1371435" algn="ctr" rtl="0" eaLnBrk="1" fontAlgn="base" hangingPunct="1">
        <a:spcBef>
          <a:spcPct val="0"/>
        </a:spcBef>
        <a:spcAft>
          <a:spcPct val="0"/>
        </a:spcAft>
        <a:defRPr kumimoji="1" sz="5000">
          <a:solidFill>
            <a:schemeClr val="bg1"/>
          </a:solidFill>
          <a:latin typeface="Arial" charset="0"/>
          <a:ea typeface="華康儷粗宋" pitchFamily="49" charset="-120"/>
        </a:defRPr>
      </a:lvl8pPr>
      <a:lvl9pPr marL="1828581" algn="ctr" rtl="0" eaLnBrk="1" fontAlgn="base" hangingPunct="1">
        <a:spcBef>
          <a:spcPct val="0"/>
        </a:spcBef>
        <a:spcAft>
          <a:spcPct val="0"/>
        </a:spcAft>
        <a:defRPr kumimoji="1" sz="5000">
          <a:solidFill>
            <a:schemeClr val="bg1"/>
          </a:solidFill>
          <a:latin typeface="Arial" charset="0"/>
          <a:ea typeface="華康儷粗宋" pitchFamily="49" charset="-12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298" indent="-228573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443" indent="-228573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8589" indent="-228573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5734" indent="-228573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628776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+mn-ea"/>
              </a:defRPr>
            </a:lvl1pPr>
          </a:lstStyle>
          <a:p>
            <a:fld id="{4845F371-B53B-430F-B37A-BBE0B092F60A}" type="datetimeFigureOut">
              <a:rPr lang="zh-TW" altLang="en-US" smtClean="0">
                <a:solidFill>
                  <a:srgbClr val="000000"/>
                </a:solidFill>
              </a:rPr>
              <a:pPr/>
              <a:t>2017/4/21</a:t>
            </a:fld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</a:defRPr>
            </a:lvl1pPr>
          </a:lstStyle>
          <a:p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+mn-ea"/>
              </a:defRPr>
            </a:lvl1pPr>
          </a:lstStyle>
          <a:p>
            <a:fld id="{A2C40B20-863A-428D-AE0C-D52B78564F24}" type="slidenum">
              <a:rPr lang="zh-TW" altLang="en-US" smtClean="0">
                <a:solidFill>
                  <a:srgbClr val="000000"/>
                </a:solidFill>
              </a:rPr>
              <a:pPr/>
              <a:t>‹#›</a:t>
            </a:fld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2" name="Rectangle 11"/>
          <p:cNvSpPr>
            <a:spLocks noChangeArrowheads="1"/>
          </p:cNvSpPr>
          <p:nvPr/>
        </p:nvSpPr>
        <p:spPr bwMode="auto">
          <a:xfrm>
            <a:off x="0" y="952500"/>
            <a:ext cx="9144000" cy="215900"/>
          </a:xfrm>
          <a:prstGeom prst="rect">
            <a:avLst/>
          </a:prstGeom>
          <a:solidFill>
            <a:srgbClr val="00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000">
                <a:solidFill>
                  <a:srgbClr val="00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r>
              <a:rPr lang="en-US" altLang="zh-TW" sz="1400" b="1" dirty="0">
                <a:solidFill>
                  <a:srgbClr val="FFFFFF"/>
                </a:solidFill>
              </a:rPr>
              <a:t>PRIVATE CHIH PING SENIOR HIGH SCHOOL</a:t>
            </a:r>
            <a:endParaRPr lang="en-US" altLang="zh-TW" sz="1400" dirty="0">
              <a:solidFill>
                <a:srgbClr val="000000"/>
              </a:solidFill>
            </a:endParaRPr>
          </a:p>
        </p:txBody>
      </p:sp>
      <p:sp>
        <p:nvSpPr>
          <p:cNvPr id="1031" name="Rectangle 12"/>
          <p:cNvSpPr>
            <a:spLocks noChangeArrowheads="1"/>
          </p:cNvSpPr>
          <p:nvPr/>
        </p:nvSpPr>
        <p:spPr bwMode="auto">
          <a:xfrm>
            <a:off x="0" y="0"/>
            <a:ext cx="9144000" cy="908050"/>
          </a:xfrm>
          <a:prstGeom prst="rect">
            <a:avLst/>
          </a:prstGeom>
          <a:solidFill>
            <a:srgbClr val="FF0000"/>
          </a:solidFill>
          <a:ln w="762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1032" name="Rectangle 13"/>
          <p:cNvSpPr>
            <a:spLocks noChangeArrowheads="1"/>
          </p:cNvSpPr>
          <p:nvPr/>
        </p:nvSpPr>
        <p:spPr bwMode="auto">
          <a:xfrm>
            <a:off x="395289" y="-28575"/>
            <a:ext cx="935037" cy="6492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1033" name="Oval 14"/>
          <p:cNvSpPr>
            <a:spLocks noChangeArrowheads="1"/>
          </p:cNvSpPr>
          <p:nvPr/>
        </p:nvSpPr>
        <p:spPr bwMode="auto">
          <a:xfrm>
            <a:off x="396876" y="260351"/>
            <a:ext cx="936625" cy="720725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endParaRPr lang="zh-TW" altLang="en-US">
              <a:solidFill>
                <a:srgbClr val="000000"/>
              </a:solidFill>
            </a:endParaRPr>
          </a:p>
        </p:txBody>
      </p:sp>
      <p:pic>
        <p:nvPicPr>
          <p:cNvPr id="1034" name="Picture 15" descr="LOGO藍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68313" y="190501"/>
            <a:ext cx="7921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03350" y="0"/>
            <a:ext cx="7272338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9" tIns="45715" rIns="91429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xmlns="" val="2159389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8" r:id="rId1"/>
    <p:sldLayoutId id="2147484249" r:id="rId2"/>
    <p:sldLayoutId id="2147484250" r:id="rId3"/>
    <p:sldLayoutId id="2147484251" r:id="rId4"/>
    <p:sldLayoutId id="2147484252" r:id="rId5"/>
    <p:sldLayoutId id="2147484253" r:id="rId6"/>
    <p:sldLayoutId id="2147484254" r:id="rId7"/>
    <p:sldLayoutId id="2147484255" r:id="rId8"/>
    <p:sldLayoutId id="2147484256" r:id="rId9"/>
    <p:sldLayoutId id="2147484257" r:id="rId10"/>
    <p:sldLayoutId id="2147484258" r:id="rId11"/>
    <p:sldLayoutId id="2147484259" r:id="rId12"/>
    <p:sldLayoutId id="2147484260" r:id="rId13"/>
    <p:sldLayoutId id="2147484261" r:id="rId14"/>
    <p:sldLayoutId id="2147484262" r:id="rId15"/>
    <p:sldLayoutId id="2147484263" r:id="rId16"/>
    <p:sldLayoutId id="2147484264" r:id="rId17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50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5000">
          <a:solidFill>
            <a:schemeClr val="bg1"/>
          </a:solidFill>
          <a:latin typeface="Arial" charset="0"/>
          <a:ea typeface="華康儷粗宋" pitchFamily="49" charset="-12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5000">
          <a:solidFill>
            <a:schemeClr val="bg1"/>
          </a:solidFill>
          <a:latin typeface="Arial" charset="0"/>
          <a:ea typeface="華康儷粗宋" pitchFamily="49" charset="-12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5000">
          <a:solidFill>
            <a:schemeClr val="bg1"/>
          </a:solidFill>
          <a:latin typeface="Arial" charset="0"/>
          <a:ea typeface="華康儷粗宋" pitchFamily="49" charset="-12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5000">
          <a:solidFill>
            <a:schemeClr val="bg1"/>
          </a:solidFill>
          <a:latin typeface="Arial" charset="0"/>
          <a:ea typeface="華康儷粗宋" pitchFamily="49" charset="-120"/>
        </a:defRPr>
      </a:lvl5pPr>
      <a:lvl6pPr marL="457145" algn="ctr" rtl="0" eaLnBrk="1" fontAlgn="base" hangingPunct="1">
        <a:spcBef>
          <a:spcPct val="0"/>
        </a:spcBef>
        <a:spcAft>
          <a:spcPct val="0"/>
        </a:spcAft>
        <a:defRPr kumimoji="1" sz="5000">
          <a:solidFill>
            <a:schemeClr val="bg1"/>
          </a:solidFill>
          <a:latin typeface="Arial" charset="0"/>
          <a:ea typeface="華康儷粗宋" pitchFamily="49" charset="-120"/>
        </a:defRPr>
      </a:lvl6pPr>
      <a:lvl7pPr marL="914290" algn="ctr" rtl="0" eaLnBrk="1" fontAlgn="base" hangingPunct="1">
        <a:spcBef>
          <a:spcPct val="0"/>
        </a:spcBef>
        <a:spcAft>
          <a:spcPct val="0"/>
        </a:spcAft>
        <a:defRPr kumimoji="1" sz="5000">
          <a:solidFill>
            <a:schemeClr val="bg1"/>
          </a:solidFill>
          <a:latin typeface="Arial" charset="0"/>
          <a:ea typeface="華康儷粗宋" pitchFamily="49" charset="-120"/>
        </a:defRPr>
      </a:lvl7pPr>
      <a:lvl8pPr marL="1371435" algn="ctr" rtl="0" eaLnBrk="1" fontAlgn="base" hangingPunct="1">
        <a:spcBef>
          <a:spcPct val="0"/>
        </a:spcBef>
        <a:spcAft>
          <a:spcPct val="0"/>
        </a:spcAft>
        <a:defRPr kumimoji="1" sz="5000">
          <a:solidFill>
            <a:schemeClr val="bg1"/>
          </a:solidFill>
          <a:latin typeface="Arial" charset="0"/>
          <a:ea typeface="華康儷粗宋" pitchFamily="49" charset="-120"/>
        </a:defRPr>
      </a:lvl8pPr>
      <a:lvl9pPr marL="1828581" algn="ctr" rtl="0" eaLnBrk="1" fontAlgn="base" hangingPunct="1">
        <a:spcBef>
          <a:spcPct val="0"/>
        </a:spcBef>
        <a:spcAft>
          <a:spcPct val="0"/>
        </a:spcAft>
        <a:defRPr kumimoji="1" sz="5000">
          <a:solidFill>
            <a:schemeClr val="bg1"/>
          </a:solidFill>
          <a:latin typeface="Arial" charset="0"/>
          <a:ea typeface="華康儷粗宋" pitchFamily="49" charset="-120"/>
        </a:defRPr>
      </a:lvl9pPr>
    </p:titleStyle>
    <p:bodyStyle>
      <a:lvl1pPr marL="342859" indent="-342859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861" indent="-285716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2863" indent="-228573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008" indent="-228573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153" indent="-228573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298" indent="-228573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443" indent="-228573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8589" indent="-228573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5734" indent="-228573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ltGray">
          <a:xfrm>
            <a:off x="417286" y="1098778"/>
            <a:ext cx="438831" cy="47398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07" tIns="45705" rIns="91407" bIns="45705" anchor="ctr"/>
          <a:lstStyle>
            <a:lvl1pPr defTabSz="1279525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639763" defTabSz="1279525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279525" defTabSz="1279525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920875" defTabSz="1279525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560638" defTabSz="1279525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3017838" defTabSz="1279525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3475038" defTabSz="1279525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932238" defTabSz="1279525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4389438" defTabSz="1279525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TW" altLang="zh-TW" sz="2400" smtClean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ltGray">
          <a:xfrm>
            <a:off x="800553" y="1098778"/>
            <a:ext cx="327706" cy="473982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07" tIns="45705" rIns="91407" bIns="45705" anchor="ctr"/>
          <a:lstStyle>
            <a:lvl1pPr defTabSz="1279525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639763" defTabSz="1279525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279525" defTabSz="1279525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920875" defTabSz="1279525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560638" defTabSz="1279525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3017838" defTabSz="1279525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3475038" defTabSz="1279525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932238" defTabSz="1279525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4389438" defTabSz="1279525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TW" altLang="zh-TW" sz="2400" smtClean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ltGray">
          <a:xfrm>
            <a:off x="540885" y="1520598"/>
            <a:ext cx="422955" cy="475116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07" tIns="45705" rIns="91407" bIns="45705" anchor="ctr"/>
          <a:lstStyle>
            <a:lvl1pPr defTabSz="1279525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639763" defTabSz="1279525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279525" defTabSz="1279525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920875" defTabSz="1279525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560638" defTabSz="1279525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3017838" defTabSz="1279525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3475038" defTabSz="1279525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932238" defTabSz="1279525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4389438" defTabSz="1279525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TW" altLang="zh-TW" sz="2400" smtClean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ltGray">
          <a:xfrm>
            <a:off x="911679" y="1520598"/>
            <a:ext cx="367393" cy="475116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07" tIns="45705" rIns="91407" bIns="45705" anchor="ctr"/>
          <a:lstStyle>
            <a:lvl1pPr defTabSz="1279525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639763" defTabSz="1279525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279525" defTabSz="1279525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920875" defTabSz="1279525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560638" defTabSz="1279525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3017838" defTabSz="1279525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3475038" defTabSz="1279525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932238" defTabSz="1279525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4389438" defTabSz="1279525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TW" altLang="zh-TW" sz="2400" smtClean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ltGray">
          <a:xfrm>
            <a:off x="127000" y="1448027"/>
            <a:ext cx="560161" cy="421821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07" tIns="45705" rIns="91407" bIns="45705" anchor="ctr"/>
          <a:lstStyle>
            <a:lvl1pPr defTabSz="1279525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639763" defTabSz="1279525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279525" defTabSz="1279525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920875" defTabSz="1279525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560638" defTabSz="1279525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3017838" defTabSz="1279525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3475038" defTabSz="1279525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932238" defTabSz="1279525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4389438" defTabSz="1279525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TW" altLang="zh-TW" sz="2400" smtClean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gray">
          <a:xfrm>
            <a:off x="762000" y="991053"/>
            <a:ext cx="31750" cy="105228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07" tIns="45705" rIns="91407" bIns="45705" anchor="ctr"/>
          <a:lstStyle>
            <a:lvl1pPr defTabSz="1279525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639763" defTabSz="1279525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279525" defTabSz="1279525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920875" defTabSz="1279525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560638" defTabSz="1279525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3017838" defTabSz="1279525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3475038" defTabSz="1279525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932238" defTabSz="1279525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4389438" defTabSz="1279525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TW" altLang="zh-TW" sz="2400" smtClean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gray">
          <a:xfrm>
            <a:off x="443367" y="1781402"/>
            <a:ext cx="8225518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07" tIns="45705" rIns="91407" bIns="45705" anchor="ctr"/>
          <a:lstStyle>
            <a:lvl1pPr defTabSz="1279525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639763" defTabSz="1279525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279525" defTabSz="1279525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920875" defTabSz="1279525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560638" defTabSz="1279525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3017838" defTabSz="1279525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3475038" defTabSz="1279525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932238" defTabSz="1279525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4389438" defTabSz="1279525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TW" altLang="zh-TW" sz="2400" smtClean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491" cy="1461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7" tIns="45705" rIns="91407" bIns="45705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260"/>
            <a:ext cx="7771946" cy="4115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7" tIns="45705" rIns="91407" bIns="457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277" y="6243411"/>
            <a:ext cx="1905000" cy="456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7" tIns="45705" rIns="91407" bIns="45705" numCol="1" anchor="b" anchorCtr="0" compatLnSpc="1">
            <a:prstTxWarp prst="textNoShape">
              <a:avLst/>
            </a:prstTxWarp>
          </a:bodyPr>
          <a:lstStyle>
            <a:lvl1pPr defTabSz="913837">
              <a:defRPr kumimoji="0"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TW" smtClean="0">
              <a:solidFill>
                <a:srgbClr val="000000"/>
              </a:solidFill>
            </a:endParaRPr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8054" y="6243411"/>
            <a:ext cx="2894920" cy="456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7" tIns="45705" rIns="91407" bIns="45705" numCol="1" anchor="b" anchorCtr="0" compatLnSpc="1">
            <a:prstTxWarp prst="textNoShape">
              <a:avLst/>
            </a:prstTxWarp>
          </a:bodyPr>
          <a:lstStyle>
            <a:lvl1pPr algn="ctr" defTabSz="913837">
              <a:defRPr kumimoji="0"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TW" smtClean="0">
              <a:solidFill>
                <a:srgbClr val="000000"/>
              </a:solidFill>
            </a:endParaRPr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1696" y="6243411"/>
            <a:ext cx="1905000" cy="456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7" tIns="45705" rIns="91407" bIns="45705" numCol="1" anchor="b" anchorCtr="0" compatLnSpc="1">
            <a:prstTxWarp prst="textNoShape">
              <a:avLst/>
            </a:prstTxWarp>
          </a:bodyPr>
          <a:lstStyle>
            <a:lvl1pPr algn="r" defTabSz="913837">
              <a:defRPr kumimoji="0"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B73E42C-C4AC-4682-8AEE-3E28C98BDB60}" type="slidenum">
              <a:rPr lang="en-US" altLang="zh-TW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TW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3315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0" r:id="rId1"/>
    <p:sldLayoutId id="2147484471" r:id="rId2"/>
    <p:sldLayoutId id="2147484472" r:id="rId3"/>
    <p:sldLayoutId id="2147484473" r:id="rId4"/>
    <p:sldLayoutId id="2147484474" r:id="rId5"/>
    <p:sldLayoutId id="2147484475" r:id="rId6"/>
    <p:sldLayoutId id="2147484476" r:id="rId7"/>
    <p:sldLayoutId id="2147484477" r:id="rId8"/>
    <p:sldLayoutId id="2147484478" r:id="rId9"/>
    <p:sldLayoutId id="2147484479" r:id="rId10"/>
    <p:sldLayoutId id="2147484480" r:id="rId11"/>
    <p:sldLayoutId id="2147484481" r:id="rId12"/>
  </p:sldLayoutIdLst>
  <p:txStyles>
    <p:titleStyle>
      <a:lvl1pPr algn="l" defTabSz="913837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defTabSz="913837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itchFamily="18" charset="-120"/>
        </a:defRPr>
      </a:lvl2pPr>
      <a:lvl3pPr algn="l" defTabSz="913837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itchFamily="18" charset="-120"/>
        </a:defRPr>
      </a:lvl3pPr>
      <a:lvl4pPr algn="l" defTabSz="913837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itchFamily="18" charset="-120"/>
        </a:defRPr>
      </a:lvl4pPr>
      <a:lvl5pPr algn="l" defTabSz="913837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itchFamily="18" charset="-120"/>
        </a:defRPr>
      </a:lvl5pPr>
      <a:lvl6pPr marL="326532" algn="l" defTabSz="913837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itchFamily="18" charset="-120"/>
        </a:defRPr>
      </a:lvl6pPr>
      <a:lvl7pPr marL="653064" algn="l" defTabSz="913837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itchFamily="18" charset="-120"/>
        </a:defRPr>
      </a:lvl7pPr>
      <a:lvl8pPr marL="979597" algn="l" defTabSz="913837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itchFamily="18" charset="-120"/>
        </a:defRPr>
      </a:lvl8pPr>
      <a:lvl9pPr marL="1306129" algn="l" defTabSz="913837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itchFamily="18" charset="-120"/>
        </a:defRPr>
      </a:lvl9pPr>
    </p:titleStyle>
    <p:bodyStyle>
      <a:lvl1pPr marL="342405" indent="-342405" algn="l" defTabSz="913837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634" indent="-285716" algn="l" defTabSz="913837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  <a:ea typeface="+mn-ea"/>
        </a:defRPr>
      </a:lvl2pPr>
      <a:lvl3pPr marL="1142863" indent="-229026" algn="l" defTabSz="913837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  <a:ea typeface="+mn-ea"/>
        </a:defRPr>
      </a:lvl3pPr>
      <a:lvl4pPr marL="1599782" indent="-227893" algn="l" defTabSz="913837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4pPr>
      <a:lvl5pPr marL="2056700" indent="-227893" algn="l" defTabSz="913837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5pPr>
      <a:lvl6pPr marL="2383232" indent="-227893" algn="l" defTabSz="913837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6pPr>
      <a:lvl7pPr marL="2709764" indent="-227893" algn="l" defTabSz="913837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7pPr>
      <a:lvl8pPr marL="3036296" indent="-227893" algn="l" defTabSz="913837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8pPr>
      <a:lvl9pPr marL="3362829" indent="-227893" algn="l" defTabSz="913837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65306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6532" algn="l" defTabSz="65306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53064" algn="l" defTabSz="65306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79597" algn="l" defTabSz="65306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06129" algn="l" defTabSz="65306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32661" algn="l" defTabSz="65306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59193" algn="l" defTabSz="65306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85726" algn="l" defTabSz="65306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612258" algn="l" defTabSz="65306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62877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 defTabSz="914290" fontAlgn="auto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F0E15F0-ED1B-4DA2-9444-BE904C163339}" type="datetimeFigureOut">
              <a:rPr lang="zh-TW" altLang="en-US"/>
              <a:pPr>
                <a:defRPr/>
              </a:pPr>
              <a:t>2017/4/21</a:t>
            </a:fld>
            <a:endParaRPr lang="zh-TW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 algn="ctr" defTabSz="914290" fontAlgn="auto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 algn="r" defTabSz="914290" fontAlgn="auto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8BDAFE0-EC14-4EB9-AA76-61A22DB0E6F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2" name="Rectangle 11"/>
          <p:cNvSpPr>
            <a:spLocks noChangeArrowheads="1"/>
          </p:cNvSpPr>
          <p:nvPr/>
        </p:nvSpPr>
        <p:spPr bwMode="auto">
          <a:xfrm>
            <a:off x="0" y="952500"/>
            <a:ext cx="9144000" cy="215900"/>
          </a:xfrm>
          <a:prstGeom prst="rect">
            <a:avLst/>
          </a:prstGeom>
          <a:solidFill>
            <a:srgbClr val="000066"/>
          </a:solidFill>
          <a:ln>
            <a:noFill/>
          </a:ln>
          <a:effectLst/>
          <a:extLst/>
        </p:spPr>
        <p:txBody>
          <a:bodyPr wrap="none" lIns="91429" tIns="45715" rIns="91429" bIns="45715" anchor="ctr"/>
          <a:lstStyle/>
          <a:p>
            <a:pPr>
              <a:defRPr/>
            </a:pPr>
            <a:r>
              <a:rPr lang="en-US" altLang="zh-TW" sz="1400" b="1" dirty="0">
                <a:solidFill>
                  <a:srgbClr val="FFFFFF"/>
                </a:solidFill>
              </a:rPr>
              <a:t>PRIVATE CHIH PING SENIOR HIGH SCHOOL</a:t>
            </a:r>
            <a:endParaRPr lang="en-US" altLang="zh-TW" sz="1400" dirty="0">
              <a:solidFill>
                <a:srgbClr val="000000"/>
              </a:solidFill>
            </a:endParaRPr>
          </a:p>
        </p:txBody>
      </p:sp>
      <p:sp>
        <p:nvSpPr>
          <p:cNvPr id="1031" name="Rectangle 12"/>
          <p:cNvSpPr>
            <a:spLocks noChangeArrowheads="1"/>
          </p:cNvSpPr>
          <p:nvPr/>
        </p:nvSpPr>
        <p:spPr bwMode="auto">
          <a:xfrm>
            <a:off x="0" y="0"/>
            <a:ext cx="9144000" cy="908050"/>
          </a:xfrm>
          <a:prstGeom prst="rect">
            <a:avLst/>
          </a:prstGeom>
          <a:solidFill>
            <a:srgbClr val="FF0000"/>
          </a:solidFill>
          <a:ln w="76200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wrap="none" lIns="91429" tIns="45715" rIns="91429" bIns="45715" anchor="ctr"/>
          <a:lstStyle/>
          <a:p>
            <a:pPr>
              <a:defRPr/>
            </a:pPr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1032" name="Rectangle 13"/>
          <p:cNvSpPr>
            <a:spLocks noChangeArrowheads="1"/>
          </p:cNvSpPr>
          <p:nvPr/>
        </p:nvSpPr>
        <p:spPr bwMode="auto">
          <a:xfrm>
            <a:off x="395288" y="-28575"/>
            <a:ext cx="935037" cy="6492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 lIns="91429" tIns="45715" rIns="91429" bIns="45715" anchor="ctr"/>
          <a:lstStyle/>
          <a:p>
            <a:pPr>
              <a:defRPr/>
            </a:pPr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1033" name="Oval 14"/>
          <p:cNvSpPr>
            <a:spLocks noChangeArrowheads="1"/>
          </p:cNvSpPr>
          <p:nvPr/>
        </p:nvSpPr>
        <p:spPr bwMode="auto">
          <a:xfrm>
            <a:off x="396875" y="260350"/>
            <a:ext cx="936625" cy="720725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 lIns="91429" tIns="45715" rIns="91429" bIns="45715" anchor="ctr"/>
          <a:lstStyle/>
          <a:p>
            <a:pPr>
              <a:defRPr/>
            </a:pPr>
            <a:endParaRPr lang="zh-TW" altLang="en-US">
              <a:solidFill>
                <a:srgbClr val="000000"/>
              </a:solidFill>
            </a:endParaRPr>
          </a:p>
        </p:txBody>
      </p:sp>
      <p:pic>
        <p:nvPicPr>
          <p:cNvPr id="37898" name="Picture 15" descr="LOGO藍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8313" y="190500"/>
            <a:ext cx="7921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03350" y="0"/>
            <a:ext cx="727233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5" rIns="91429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xmlns="" val="239666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83" r:id="rId1"/>
    <p:sldLayoutId id="2147484484" r:id="rId2"/>
    <p:sldLayoutId id="2147484485" r:id="rId3"/>
    <p:sldLayoutId id="2147484486" r:id="rId4"/>
    <p:sldLayoutId id="2147484487" r:id="rId5"/>
    <p:sldLayoutId id="2147484488" r:id="rId6"/>
    <p:sldLayoutId id="2147484489" r:id="rId7"/>
    <p:sldLayoutId id="2147484490" r:id="rId8"/>
    <p:sldLayoutId id="2147484491" r:id="rId9"/>
    <p:sldLayoutId id="2147484492" r:id="rId10"/>
    <p:sldLayoutId id="2147484493" r:id="rId11"/>
    <p:sldLayoutId id="2147484494" r:id="rId12"/>
    <p:sldLayoutId id="2147484495" r:id="rId13"/>
    <p:sldLayoutId id="2147484496" r:id="rId14"/>
    <p:sldLayoutId id="2147484497" r:id="rId15"/>
    <p:sldLayoutId id="2147484498" r:id="rId16"/>
    <p:sldLayoutId id="2147484499" r:id="rId1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5000">
          <a:solidFill>
            <a:schemeClr val="bg1"/>
          </a:solidFill>
          <a:latin typeface="+mj-lt"/>
          <a:ea typeface="+mj-ea"/>
          <a:cs typeface="華康儷粗宋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5000">
          <a:solidFill>
            <a:schemeClr val="bg1"/>
          </a:solidFill>
          <a:latin typeface="Arial" charset="0"/>
          <a:ea typeface="華康儷粗宋" pitchFamily="49" charset="-120"/>
          <a:cs typeface="華康儷粗宋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5000">
          <a:solidFill>
            <a:schemeClr val="bg1"/>
          </a:solidFill>
          <a:latin typeface="Arial" charset="0"/>
          <a:ea typeface="華康儷粗宋" pitchFamily="49" charset="-120"/>
          <a:cs typeface="華康儷粗宋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5000">
          <a:solidFill>
            <a:schemeClr val="bg1"/>
          </a:solidFill>
          <a:latin typeface="Arial" charset="0"/>
          <a:ea typeface="華康儷粗宋" pitchFamily="49" charset="-120"/>
          <a:cs typeface="華康儷粗宋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5000">
          <a:solidFill>
            <a:schemeClr val="bg1"/>
          </a:solidFill>
          <a:latin typeface="Arial" charset="0"/>
          <a:ea typeface="華康儷粗宋" pitchFamily="49" charset="-120"/>
          <a:cs typeface="華康儷粗宋"/>
        </a:defRPr>
      </a:lvl5pPr>
      <a:lvl6pPr marL="457145" algn="ctr" rtl="0" eaLnBrk="1" fontAlgn="base" hangingPunct="1">
        <a:spcBef>
          <a:spcPct val="0"/>
        </a:spcBef>
        <a:spcAft>
          <a:spcPct val="0"/>
        </a:spcAft>
        <a:defRPr kumimoji="1" sz="5000">
          <a:solidFill>
            <a:schemeClr val="bg1"/>
          </a:solidFill>
          <a:latin typeface="Arial" charset="0"/>
          <a:ea typeface="華康儷粗宋" pitchFamily="49" charset="-120"/>
        </a:defRPr>
      </a:lvl6pPr>
      <a:lvl7pPr marL="914290" algn="ctr" rtl="0" eaLnBrk="1" fontAlgn="base" hangingPunct="1">
        <a:spcBef>
          <a:spcPct val="0"/>
        </a:spcBef>
        <a:spcAft>
          <a:spcPct val="0"/>
        </a:spcAft>
        <a:defRPr kumimoji="1" sz="5000">
          <a:solidFill>
            <a:schemeClr val="bg1"/>
          </a:solidFill>
          <a:latin typeface="Arial" charset="0"/>
          <a:ea typeface="華康儷粗宋" pitchFamily="49" charset="-120"/>
        </a:defRPr>
      </a:lvl7pPr>
      <a:lvl8pPr marL="1371435" algn="ctr" rtl="0" eaLnBrk="1" fontAlgn="base" hangingPunct="1">
        <a:spcBef>
          <a:spcPct val="0"/>
        </a:spcBef>
        <a:spcAft>
          <a:spcPct val="0"/>
        </a:spcAft>
        <a:defRPr kumimoji="1" sz="5000">
          <a:solidFill>
            <a:schemeClr val="bg1"/>
          </a:solidFill>
          <a:latin typeface="Arial" charset="0"/>
          <a:ea typeface="華康儷粗宋" pitchFamily="49" charset="-120"/>
        </a:defRPr>
      </a:lvl8pPr>
      <a:lvl9pPr marL="1828581" algn="ctr" rtl="0" eaLnBrk="1" fontAlgn="base" hangingPunct="1">
        <a:spcBef>
          <a:spcPct val="0"/>
        </a:spcBef>
        <a:spcAft>
          <a:spcPct val="0"/>
        </a:spcAft>
        <a:defRPr kumimoji="1" sz="5000">
          <a:solidFill>
            <a:schemeClr val="bg1"/>
          </a:solidFill>
          <a:latin typeface="Arial" charset="0"/>
          <a:ea typeface="華康儷粗宋" pitchFamily="49" charset="-12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298" indent="-228573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443" indent="-228573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8589" indent="-228573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5734" indent="-228573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62877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 defTabSz="914290" fontAlgn="auto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8D3EC24-2421-40D5-A603-EDFDA7D6D34D}" type="datetimeFigureOut">
              <a:rPr lang="zh-TW" altLang="en-US"/>
              <a:pPr>
                <a:defRPr/>
              </a:pPr>
              <a:t>2017/4/21</a:t>
            </a:fld>
            <a:endParaRPr lang="zh-TW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 algn="ctr" defTabSz="914290" fontAlgn="auto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 algn="r" defTabSz="914290" fontAlgn="auto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95AF04A-01FE-4C68-8539-6DFBC251263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2" name="Rectangle 11"/>
          <p:cNvSpPr>
            <a:spLocks noChangeArrowheads="1"/>
          </p:cNvSpPr>
          <p:nvPr/>
        </p:nvSpPr>
        <p:spPr bwMode="auto">
          <a:xfrm>
            <a:off x="0" y="952500"/>
            <a:ext cx="9144000" cy="215900"/>
          </a:xfrm>
          <a:prstGeom prst="rect">
            <a:avLst/>
          </a:prstGeom>
          <a:solidFill>
            <a:srgbClr val="000066"/>
          </a:solidFill>
          <a:ln>
            <a:noFill/>
          </a:ln>
          <a:effectLst/>
          <a:extLst/>
        </p:spPr>
        <p:txBody>
          <a:bodyPr wrap="none" lIns="91429" tIns="45715" rIns="91429" bIns="45715" anchor="ctr"/>
          <a:lstStyle/>
          <a:p>
            <a:pPr>
              <a:defRPr/>
            </a:pPr>
            <a:r>
              <a:rPr lang="en-US" altLang="zh-TW" sz="1400" b="1" dirty="0">
                <a:solidFill>
                  <a:srgbClr val="FFFFFF"/>
                </a:solidFill>
              </a:rPr>
              <a:t>PRIVATE CHIH PING SENIOR HIGH SCHOOL</a:t>
            </a:r>
            <a:endParaRPr lang="en-US" altLang="zh-TW" sz="1400" dirty="0">
              <a:solidFill>
                <a:srgbClr val="000000"/>
              </a:solidFill>
            </a:endParaRPr>
          </a:p>
        </p:txBody>
      </p:sp>
      <p:sp>
        <p:nvSpPr>
          <p:cNvPr id="1031" name="Rectangle 12"/>
          <p:cNvSpPr>
            <a:spLocks noChangeArrowheads="1"/>
          </p:cNvSpPr>
          <p:nvPr/>
        </p:nvSpPr>
        <p:spPr bwMode="auto">
          <a:xfrm>
            <a:off x="0" y="0"/>
            <a:ext cx="9144000" cy="908050"/>
          </a:xfrm>
          <a:prstGeom prst="rect">
            <a:avLst/>
          </a:prstGeom>
          <a:solidFill>
            <a:srgbClr val="FF0000"/>
          </a:solidFill>
          <a:ln w="76200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wrap="none" lIns="91429" tIns="45715" rIns="91429" bIns="45715" anchor="ctr"/>
          <a:lstStyle/>
          <a:p>
            <a:pPr>
              <a:defRPr/>
            </a:pPr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1032" name="Rectangle 13"/>
          <p:cNvSpPr>
            <a:spLocks noChangeArrowheads="1"/>
          </p:cNvSpPr>
          <p:nvPr/>
        </p:nvSpPr>
        <p:spPr bwMode="auto">
          <a:xfrm>
            <a:off x="395288" y="-28575"/>
            <a:ext cx="935037" cy="6492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 lIns="91429" tIns="45715" rIns="91429" bIns="45715" anchor="ctr"/>
          <a:lstStyle/>
          <a:p>
            <a:pPr>
              <a:defRPr/>
            </a:pPr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1033" name="Oval 14"/>
          <p:cNvSpPr>
            <a:spLocks noChangeArrowheads="1"/>
          </p:cNvSpPr>
          <p:nvPr/>
        </p:nvSpPr>
        <p:spPr bwMode="auto">
          <a:xfrm>
            <a:off x="396875" y="260350"/>
            <a:ext cx="936625" cy="720725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 lIns="91429" tIns="45715" rIns="91429" bIns="45715" anchor="ctr"/>
          <a:lstStyle/>
          <a:p>
            <a:pPr>
              <a:defRPr/>
            </a:pPr>
            <a:endParaRPr lang="zh-TW" altLang="en-US">
              <a:solidFill>
                <a:srgbClr val="000000"/>
              </a:solidFill>
            </a:endParaRPr>
          </a:p>
        </p:txBody>
      </p:sp>
      <p:pic>
        <p:nvPicPr>
          <p:cNvPr id="19466" name="Picture 15" descr="LOGO藍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8313" y="190500"/>
            <a:ext cx="7921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03350" y="0"/>
            <a:ext cx="727233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5" rIns="91429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xmlns="" val="3394252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01" r:id="rId1"/>
    <p:sldLayoutId id="2147484502" r:id="rId2"/>
    <p:sldLayoutId id="2147484503" r:id="rId3"/>
    <p:sldLayoutId id="2147484504" r:id="rId4"/>
    <p:sldLayoutId id="2147484505" r:id="rId5"/>
    <p:sldLayoutId id="2147484506" r:id="rId6"/>
    <p:sldLayoutId id="2147484507" r:id="rId7"/>
    <p:sldLayoutId id="2147484508" r:id="rId8"/>
    <p:sldLayoutId id="2147484509" r:id="rId9"/>
    <p:sldLayoutId id="2147484510" r:id="rId10"/>
    <p:sldLayoutId id="2147484511" r:id="rId11"/>
    <p:sldLayoutId id="2147484512" r:id="rId12"/>
    <p:sldLayoutId id="2147484513" r:id="rId13"/>
    <p:sldLayoutId id="2147484514" r:id="rId14"/>
    <p:sldLayoutId id="2147484515" r:id="rId15"/>
    <p:sldLayoutId id="2147484516" r:id="rId16"/>
    <p:sldLayoutId id="2147484517" r:id="rId1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5000">
          <a:solidFill>
            <a:schemeClr val="bg1"/>
          </a:solidFill>
          <a:latin typeface="+mj-lt"/>
          <a:ea typeface="+mj-ea"/>
          <a:cs typeface="華康儷粗宋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5000">
          <a:solidFill>
            <a:schemeClr val="bg1"/>
          </a:solidFill>
          <a:latin typeface="Arial" charset="0"/>
          <a:ea typeface="華康儷粗宋" pitchFamily="49" charset="-120"/>
          <a:cs typeface="華康儷粗宋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5000">
          <a:solidFill>
            <a:schemeClr val="bg1"/>
          </a:solidFill>
          <a:latin typeface="Arial" charset="0"/>
          <a:ea typeface="華康儷粗宋" pitchFamily="49" charset="-120"/>
          <a:cs typeface="華康儷粗宋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5000">
          <a:solidFill>
            <a:schemeClr val="bg1"/>
          </a:solidFill>
          <a:latin typeface="Arial" charset="0"/>
          <a:ea typeface="華康儷粗宋" pitchFamily="49" charset="-120"/>
          <a:cs typeface="華康儷粗宋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5000">
          <a:solidFill>
            <a:schemeClr val="bg1"/>
          </a:solidFill>
          <a:latin typeface="Arial" charset="0"/>
          <a:ea typeface="華康儷粗宋" pitchFamily="49" charset="-120"/>
          <a:cs typeface="華康儷粗宋"/>
        </a:defRPr>
      </a:lvl5pPr>
      <a:lvl6pPr marL="457145" algn="ctr" rtl="0" eaLnBrk="1" fontAlgn="base" hangingPunct="1">
        <a:spcBef>
          <a:spcPct val="0"/>
        </a:spcBef>
        <a:spcAft>
          <a:spcPct val="0"/>
        </a:spcAft>
        <a:defRPr kumimoji="1" sz="5000">
          <a:solidFill>
            <a:schemeClr val="bg1"/>
          </a:solidFill>
          <a:latin typeface="Arial" charset="0"/>
          <a:ea typeface="華康儷粗宋" pitchFamily="49" charset="-120"/>
        </a:defRPr>
      </a:lvl6pPr>
      <a:lvl7pPr marL="914290" algn="ctr" rtl="0" eaLnBrk="1" fontAlgn="base" hangingPunct="1">
        <a:spcBef>
          <a:spcPct val="0"/>
        </a:spcBef>
        <a:spcAft>
          <a:spcPct val="0"/>
        </a:spcAft>
        <a:defRPr kumimoji="1" sz="5000">
          <a:solidFill>
            <a:schemeClr val="bg1"/>
          </a:solidFill>
          <a:latin typeface="Arial" charset="0"/>
          <a:ea typeface="華康儷粗宋" pitchFamily="49" charset="-120"/>
        </a:defRPr>
      </a:lvl7pPr>
      <a:lvl8pPr marL="1371435" algn="ctr" rtl="0" eaLnBrk="1" fontAlgn="base" hangingPunct="1">
        <a:spcBef>
          <a:spcPct val="0"/>
        </a:spcBef>
        <a:spcAft>
          <a:spcPct val="0"/>
        </a:spcAft>
        <a:defRPr kumimoji="1" sz="5000">
          <a:solidFill>
            <a:schemeClr val="bg1"/>
          </a:solidFill>
          <a:latin typeface="Arial" charset="0"/>
          <a:ea typeface="華康儷粗宋" pitchFamily="49" charset="-120"/>
        </a:defRPr>
      </a:lvl8pPr>
      <a:lvl9pPr marL="1828581" algn="ctr" rtl="0" eaLnBrk="1" fontAlgn="base" hangingPunct="1">
        <a:spcBef>
          <a:spcPct val="0"/>
        </a:spcBef>
        <a:spcAft>
          <a:spcPct val="0"/>
        </a:spcAft>
        <a:defRPr kumimoji="1" sz="5000">
          <a:solidFill>
            <a:schemeClr val="bg1"/>
          </a:solidFill>
          <a:latin typeface="Arial" charset="0"/>
          <a:ea typeface="華康儷粗宋" pitchFamily="49" charset="-12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298" indent="-228573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443" indent="-228573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8589" indent="-228573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5734" indent="-228573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62877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>
                <a:solidFill>
                  <a:srgbClr val="000000"/>
                </a:solidFill>
              </a:defRPr>
            </a:lvl1pPr>
          </a:lstStyle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fld id="{38E71F6D-E566-423A-8A6D-C5A9B23439BC}" type="datetimeFigureOut">
              <a:rPr lang="zh-TW" altLang="en-US"/>
              <a:pPr defTabSz="912813" fontAlgn="base">
                <a:spcBef>
                  <a:spcPct val="0"/>
                </a:spcBef>
                <a:spcAft>
                  <a:spcPct val="0"/>
                </a:spcAft>
                <a:defRPr/>
              </a:pPr>
              <a:t>2017/4/21</a:t>
            </a:fld>
            <a:endParaRPr lang="zh-TW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>
                <a:solidFill>
                  <a:srgbClr val="000000"/>
                </a:solidFill>
              </a:defRPr>
            </a:lvl1pPr>
          </a:lstStyle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endParaRPr lang="zh-TW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>
                <a:solidFill>
                  <a:srgbClr val="000000"/>
                </a:solidFill>
              </a:defRPr>
            </a:lvl1pPr>
          </a:lstStyle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fld id="{F2ACE165-C557-4CA4-86AA-E42CDBC0598E}" type="slidenum">
              <a:rPr lang="zh-TW" altLang="en-US"/>
              <a:pPr defTabSz="91281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TW" altLang="en-US"/>
          </a:p>
        </p:txBody>
      </p:sp>
      <p:sp>
        <p:nvSpPr>
          <p:cNvPr id="2" name="Rectangle 11"/>
          <p:cNvSpPr>
            <a:spLocks noChangeArrowheads="1"/>
          </p:cNvSpPr>
          <p:nvPr/>
        </p:nvSpPr>
        <p:spPr bwMode="auto">
          <a:xfrm>
            <a:off x="0" y="952500"/>
            <a:ext cx="9144000" cy="215900"/>
          </a:xfrm>
          <a:prstGeom prst="rect">
            <a:avLst/>
          </a:prstGeom>
          <a:solidFill>
            <a:srgbClr val="000066"/>
          </a:solidFill>
          <a:ln>
            <a:noFill/>
          </a:ln>
          <a:effectLst/>
          <a:extLst/>
        </p:spPr>
        <p:txBody>
          <a:bodyPr wrap="none" anchor="ctr"/>
          <a:lstStyle/>
          <a:p>
            <a:pPr defTabSz="914400">
              <a:defRPr/>
            </a:pPr>
            <a:r>
              <a:rPr lang="en-US" altLang="zh-TW" sz="1400" b="1" dirty="0">
                <a:solidFill>
                  <a:srgbClr val="FFFFFF"/>
                </a:solidFill>
              </a:rPr>
              <a:t>PRIVATE CHIH PING SENIOR HIGH SCHOOL</a:t>
            </a:r>
            <a:endParaRPr lang="en-US" altLang="zh-TW" sz="1400" dirty="0">
              <a:solidFill>
                <a:srgbClr val="000000"/>
              </a:solidFill>
            </a:endParaRPr>
          </a:p>
        </p:txBody>
      </p:sp>
      <p:sp>
        <p:nvSpPr>
          <p:cNvPr id="1031" name="Rectangle 12"/>
          <p:cNvSpPr>
            <a:spLocks noChangeArrowheads="1"/>
          </p:cNvSpPr>
          <p:nvPr/>
        </p:nvSpPr>
        <p:spPr bwMode="auto">
          <a:xfrm>
            <a:off x="0" y="0"/>
            <a:ext cx="9144000" cy="908050"/>
          </a:xfrm>
          <a:prstGeom prst="rect">
            <a:avLst/>
          </a:prstGeom>
          <a:solidFill>
            <a:srgbClr val="FF0000"/>
          </a:solidFill>
          <a:ln w="76200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defTabSz="914400">
              <a:defRPr/>
            </a:pPr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1032" name="Rectangle 13"/>
          <p:cNvSpPr>
            <a:spLocks noChangeArrowheads="1"/>
          </p:cNvSpPr>
          <p:nvPr/>
        </p:nvSpPr>
        <p:spPr bwMode="auto">
          <a:xfrm>
            <a:off x="395288" y="-28575"/>
            <a:ext cx="935037" cy="6492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pPr defTabSz="914400">
              <a:defRPr/>
            </a:pPr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1033" name="Oval 14"/>
          <p:cNvSpPr>
            <a:spLocks noChangeArrowheads="1"/>
          </p:cNvSpPr>
          <p:nvPr/>
        </p:nvSpPr>
        <p:spPr bwMode="auto">
          <a:xfrm>
            <a:off x="396875" y="260350"/>
            <a:ext cx="936625" cy="720725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pPr defTabSz="914400">
              <a:defRPr/>
            </a:pPr>
            <a:endParaRPr lang="zh-TW" altLang="en-US">
              <a:solidFill>
                <a:srgbClr val="000000"/>
              </a:solidFill>
            </a:endParaRPr>
          </a:p>
        </p:txBody>
      </p:sp>
      <p:pic>
        <p:nvPicPr>
          <p:cNvPr id="56330" name="Picture 15" descr="LOGO藍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8313" y="190500"/>
            <a:ext cx="7921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03350" y="0"/>
            <a:ext cx="727233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xmlns="" val="2054032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19" r:id="rId1"/>
    <p:sldLayoutId id="2147484520" r:id="rId2"/>
    <p:sldLayoutId id="2147484521" r:id="rId3"/>
    <p:sldLayoutId id="2147484522" r:id="rId4"/>
    <p:sldLayoutId id="2147484523" r:id="rId5"/>
    <p:sldLayoutId id="2147484524" r:id="rId6"/>
    <p:sldLayoutId id="2147484525" r:id="rId7"/>
    <p:sldLayoutId id="2147484526" r:id="rId8"/>
    <p:sldLayoutId id="2147484527" r:id="rId9"/>
    <p:sldLayoutId id="2147484528" r:id="rId10"/>
    <p:sldLayoutId id="2147484529" r:id="rId11"/>
    <p:sldLayoutId id="2147484530" r:id="rId12"/>
    <p:sldLayoutId id="2147484531" r:id="rId13"/>
    <p:sldLayoutId id="2147484532" r:id="rId14"/>
    <p:sldLayoutId id="2147484533" r:id="rId15"/>
    <p:sldLayoutId id="2147484534" r:id="rId16"/>
    <p:sldLayoutId id="2147484535" r:id="rId1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5000">
          <a:solidFill>
            <a:schemeClr val="bg1"/>
          </a:solidFill>
          <a:latin typeface="+mj-lt"/>
          <a:ea typeface="+mj-ea"/>
          <a:cs typeface="華康儷粗宋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5000">
          <a:solidFill>
            <a:schemeClr val="bg1"/>
          </a:solidFill>
          <a:latin typeface="Arial" charset="0"/>
          <a:ea typeface="華康儷粗宋" pitchFamily="49" charset="-120"/>
          <a:cs typeface="華康儷粗宋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5000">
          <a:solidFill>
            <a:schemeClr val="bg1"/>
          </a:solidFill>
          <a:latin typeface="Arial" charset="0"/>
          <a:ea typeface="華康儷粗宋" pitchFamily="49" charset="-120"/>
          <a:cs typeface="華康儷粗宋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5000">
          <a:solidFill>
            <a:schemeClr val="bg1"/>
          </a:solidFill>
          <a:latin typeface="Arial" charset="0"/>
          <a:ea typeface="華康儷粗宋" pitchFamily="49" charset="-120"/>
          <a:cs typeface="華康儷粗宋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5000">
          <a:solidFill>
            <a:schemeClr val="bg1"/>
          </a:solidFill>
          <a:latin typeface="Arial" charset="0"/>
          <a:ea typeface="華康儷粗宋" pitchFamily="49" charset="-120"/>
          <a:cs typeface="華康儷粗宋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5000">
          <a:solidFill>
            <a:schemeClr val="bg1"/>
          </a:solidFill>
          <a:latin typeface="Arial" charset="0"/>
          <a:ea typeface="華康儷粗宋" pitchFamily="49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5000">
          <a:solidFill>
            <a:schemeClr val="bg1"/>
          </a:solidFill>
          <a:latin typeface="Arial" charset="0"/>
          <a:ea typeface="華康儷粗宋" pitchFamily="49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5000">
          <a:solidFill>
            <a:schemeClr val="bg1"/>
          </a:solidFill>
          <a:latin typeface="Arial" charset="0"/>
          <a:ea typeface="華康儷粗宋" pitchFamily="49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5000">
          <a:solidFill>
            <a:schemeClr val="bg1"/>
          </a:solidFill>
          <a:latin typeface="Arial" charset="0"/>
          <a:ea typeface="華康儷粗宋" pitchFamily="49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106&#25307;&#29983;&#31777;&#22577;(&#26356;&#26032;)/106&#25307;&#29983;&#24433;&#29255;_&#27963;&#21205;.wmv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標題 1"/>
          <p:cNvSpPr>
            <a:spLocks noGrp="1"/>
          </p:cNvSpPr>
          <p:nvPr>
            <p:ph type="ctrTitle"/>
          </p:nvPr>
        </p:nvSpPr>
        <p:spPr>
          <a:xfrm>
            <a:off x="683568" y="2420888"/>
            <a:ext cx="7772400" cy="1108075"/>
          </a:xfrm>
        </p:spPr>
        <p:txBody>
          <a:bodyPr/>
          <a:lstStyle/>
          <a:p>
            <a:pPr eaLnBrk="1" hangingPunct="1"/>
            <a:r>
              <a:rPr lang="en-US" altLang="zh-TW" dirty="0" smtClean="0">
                <a:hlinkClick r:id="rId2" action="ppaction://hlinkfile"/>
              </a:rPr>
              <a:t>106</a:t>
            </a:r>
            <a:r>
              <a:rPr lang="zh-TW" altLang="en-US" dirty="0" smtClean="0">
                <a:hlinkClick r:id="rId2" action="ppaction://hlinkfile"/>
              </a:rPr>
              <a:t>年國中會考致勝關鍵</a:t>
            </a:r>
          </a:p>
        </p:txBody>
      </p:sp>
      <p:sp>
        <p:nvSpPr>
          <p:cNvPr id="124930" name="副標題 2"/>
          <p:cNvSpPr>
            <a:spLocks noGrp="1"/>
          </p:cNvSpPr>
          <p:nvPr>
            <p:ph type="subTitle" idx="1"/>
          </p:nvPr>
        </p:nvSpPr>
        <p:spPr>
          <a:xfrm>
            <a:off x="1043608" y="3645024"/>
            <a:ext cx="7128791" cy="1561977"/>
          </a:xfrm>
        </p:spPr>
        <p:txBody>
          <a:bodyPr/>
          <a:lstStyle/>
          <a:p>
            <a:pPr eaLnBrk="1" hangingPunct="1"/>
            <a:r>
              <a:rPr lang="zh-TW" altLang="en-US" sz="3600" dirty="0" smtClean="0">
                <a:solidFill>
                  <a:schemeClr val="bg1"/>
                </a:solidFill>
              </a:rPr>
              <a:t>命題分析與志願選填 </a:t>
            </a:r>
            <a:endParaRPr lang="en-US" altLang="zh-TW" sz="3600" dirty="0" smtClean="0">
              <a:solidFill>
                <a:schemeClr val="bg1"/>
              </a:solidFill>
            </a:endParaRPr>
          </a:p>
          <a:p>
            <a:pPr eaLnBrk="1" hangingPunct="1"/>
            <a:endParaRPr lang="en-US" altLang="zh-TW" sz="3600" b="1" dirty="0" smtClean="0">
              <a:solidFill>
                <a:srgbClr val="FEF927"/>
              </a:solidFill>
            </a:endParaRPr>
          </a:p>
          <a:p>
            <a:pPr eaLnBrk="1" hangingPunct="1"/>
            <a:endParaRPr lang="en-US" altLang="zh-TW" sz="3600" b="1" dirty="0" smtClean="0">
              <a:solidFill>
                <a:srgbClr val="FEF927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3203848" y="980728"/>
            <a:ext cx="357020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6600" dirty="0">
                <a:solidFill>
                  <a:schemeClr val="bg1"/>
                </a:solidFill>
                <a:latin typeface="+mj-ea"/>
                <a:ea typeface="+mj-ea"/>
              </a:rPr>
              <a:t>大溪</a:t>
            </a:r>
            <a:r>
              <a:rPr lang="zh-TW" altLang="en-US" sz="6600" dirty="0" smtClean="0">
                <a:solidFill>
                  <a:schemeClr val="bg1"/>
                </a:solidFill>
                <a:latin typeface="+mj-ea"/>
                <a:ea typeface="+mj-ea"/>
              </a:rPr>
              <a:t>國中</a:t>
            </a:r>
            <a:endParaRPr lang="zh-TW" altLang="en-US" sz="6600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164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3" name="標題 1"/>
          <p:cNvSpPr>
            <a:spLocks noGrp="1"/>
          </p:cNvSpPr>
          <p:nvPr>
            <p:ph type="ctrTitle"/>
          </p:nvPr>
        </p:nvSpPr>
        <p:spPr>
          <a:xfrm>
            <a:off x="684213" y="3500438"/>
            <a:ext cx="7772400" cy="1108075"/>
          </a:xfrm>
        </p:spPr>
        <p:txBody>
          <a:bodyPr/>
          <a:lstStyle/>
          <a:p>
            <a:pPr eaLnBrk="1" hangingPunct="1"/>
            <a:r>
              <a:rPr lang="en-US" altLang="zh-TW" smtClean="0"/>
              <a:t/>
            </a:r>
            <a:br>
              <a:rPr lang="en-US" altLang="zh-TW" smtClean="0"/>
            </a:br>
            <a:r>
              <a:rPr lang="en-US" altLang="zh-TW" smtClean="0"/>
              <a:t>106</a:t>
            </a:r>
            <a:r>
              <a:rPr lang="zh-TW" altLang="en-US" smtClean="0"/>
              <a:t>免試入學</a:t>
            </a:r>
            <a:r>
              <a:rPr lang="en-US" altLang="zh-TW" smtClean="0"/>
              <a:t/>
            </a:r>
            <a:br>
              <a:rPr lang="en-US" altLang="zh-TW" smtClean="0"/>
            </a:br>
            <a:r>
              <a:rPr lang="zh-TW" altLang="en-US" b="1" smtClean="0">
                <a:solidFill>
                  <a:srgbClr val="CCFF33"/>
                </a:solidFill>
              </a:rPr>
              <a:t>會考考高分</a:t>
            </a:r>
            <a:r>
              <a:rPr lang="en-US" altLang="zh-TW" smtClean="0"/>
              <a:t/>
            </a:r>
            <a:br>
              <a:rPr lang="en-US" altLang="zh-TW" smtClean="0"/>
            </a:br>
            <a:r>
              <a:rPr lang="en-US" altLang="zh-TW" smtClean="0"/>
              <a:t/>
            </a:r>
            <a:br>
              <a:rPr lang="en-US" altLang="zh-TW" smtClean="0"/>
            </a:br>
            <a:endParaRPr lang="en-US" altLang="zh-TW" smtClean="0">
              <a:solidFill>
                <a:srgbClr val="CCFF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730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如何</a:t>
            </a:r>
            <a:r>
              <a:rPr lang="zh-TW" altLang="en-US" b="1" dirty="0" smtClean="0"/>
              <a:t>準備</a:t>
            </a:r>
            <a:r>
              <a:rPr lang="zh-TW" altLang="en-US" b="1" dirty="0"/>
              <a:t>會考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0000FF"/>
                </a:solidFill>
              </a:rPr>
              <a:t>「專家只不過是一群訓練有素的狗」</a:t>
            </a:r>
            <a:r>
              <a:rPr lang="zh-TW" altLang="en-US" b="1" dirty="0">
                <a:solidFill>
                  <a:srgbClr val="0000FF"/>
                </a:solidFill>
                <a:latin typeface="華康粗黑體" pitchFamily="49" charset="-120"/>
                <a:ea typeface="華康粗黑體" pitchFamily="49" charset="-120"/>
              </a:rPr>
              <a:t>。</a:t>
            </a:r>
            <a:r>
              <a:rPr lang="zh-TW" altLang="en-US" b="1" dirty="0">
                <a:solidFill>
                  <a:srgbClr val="0000FF"/>
                </a:solidFill>
              </a:rPr>
              <a:t> </a:t>
            </a:r>
          </a:p>
          <a:p>
            <a:pPr>
              <a:buFont typeface="Wingdings" pitchFamily="2" charset="2"/>
              <a:buNone/>
            </a:pPr>
            <a:r>
              <a:rPr lang="zh-TW" altLang="en-US" b="1" dirty="0">
                <a:solidFill>
                  <a:srgbClr val="CC3399"/>
                </a:solidFill>
              </a:rPr>
              <a:t>     </a:t>
            </a:r>
            <a:r>
              <a:rPr lang="en-US" altLang="zh-TW" b="1" dirty="0">
                <a:solidFill>
                  <a:srgbClr val="CC3399"/>
                </a:solidFill>
              </a:rPr>
              <a:t>~</a:t>
            </a:r>
            <a:r>
              <a:rPr lang="zh-TW" altLang="en-US" b="1" dirty="0">
                <a:solidFill>
                  <a:srgbClr val="CC3399"/>
                </a:solidFill>
              </a:rPr>
              <a:t>愛因斯坦</a:t>
            </a:r>
            <a:r>
              <a:rPr lang="en-US" altLang="zh-TW" b="1" dirty="0">
                <a:solidFill>
                  <a:srgbClr val="CC3399"/>
                </a:solidFill>
              </a:rPr>
              <a:t>~</a:t>
            </a:r>
            <a:endParaRPr lang="en-US" altLang="zh-TW" b="1" dirty="0">
              <a:solidFill>
                <a:srgbClr val="0000FF"/>
              </a:solidFill>
            </a:endParaRPr>
          </a:p>
          <a:p>
            <a:r>
              <a:rPr lang="zh-TW" altLang="en-US" b="1" dirty="0">
                <a:solidFill>
                  <a:srgbClr val="0000FF"/>
                </a:solidFill>
              </a:rPr>
              <a:t>重複</a:t>
            </a:r>
            <a:r>
              <a:rPr lang="en-US" altLang="zh-TW" b="1" dirty="0">
                <a:solidFill>
                  <a:srgbClr val="0000FF"/>
                </a:solidFill>
              </a:rPr>
              <a:t>21</a:t>
            </a:r>
            <a:r>
              <a:rPr lang="zh-TW" altLang="en-US" b="1" dirty="0">
                <a:solidFill>
                  <a:srgbClr val="0000FF"/>
                </a:solidFill>
              </a:rPr>
              <a:t>次的行為就成習慣</a:t>
            </a:r>
            <a:r>
              <a:rPr lang="zh-TW" altLang="en-US" b="1" dirty="0">
                <a:solidFill>
                  <a:srgbClr val="0000FF"/>
                </a:solidFill>
                <a:latin typeface="華康粗黑體" pitchFamily="49" charset="-120"/>
                <a:ea typeface="華康粗黑體" pitchFamily="49" charset="-120"/>
              </a:rPr>
              <a:t>。</a:t>
            </a:r>
            <a:endParaRPr lang="zh-TW" altLang="en-US" b="1" dirty="0">
              <a:solidFill>
                <a:srgbClr val="0000FF"/>
              </a:solidFill>
            </a:endParaRPr>
          </a:p>
          <a:p>
            <a:r>
              <a:rPr lang="zh-TW" altLang="en-US" b="1" dirty="0" smtClean="0">
                <a:solidFill>
                  <a:srgbClr val="0000FF"/>
                </a:solidFill>
              </a:rPr>
              <a:t>國中</a:t>
            </a:r>
            <a:r>
              <a:rPr lang="zh-TW" altLang="en-US" b="1" dirty="0">
                <a:solidFill>
                  <a:srgbClr val="0000FF"/>
                </a:solidFill>
              </a:rPr>
              <a:t>會考</a:t>
            </a:r>
            <a:r>
              <a:rPr lang="zh-TW" altLang="en-US" b="1" dirty="0" smtClean="0">
                <a:solidFill>
                  <a:srgbClr val="0000FF"/>
                </a:solidFill>
              </a:rPr>
              <a:t>題目</a:t>
            </a:r>
            <a:r>
              <a:rPr lang="zh-TW" altLang="en-US" b="1" dirty="0">
                <a:solidFill>
                  <a:srgbClr val="0000FF"/>
                </a:solidFill>
              </a:rPr>
              <a:t>簡單</a:t>
            </a:r>
            <a:r>
              <a:rPr lang="en-US" altLang="en-US" b="1" dirty="0">
                <a:solidFill>
                  <a:srgbClr val="0000FF"/>
                </a:solidFill>
              </a:rPr>
              <a:t>、</a:t>
            </a:r>
            <a:r>
              <a:rPr lang="zh-TW" altLang="en-US" b="1" dirty="0">
                <a:solidFill>
                  <a:srgbClr val="0000FF"/>
                </a:solidFill>
              </a:rPr>
              <a:t>可透過精熟</a:t>
            </a:r>
            <a:r>
              <a:rPr lang="zh-TW" altLang="en-US" b="1" dirty="0" smtClean="0">
                <a:solidFill>
                  <a:srgbClr val="0000FF"/>
                </a:solidFill>
              </a:rPr>
              <a:t>法，</a:t>
            </a:r>
            <a:endParaRPr lang="zh-TW" altLang="en-US" b="1" dirty="0">
              <a:solidFill>
                <a:srgbClr val="0000FF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zh-TW" altLang="en-US" b="1" dirty="0">
                <a:solidFill>
                  <a:srgbClr val="0000FF"/>
                </a:solidFill>
              </a:rPr>
              <a:t>   </a:t>
            </a:r>
            <a:r>
              <a:rPr lang="zh-TW" altLang="en-US" b="1" dirty="0">
                <a:solidFill>
                  <a:srgbClr val="CC3399"/>
                </a:solidFill>
              </a:rPr>
              <a:t>反覆練習取得</a:t>
            </a:r>
            <a:r>
              <a:rPr lang="zh-TW" altLang="en-US" b="1" dirty="0" smtClean="0">
                <a:solidFill>
                  <a:srgbClr val="CC3399"/>
                </a:solidFill>
              </a:rPr>
              <a:t>高分</a:t>
            </a:r>
            <a:r>
              <a:rPr lang="zh-TW" altLang="en-US" b="1" dirty="0" smtClean="0">
                <a:solidFill>
                  <a:srgbClr val="CC3399"/>
                </a:solidFill>
                <a:latin typeface="華康粗黑體" pitchFamily="49" charset="-120"/>
                <a:ea typeface="華康粗黑體" pitchFamily="49" charset="-120"/>
              </a:rPr>
              <a:t>。</a:t>
            </a:r>
            <a:endParaRPr lang="zh-TW" altLang="en-US" b="1" dirty="0">
              <a:solidFill>
                <a:srgbClr val="CC3399"/>
              </a:solidFill>
            </a:endParaRPr>
          </a:p>
          <a:p>
            <a:pPr>
              <a:buFont typeface="Wingdings" pitchFamily="2" charset="2"/>
              <a:buNone/>
            </a:pPr>
            <a:endParaRPr lang="en-US" altLang="zh-TW" b="1" dirty="0">
              <a:solidFill>
                <a:srgbClr val="CC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754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如何</a:t>
            </a:r>
            <a:r>
              <a:rPr lang="zh-TW" altLang="en-US" b="1" dirty="0" smtClean="0"/>
              <a:t>準備</a:t>
            </a:r>
            <a:r>
              <a:rPr lang="zh-TW" altLang="en-US" b="1" dirty="0"/>
              <a:t>會考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1" dirty="0">
                <a:solidFill>
                  <a:srgbClr val="CC3399"/>
                </a:solidFill>
              </a:rPr>
              <a:t>1.</a:t>
            </a:r>
            <a:r>
              <a:rPr lang="zh-TW" altLang="en-US" b="1" dirty="0">
                <a:solidFill>
                  <a:srgbClr val="CC3399"/>
                </a:solidFill>
              </a:rPr>
              <a:t>良好的讀書作息表 </a:t>
            </a:r>
            <a:r>
              <a:rPr lang="en-US" altLang="zh-TW" b="1" dirty="0">
                <a:solidFill>
                  <a:srgbClr val="CC3399"/>
                </a:solidFill>
              </a:rPr>
              <a:t>: </a:t>
            </a:r>
          </a:p>
          <a:p>
            <a:pPr>
              <a:buFont typeface="Wingdings" pitchFamily="2" charset="2"/>
              <a:buNone/>
            </a:pPr>
            <a:r>
              <a:rPr lang="en-US" altLang="zh-TW" b="1" dirty="0">
                <a:solidFill>
                  <a:srgbClr val="CC3399"/>
                </a:solidFill>
              </a:rPr>
              <a:t>     (1) </a:t>
            </a:r>
            <a:r>
              <a:rPr lang="zh-TW" altLang="en-US" b="1" dirty="0">
                <a:solidFill>
                  <a:srgbClr val="CC3399"/>
                </a:solidFill>
              </a:rPr>
              <a:t>依據基測考試科目時間排定</a:t>
            </a:r>
          </a:p>
          <a:p>
            <a:pPr>
              <a:buFont typeface="Wingdings" pitchFamily="2" charset="2"/>
              <a:buNone/>
            </a:pPr>
            <a:endParaRPr lang="zh-TW" altLang="en-US" b="1" dirty="0">
              <a:solidFill>
                <a:srgbClr val="CC3399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zh-TW" altLang="en-US" b="1" dirty="0">
                <a:solidFill>
                  <a:srgbClr val="CC3399"/>
                </a:solidFill>
              </a:rPr>
              <a:t>         </a:t>
            </a:r>
            <a:r>
              <a:rPr lang="zh-TW" altLang="en-US" b="1" dirty="0">
                <a:solidFill>
                  <a:srgbClr val="0000FF"/>
                </a:solidFill>
              </a:rPr>
              <a:t>第一天 </a:t>
            </a:r>
            <a:r>
              <a:rPr lang="en-US" altLang="zh-TW" b="1" dirty="0">
                <a:solidFill>
                  <a:srgbClr val="0000FF"/>
                </a:solidFill>
              </a:rPr>
              <a:t>: </a:t>
            </a:r>
            <a:r>
              <a:rPr lang="zh-TW" altLang="en-US" b="1" dirty="0">
                <a:solidFill>
                  <a:srgbClr val="0000FF"/>
                </a:solidFill>
              </a:rPr>
              <a:t>社會</a:t>
            </a:r>
            <a:r>
              <a:rPr lang="en-US" altLang="en-US" b="1" dirty="0" smtClean="0">
                <a:solidFill>
                  <a:srgbClr val="0000FF"/>
                </a:solidFill>
              </a:rPr>
              <a:t>、</a:t>
            </a:r>
            <a:r>
              <a:rPr lang="zh-TW" altLang="en-US" b="1" dirty="0">
                <a:solidFill>
                  <a:srgbClr val="0000FF"/>
                </a:solidFill>
              </a:rPr>
              <a:t>數學</a:t>
            </a:r>
            <a:r>
              <a:rPr lang="en-US" altLang="en-US" b="1" dirty="0" smtClean="0">
                <a:solidFill>
                  <a:srgbClr val="0000FF"/>
                </a:solidFill>
              </a:rPr>
              <a:t>、</a:t>
            </a:r>
            <a:r>
              <a:rPr lang="zh-TW" altLang="en-US" b="1" dirty="0">
                <a:solidFill>
                  <a:srgbClr val="0000FF"/>
                </a:solidFill>
              </a:rPr>
              <a:t>國文</a:t>
            </a:r>
            <a:r>
              <a:rPr lang="en-US" altLang="en-US" b="1" dirty="0">
                <a:solidFill>
                  <a:srgbClr val="0000FF"/>
                </a:solidFill>
              </a:rPr>
              <a:t>、</a:t>
            </a:r>
            <a:r>
              <a:rPr lang="zh-TW" altLang="en-US" b="1" dirty="0">
                <a:solidFill>
                  <a:srgbClr val="0000FF"/>
                </a:solidFill>
              </a:rPr>
              <a:t>寫作</a:t>
            </a:r>
          </a:p>
          <a:p>
            <a:pPr>
              <a:buFont typeface="Wingdings" pitchFamily="2" charset="2"/>
              <a:buNone/>
            </a:pPr>
            <a:r>
              <a:rPr lang="zh-TW" altLang="en-US" b="1" dirty="0">
                <a:solidFill>
                  <a:srgbClr val="0000FF"/>
                </a:solidFill>
              </a:rPr>
              <a:t>         第二天 </a:t>
            </a:r>
            <a:r>
              <a:rPr lang="en-US" altLang="zh-TW" b="1" dirty="0">
                <a:solidFill>
                  <a:srgbClr val="0000FF"/>
                </a:solidFill>
              </a:rPr>
              <a:t>: </a:t>
            </a:r>
            <a:r>
              <a:rPr lang="zh-TW" altLang="en-US" b="1" dirty="0">
                <a:solidFill>
                  <a:srgbClr val="0000FF"/>
                </a:solidFill>
              </a:rPr>
              <a:t>自然</a:t>
            </a:r>
            <a:r>
              <a:rPr lang="en-US" altLang="en-US" b="1" dirty="0" smtClean="0">
                <a:solidFill>
                  <a:srgbClr val="0000FF"/>
                </a:solidFill>
              </a:rPr>
              <a:t>、</a:t>
            </a:r>
            <a:r>
              <a:rPr lang="zh-TW" altLang="en-US" b="1" dirty="0">
                <a:solidFill>
                  <a:srgbClr val="0000FF"/>
                </a:solidFill>
              </a:rPr>
              <a:t>英語</a:t>
            </a:r>
          </a:p>
        </p:txBody>
      </p:sp>
    </p:spTree>
    <p:extLst>
      <p:ext uri="{BB962C8B-B14F-4D97-AF65-F5344CB8AC3E}">
        <p14:creationId xmlns:p14="http://schemas.microsoft.com/office/powerpoint/2010/main" xmlns="" val="241229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如何</a:t>
            </a:r>
            <a:r>
              <a:rPr lang="zh-TW" altLang="en-US" b="1" dirty="0" smtClean="0"/>
              <a:t>準備</a:t>
            </a:r>
            <a:r>
              <a:rPr lang="zh-TW" altLang="en-US" b="1" dirty="0"/>
              <a:t>會考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1" dirty="0">
                <a:solidFill>
                  <a:srgbClr val="0000FF"/>
                </a:solidFill>
              </a:rPr>
              <a:t>(2)</a:t>
            </a:r>
            <a:r>
              <a:rPr lang="zh-TW" altLang="en-US" b="1" dirty="0">
                <a:solidFill>
                  <a:srgbClr val="0000FF"/>
                </a:solidFill>
              </a:rPr>
              <a:t>複習教材 </a:t>
            </a:r>
            <a:r>
              <a:rPr lang="en-US" altLang="zh-TW" b="1" dirty="0">
                <a:solidFill>
                  <a:srgbClr val="0000FF"/>
                </a:solidFill>
              </a:rPr>
              <a:t>: </a:t>
            </a:r>
            <a:r>
              <a:rPr lang="zh-TW" altLang="en-US" b="1" dirty="0">
                <a:solidFill>
                  <a:srgbClr val="0000FF"/>
                </a:solidFill>
              </a:rPr>
              <a:t>一個版本</a:t>
            </a:r>
            <a:r>
              <a:rPr lang="en-US" altLang="zh-TW" b="1" dirty="0">
                <a:solidFill>
                  <a:srgbClr val="0000FF"/>
                </a:solidFill>
              </a:rPr>
              <a:t>.</a:t>
            </a:r>
            <a:r>
              <a:rPr lang="zh-TW" altLang="en-US" b="1" dirty="0">
                <a:solidFill>
                  <a:srgbClr val="0000FF"/>
                </a:solidFill>
              </a:rPr>
              <a:t>反覆練習</a:t>
            </a:r>
          </a:p>
          <a:p>
            <a:pPr>
              <a:buFont typeface="Wingdings" pitchFamily="2" charset="2"/>
              <a:buNone/>
            </a:pPr>
            <a:r>
              <a:rPr lang="zh-TW" altLang="en-US" b="1" dirty="0">
                <a:solidFill>
                  <a:srgbClr val="0000FF"/>
                </a:solidFill>
              </a:rPr>
              <a:t>       依原有的即可、無須再買</a:t>
            </a:r>
            <a:r>
              <a:rPr lang="zh-TW" altLang="en-US" b="1" dirty="0" smtClean="0">
                <a:solidFill>
                  <a:srgbClr val="0000FF"/>
                </a:solidFill>
              </a:rPr>
              <a:t>。</a:t>
            </a:r>
            <a:endParaRPr lang="en-US" altLang="zh-TW" b="1" dirty="0" smtClean="0">
              <a:solidFill>
                <a:srgbClr val="0000FF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zh-TW" altLang="en-US" b="1" dirty="0">
                <a:solidFill>
                  <a:srgbClr val="0000FF"/>
                </a:solidFill>
              </a:rPr>
              <a:t> </a:t>
            </a:r>
            <a:r>
              <a:rPr lang="zh-TW" altLang="en-US" b="1" dirty="0" smtClean="0">
                <a:solidFill>
                  <a:srgbClr val="0000FF"/>
                </a:solidFill>
              </a:rPr>
              <a:t>  </a:t>
            </a:r>
            <a:r>
              <a:rPr lang="en-US" altLang="zh-TW" b="1" dirty="0" smtClean="0">
                <a:solidFill>
                  <a:srgbClr val="0000FF"/>
                </a:solidFill>
              </a:rPr>
              <a:t>(3)</a:t>
            </a:r>
            <a:r>
              <a:rPr lang="zh-TW" altLang="en-US" b="1" dirty="0" smtClean="0">
                <a:solidFill>
                  <a:srgbClr val="0000FF"/>
                </a:solidFill>
              </a:rPr>
              <a:t>掌握基礎題。</a:t>
            </a:r>
            <a:endParaRPr lang="zh-TW" altLang="en-US" b="1" dirty="0">
              <a:solidFill>
                <a:srgbClr val="0000FF"/>
              </a:solidFill>
            </a:endParaRPr>
          </a:p>
          <a:p>
            <a:r>
              <a:rPr lang="en-US" altLang="zh-TW" b="1" dirty="0" smtClean="0">
                <a:solidFill>
                  <a:srgbClr val="CC3399"/>
                </a:solidFill>
              </a:rPr>
              <a:t>(4)</a:t>
            </a:r>
            <a:r>
              <a:rPr lang="zh-TW" altLang="en-US" b="1" dirty="0">
                <a:solidFill>
                  <a:srgbClr val="CC3399"/>
                </a:solidFill>
              </a:rPr>
              <a:t>首重歷屆試題 </a:t>
            </a:r>
            <a:r>
              <a:rPr lang="en-US" altLang="zh-TW" b="1" dirty="0">
                <a:solidFill>
                  <a:srgbClr val="CC3399"/>
                </a:solidFill>
              </a:rPr>
              <a:t>: </a:t>
            </a:r>
            <a:r>
              <a:rPr lang="zh-TW" altLang="en-US" b="1" dirty="0">
                <a:solidFill>
                  <a:srgbClr val="CC3399"/>
                </a:solidFill>
              </a:rPr>
              <a:t>準備附解答的</a:t>
            </a:r>
            <a:r>
              <a:rPr lang="zh-TW" altLang="en-US" b="1" dirty="0" smtClean="0">
                <a:solidFill>
                  <a:srgbClr val="CC3399"/>
                </a:solidFill>
              </a:rPr>
              <a:t>歷屆</a:t>
            </a:r>
            <a:endParaRPr lang="en-US" altLang="zh-TW" b="1" dirty="0" smtClean="0">
              <a:solidFill>
                <a:srgbClr val="CC3399"/>
              </a:solidFill>
            </a:endParaRPr>
          </a:p>
          <a:p>
            <a:pPr>
              <a:buNone/>
            </a:pPr>
            <a:r>
              <a:rPr lang="zh-TW" altLang="en-US" b="1" dirty="0" smtClean="0">
                <a:solidFill>
                  <a:srgbClr val="CC3399"/>
                </a:solidFill>
              </a:rPr>
              <a:t> </a:t>
            </a:r>
            <a:r>
              <a:rPr lang="zh-TW" altLang="en-US" b="1" dirty="0" smtClean="0">
                <a:solidFill>
                  <a:srgbClr val="CC3399"/>
                </a:solidFill>
              </a:rPr>
              <a:t>      </a:t>
            </a:r>
            <a:r>
              <a:rPr lang="zh-TW" altLang="en-US" b="1" dirty="0" smtClean="0">
                <a:solidFill>
                  <a:srgbClr val="CC3399"/>
                </a:solidFill>
              </a:rPr>
              <a:t>試題</a:t>
            </a:r>
            <a:r>
              <a:rPr lang="zh-TW" altLang="en-US" b="1" dirty="0">
                <a:solidFill>
                  <a:srgbClr val="CC3399"/>
                </a:solidFill>
              </a:rPr>
              <a:t>本</a:t>
            </a:r>
            <a:r>
              <a:rPr lang="en-US" altLang="zh-TW" b="1" dirty="0">
                <a:solidFill>
                  <a:srgbClr val="CC3399"/>
                </a:solidFill>
              </a:rPr>
              <a:t>(</a:t>
            </a:r>
            <a:r>
              <a:rPr lang="zh-TW" altLang="en-US" b="1" dirty="0">
                <a:solidFill>
                  <a:srgbClr val="CC3399"/>
                </a:solidFill>
              </a:rPr>
              <a:t>近</a:t>
            </a:r>
            <a:r>
              <a:rPr lang="en-US" altLang="zh-TW" b="1" dirty="0">
                <a:solidFill>
                  <a:srgbClr val="CC3399"/>
                </a:solidFill>
              </a:rPr>
              <a:t>5</a:t>
            </a:r>
            <a:r>
              <a:rPr lang="zh-TW" altLang="en-US" b="1" dirty="0">
                <a:solidFill>
                  <a:srgbClr val="CC3399"/>
                </a:solidFill>
              </a:rPr>
              <a:t>年</a:t>
            </a:r>
            <a:r>
              <a:rPr lang="en-US" altLang="zh-TW" b="1" dirty="0">
                <a:solidFill>
                  <a:srgbClr val="CC3399"/>
                </a:solidFill>
              </a:rPr>
              <a:t>)</a:t>
            </a:r>
            <a:r>
              <a:rPr lang="zh-TW" altLang="en-US" b="1" dirty="0">
                <a:solidFill>
                  <a:srgbClr val="CC3399"/>
                </a:solidFill>
              </a:rPr>
              <a:t>重頭至尾作完並了解。</a:t>
            </a:r>
          </a:p>
          <a:p>
            <a:pPr>
              <a:buFont typeface="Wingdings" pitchFamily="2" charset="2"/>
              <a:buNone/>
            </a:pPr>
            <a:r>
              <a:rPr lang="zh-TW" altLang="en-US" dirty="0"/>
              <a:t>   </a:t>
            </a:r>
          </a:p>
          <a:p>
            <a:pPr>
              <a:buFont typeface="Wingdings" pitchFamily="2" charset="2"/>
              <a:buNone/>
            </a:pP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xmlns="" val="247432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如何</a:t>
            </a:r>
            <a:r>
              <a:rPr lang="zh-TW" altLang="en-US" b="1" dirty="0" smtClean="0"/>
              <a:t>準備會考</a:t>
            </a:r>
            <a:endParaRPr lang="zh-TW" altLang="en-US" b="1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zh-TW" b="1" dirty="0" smtClean="0">
                <a:solidFill>
                  <a:srgbClr val="0000FF"/>
                </a:solidFill>
              </a:rPr>
              <a:t>(5)</a:t>
            </a:r>
            <a:r>
              <a:rPr lang="zh-TW" altLang="en-US" b="1" dirty="0">
                <a:solidFill>
                  <a:srgbClr val="0000FF"/>
                </a:solidFill>
              </a:rPr>
              <a:t>錯誤筆記本 </a:t>
            </a:r>
            <a:r>
              <a:rPr lang="en-US" altLang="zh-TW" b="1" dirty="0">
                <a:solidFill>
                  <a:srgbClr val="0000FF"/>
                </a:solidFill>
              </a:rPr>
              <a:t>: </a:t>
            </a:r>
            <a:r>
              <a:rPr lang="zh-TW" altLang="en-US" b="1" dirty="0">
                <a:solidFill>
                  <a:srgbClr val="0000FF"/>
                </a:solidFill>
              </a:rPr>
              <a:t>準備空白筆記本</a:t>
            </a:r>
          </a:p>
          <a:p>
            <a:pPr>
              <a:buFont typeface="Wingdings" pitchFamily="2" charset="2"/>
              <a:buNone/>
            </a:pPr>
            <a:r>
              <a:rPr lang="zh-TW" altLang="en-US" b="1" dirty="0">
                <a:solidFill>
                  <a:srgbClr val="0000FF"/>
                </a:solidFill>
              </a:rPr>
              <a:t>     →記錄錯誤題目與觀念。</a:t>
            </a:r>
          </a:p>
          <a:p>
            <a:pPr>
              <a:buFont typeface="Wingdings" pitchFamily="2" charset="2"/>
              <a:buNone/>
            </a:pPr>
            <a:r>
              <a:rPr lang="zh-TW" altLang="en-US" b="1" dirty="0">
                <a:solidFill>
                  <a:srgbClr val="0000FF"/>
                </a:solidFill>
              </a:rPr>
              <a:t>     →再寫上正確解答。</a:t>
            </a:r>
          </a:p>
          <a:p>
            <a:pPr>
              <a:buFont typeface="Wingdings" pitchFamily="2" charset="2"/>
              <a:buNone/>
            </a:pPr>
            <a:r>
              <a:rPr lang="zh-TW" altLang="en-US" b="1" dirty="0">
                <a:solidFill>
                  <a:srgbClr val="0000FF"/>
                </a:solidFill>
              </a:rPr>
              <a:t>     →對錯比較。</a:t>
            </a:r>
          </a:p>
          <a:p>
            <a:pPr>
              <a:buFont typeface="Wingdings" pitchFamily="2" charset="2"/>
              <a:buNone/>
            </a:pPr>
            <a:r>
              <a:rPr lang="zh-TW" altLang="en-US" b="1" dirty="0">
                <a:solidFill>
                  <a:srgbClr val="CC3399"/>
                </a:solidFill>
              </a:rPr>
              <a:t>     →若答案錯誤時，看詳解時勿一次看完</a:t>
            </a:r>
          </a:p>
          <a:p>
            <a:pPr>
              <a:buFont typeface="Wingdings" pitchFamily="2" charset="2"/>
              <a:buNone/>
            </a:pPr>
            <a:r>
              <a:rPr lang="zh-TW" altLang="en-US" b="1" dirty="0">
                <a:solidFill>
                  <a:srgbClr val="CC3399"/>
                </a:solidFill>
              </a:rPr>
              <a:t>     →先看完一個步驟，再自行思考下一個</a:t>
            </a:r>
          </a:p>
          <a:p>
            <a:pPr>
              <a:buFont typeface="Wingdings" pitchFamily="2" charset="2"/>
              <a:buNone/>
            </a:pPr>
            <a:r>
              <a:rPr lang="zh-TW" altLang="en-US" b="1" dirty="0">
                <a:solidFill>
                  <a:srgbClr val="CC3399"/>
                </a:solidFill>
              </a:rPr>
              <a:t>        步驟 。</a:t>
            </a:r>
          </a:p>
        </p:txBody>
      </p:sp>
    </p:spTree>
    <p:extLst>
      <p:ext uri="{BB962C8B-B14F-4D97-AF65-F5344CB8AC3E}">
        <p14:creationId xmlns:p14="http://schemas.microsoft.com/office/powerpoint/2010/main" xmlns="" val="59207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FFFFFF"/>
                </a:solidFill>
              </a:rPr>
              <a:t>應考注意事項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1" dirty="0">
                <a:solidFill>
                  <a:srgbClr val="CC0099"/>
                </a:solidFill>
              </a:rPr>
              <a:t>1.</a:t>
            </a:r>
            <a:r>
              <a:rPr lang="zh-TW" altLang="en-US" b="1" dirty="0">
                <a:solidFill>
                  <a:srgbClr val="CC0099"/>
                </a:solidFill>
              </a:rPr>
              <a:t>耐心審題、細心作答</a:t>
            </a:r>
          </a:p>
          <a:p>
            <a:r>
              <a:rPr lang="zh-TW" altLang="en-US" b="1" dirty="0">
                <a:solidFill>
                  <a:srgbClr val="0033CC"/>
                </a:solidFill>
              </a:rPr>
              <a:t>  </a:t>
            </a:r>
            <a:r>
              <a:rPr lang="en-US" altLang="zh-TW" b="1" dirty="0">
                <a:solidFill>
                  <a:srgbClr val="0033CC"/>
                </a:solidFill>
              </a:rPr>
              <a:t>(1)</a:t>
            </a:r>
            <a:r>
              <a:rPr lang="zh-TW" altLang="en-US" b="1" dirty="0">
                <a:solidFill>
                  <a:srgbClr val="0033CC"/>
                </a:solidFill>
              </a:rPr>
              <a:t>各科測驗</a:t>
            </a:r>
            <a:r>
              <a:rPr lang="zh-TW" altLang="en-US" b="1" dirty="0" smtClean="0">
                <a:solidFill>
                  <a:srgbClr val="0033CC"/>
                </a:solidFill>
              </a:rPr>
              <a:t>時間為</a:t>
            </a:r>
            <a:r>
              <a:rPr lang="en-US" altLang="zh-TW" b="1" dirty="0" smtClean="0">
                <a:solidFill>
                  <a:srgbClr val="0033CC"/>
                </a:solidFill>
              </a:rPr>
              <a:t>60~70</a:t>
            </a:r>
            <a:r>
              <a:rPr lang="zh-TW" altLang="en-US" b="1" dirty="0">
                <a:solidFill>
                  <a:srgbClr val="0033CC"/>
                </a:solidFill>
              </a:rPr>
              <a:t>分鐘，題數為－</a:t>
            </a:r>
            <a:br>
              <a:rPr lang="zh-TW" altLang="en-US" b="1" dirty="0">
                <a:solidFill>
                  <a:srgbClr val="0033CC"/>
                </a:solidFill>
              </a:rPr>
            </a:br>
            <a:r>
              <a:rPr lang="zh-TW" altLang="en-US" b="1" dirty="0">
                <a:solidFill>
                  <a:srgbClr val="0033CC"/>
                </a:solidFill>
              </a:rPr>
              <a:t>   </a:t>
            </a:r>
            <a:r>
              <a:rPr lang="en-US" altLang="zh-TW" b="1" dirty="0">
                <a:solidFill>
                  <a:srgbClr val="0033CC"/>
                </a:solidFill>
              </a:rPr>
              <a:t>A.</a:t>
            </a:r>
            <a:r>
              <a:rPr lang="zh-TW" altLang="en-US" b="1" dirty="0">
                <a:solidFill>
                  <a:srgbClr val="0033CC"/>
                </a:solidFill>
              </a:rPr>
              <a:t>國文：</a:t>
            </a:r>
            <a:r>
              <a:rPr lang="en-US" altLang="zh-TW" b="1" dirty="0">
                <a:solidFill>
                  <a:srgbClr val="0033CC"/>
                </a:solidFill>
              </a:rPr>
              <a:t>45</a:t>
            </a:r>
            <a:r>
              <a:rPr lang="zh-TW" altLang="en-US" b="1" dirty="0">
                <a:solidFill>
                  <a:srgbClr val="0033CC"/>
                </a:solidFill>
              </a:rPr>
              <a:t>～</a:t>
            </a:r>
            <a:r>
              <a:rPr lang="en-US" altLang="zh-TW" b="1" dirty="0">
                <a:solidFill>
                  <a:srgbClr val="0033CC"/>
                </a:solidFill>
              </a:rPr>
              <a:t>50</a:t>
            </a:r>
            <a:r>
              <a:rPr lang="zh-TW" altLang="en-US" b="1" dirty="0" smtClean="0">
                <a:solidFill>
                  <a:srgbClr val="0033CC"/>
                </a:solidFill>
              </a:rPr>
              <a:t>題（可能</a:t>
            </a:r>
            <a:r>
              <a:rPr lang="en-US" altLang="zh-TW" b="1" dirty="0" smtClean="0">
                <a:solidFill>
                  <a:srgbClr val="0033CC"/>
                </a:solidFill>
              </a:rPr>
              <a:t>48</a:t>
            </a:r>
            <a:r>
              <a:rPr lang="zh-TW" altLang="en-US" b="1" dirty="0" smtClean="0">
                <a:solidFill>
                  <a:srgbClr val="0033CC"/>
                </a:solidFill>
              </a:rPr>
              <a:t>題）</a:t>
            </a:r>
            <a:r>
              <a:rPr lang="zh-TW" altLang="en-US" b="1" dirty="0">
                <a:solidFill>
                  <a:srgbClr val="0033CC"/>
                </a:solidFill>
              </a:rPr>
              <a:t/>
            </a:r>
            <a:br>
              <a:rPr lang="zh-TW" altLang="en-US" b="1" dirty="0">
                <a:solidFill>
                  <a:srgbClr val="0033CC"/>
                </a:solidFill>
              </a:rPr>
            </a:br>
            <a:r>
              <a:rPr lang="zh-TW" altLang="en-US" b="1" dirty="0">
                <a:solidFill>
                  <a:srgbClr val="0033CC"/>
                </a:solidFill>
              </a:rPr>
              <a:t>   </a:t>
            </a:r>
            <a:r>
              <a:rPr lang="en-US" altLang="zh-TW" b="1" dirty="0">
                <a:solidFill>
                  <a:srgbClr val="0033CC"/>
                </a:solidFill>
              </a:rPr>
              <a:t>B.</a:t>
            </a:r>
            <a:r>
              <a:rPr lang="zh-TW" altLang="en-US" b="1" dirty="0">
                <a:solidFill>
                  <a:srgbClr val="0033CC"/>
                </a:solidFill>
              </a:rPr>
              <a:t>英語：</a:t>
            </a:r>
            <a:r>
              <a:rPr lang="en-US" altLang="zh-TW" b="1" dirty="0">
                <a:solidFill>
                  <a:srgbClr val="0033CC"/>
                </a:solidFill>
              </a:rPr>
              <a:t>40</a:t>
            </a:r>
            <a:r>
              <a:rPr lang="zh-TW" altLang="en-US" b="1" dirty="0">
                <a:solidFill>
                  <a:srgbClr val="0033CC"/>
                </a:solidFill>
              </a:rPr>
              <a:t>～</a:t>
            </a:r>
            <a:r>
              <a:rPr lang="en-US" altLang="zh-TW" b="1" dirty="0">
                <a:solidFill>
                  <a:srgbClr val="0033CC"/>
                </a:solidFill>
              </a:rPr>
              <a:t>45</a:t>
            </a:r>
            <a:r>
              <a:rPr lang="zh-TW" altLang="en-US" b="1" dirty="0">
                <a:solidFill>
                  <a:srgbClr val="0033CC"/>
                </a:solidFill>
              </a:rPr>
              <a:t>題（可能</a:t>
            </a:r>
            <a:r>
              <a:rPr lang="en-US" altLang="zh-TW" b="1" dirty="0" smtClean="0">
                <a:solidFill>
                  <a:srgbClr val="0033CC"/>
                </a:solidFill>
              </a:rPr>
              <a:t>40</a:t>
            </a:r>
            <a:r>
              <a:rPr lang="zh-TW" altLang="en-US" b="1" dirty="0" smtClean="0">
                <a:solidFill>
                  <a:srgbClr val="0033CC"/>
                </a:solidFill>
              </a:rPr>
              <a:t>題</a:t>
            </a:r>
            <a:r>
              <a:rPr lang="zh-TW" altLang="en-US" b="1" dirty="0">
                <a:solidFill>
                  <a:srgbClr val="0033CC"/>
                </a:solidFill>
              </a:rPr>
              <a:t>）</a:t>
            </a:r>
            <a:br>
              <a:rPr lang="zh-TW" altLang="en-US" b="1" dirty="0">
                <a:solidFill>
                  <a:srgbClr val="0033CC"/>
                </a:solidFill>
              </a:rPr>
            </a:br>
            <a:r>
              <a:rPr lang="zh-TW" altLang="en-US" b="1" dirty="0">
                <a:solidFill>
                  <a:srgbClr val="0033CC"/>
                </a:solidFill>
              </a:rPr>
              <a:t>   </a:t>
            </a:r>
            <a:r>
              <a:rPr lang="en-US" altLang="zh-TW" b="1" dirty="0">
                <a:solidFill>
                  <a:srgbClr val="0033CC"/>
                </a:solidFill>
              </a:rPr>
              <a:t>C.</a:t>
            </a:r>
            <a:r>
              <a:rPr lang="zh-TW" altLang="en-US" b="1" dirty="0">
                <a:solidFill>
                  <a:srgbClr val="0033CC"/>
                </a:solidFill>
              </a:rPr>
              <a:t>數學</a:t>
            </a:r>
            <a:r>
              <a:rPr lang="zh-TW" altLang="en-US" b="1" dirty="0" smtClean="0">
                <a:solidFill>
                  <a:srgbClr val="0033CC"/>
                </a:solidFill>
              </a:rPr>
              <a:t>：</a:t>
            </a:r>
            <a:r>
              <a:rPr lang="en-US" altLang="zh-TW" b="1" dirty="0" smtClean="0">
                <a:solidFill>
                  <a:srgbClr val="0033CC"/>
                </a:solidFill>
              </a:rPr>
              <a:t>25</a:t>
            </a:r>
            <a:r>
              <a:rPr lang="zh-TW" altLang="en-US" b="1" dirty="0" smtClean="0">
                <a:solidFill>
                  <a:srgbClr val="0033CC"/>
                </a:solidFill>
              </a:rPr>
              <a:t>～</a:t>
            </a:r>
            <a:r>
              <a:rPr lang="en-US" altLang="zh-TW" b="1" dirty="0" smtClean="0">
                <a:solidFill>
                  <a:srgbClr val="0033CC"/>
                </a:solidFill>
              </a:rPr>
              <a:t>30</a:t>
            </a:r>
            <a:r>
              <a:rPr lang="zh-TW" altLang="en-US" b="1" dirty="0" smtClean="0">
                <a:solidFill>
                  <a:srgbClr val="0033CC"/>
                </a:solidFill>
              </a:rPr>
              <a:t>題</a:t>
            </a:r>
            <a:r>
              <a:rPr lang="zh-TW" altLang="en-US" b="1" dirty="0">
                <a:solidFill>
                  <a:srgbClr val="0033CC"/>
                </a:solidFill>
              </a:rPr>
              <a:t>（</a:t>
            </a:r>
            <a:r>
              <a:rPr lang="zh-TW" altLang="en-US" b="1" dirty="0" smtClean="0">
                <a:solidFill>
                  <a:srgbClr val="0033CC"/>
                </a:solidFill>
              </a:rPr>
              <a:t>可能</a:t>
            </a:r>
            <a:r>
              <a:rPr lang="en-US" altLang="zh-TW" b="1" dirty="0" smtClean="0">
                <a:solidFill>
                  <a:srgbClr val="0033CC"/>
                </a:solidFill>
              </a:rPr>
              <a:t>25</a:t>
            </a:r>
            <a:r>
              <a:rPr lang="zh-TW" altLang="en-US" b="1" dirty="0" smtClean="0">
                <a:solidFill>
                  <a:srgbClr val="0033CC"/>
                </a:solidFill>
              </a:rPr>
              <a:t>題</a:t>
            </a:r>
            <a:r>
              <a:rPr lang="zh-TW" altLang="en-US" b="1" dirty="0">
                <a:solidFill>
                  <a:srgbClr val="0033CC"/>
                </a:solidFill>
              </a:rPr>
              <a:t>）</a:t>
            </a:r>
            <a:br>
              <a:rPr lang="zh-TW" altLang="en-US" b="1" dirty="0">
                <a:solidFill>
                  <a:srgbClr val="0033CC"/>
                </a:solidFill>
              </a:rPr>
            </a:br>
            <a:r>
              <a:rPr lang="zh-TW" altLang="en-US" b="1" dirty="0">
                <a:solidFill>
                  <a:srgbClr val="0033CC"/>
                </a:solidFill>
              </a:rPr>
              <a:t>   </a:t>
            </a:r>
            <a:r>
              <a:rPr lang="en-US" altLang="zh-TW" b="1" dirty="0">
                <a:solidFill>
                  <a:srgbClr val="0033CC"/>
                </a:solidFill>
              </a:rPr>
              <a:t>D.</a:t>
            </a:r>
            <a:r>
              <a:rPr lang="zh-TW" altLang="en-US" b="1" dirty="0">
                <a:solidFill>
                  <a:srgbClr val="0033CC"/>
                </a:solidFill>
              </a:rPr>
              <a:t>社會：</a:t>
            </a:r>
            <a:r>
              <a:rPr lang="en-US" altLang="zh-TW" b="1" dirty="0">
                <a:solidFill>
                  <a:srgbClr val="0033CC"/>
                </a:solidFill>
              </a:rPr>
              <a:t>60</a:t>
            </a:r>
            <a:r>
              <a:rPr lang="zh-TW" altLang="en-US" b="1" dirty="0">
                <a:solidFill>
                  <a:srgbClr val="0033CC"/>
                </a:solidFill>
              </a:rPr>
              <a:t>～</a:t>
            </a:r>
            <a:r>
              <a:rPr lang="en-US" altLang="zh-TW" b="1" dirty="0">
                <a:solidFill>
                  <a:srgbClr val="0033CC"/>
                </a:solidFill>
              </a:rPr>
              <a:t>70</a:t>
            </a:r>
            <a:r>
              <a:rPr lang="zh-TW" altLang="en-US" b="1" dirty="0">
                <a:solidFill>
                  <a:srgbClr val="0033CC"/>
                </a:solidFill>
              </a:rPr>
              <a:t>題（可能</a:t>
            </a:r>
            <a:r>
              <a:rPr lang="en-US" altLang="zh-TW" b="1" dirty="0">
                <a:solidFill>
                  <a:srgbClr val="0033CC"/>
                </a:solidFill>
              </a:rPr>
              <a:t>63</a:t>
            </a:r>
            <a:r>
              <a:rPr lang="zh-TW" altLang="en-US" b="1" dirty="0">
                <a:solidFill>
                  <a:srgbClr val="0033CC"/>
                </a:solidFill>
              </a:rPr>
              <a:t>題）</a:t>
            </a:r>
            <a:br>
              <a:rPr lang="zh-TW" altLang="en-US" b="1" dirty="0">
                <a:solidFill>
                  <a:srgbClr val="0033CC"/>
                </a:solidFill>
              </a:rPr>
            </a:br>
            <a:r>
              <a:rPr lang="zh-TW" altLang="en-US" b="1" dirty="0">
                <a:solidFill>
                  <a:srgbClr val="0033CC"/>
                </a:solidFill>
              </a:rPr>
              <a:t>   </a:t>
            </a:r>
            <a:r>
              <a:rPr lang="en-US" altLang="zh-TW" b="1" dirty="0">
                <a:solidFill>
                  <a:srgbClr val="0033CC"/>
                </a:solidFill>
              </a:rPr>
              <a:t>E.</a:t>
            </a:r>
            <a:r>
              <a:rPr lang="zh-TW" altLang="en-US" b="1" dirty="0">
                <a:solidFill>
                  <a:srgbClr val="0033CC"/>
                </a:solidFill>
              </a:rPr>
              <a:t>自然：</a:t>
            </a:r>
            <a:r>
              <a:rPr lang="en-US" altLang="zh-TW" b="1" dirty="0">
                <a:solidFill>
                  <a:srgbClr val="0033CC"/>
                </a:solidFill>
              </a:rPr>
              <a:t>50</a:t>
            </a:r>
            <a:r>
              <a:rPr lang="zh-TW" altLang="en-US" b="1" dirty="0">
                <a:solidFill>
                  <a:srgbClr val="0033CC"/>
                </a:solidFill>
              </a:rPr>
              <a:t>～</a:t>
            </a:r>
            <a:r>
              <a:rPr lang="en-US" altLang="zh-TW" b="1" dirty="0">
                <a:solidFill>
                  <a:srgbClr val="0033CC"/>
                </a:solidFill>
              </a:rPr>
              <a:t>60</a:t>
            </a:r>
            <a:r>
              <a:rPr lang="zh-TW" altLang="en-US" b="1" dirty="0">
                <a:solidFill>
                  <a:srgbClr val="0033CC"/>
                </a:solidFill>
              </a:rPr>
              <a:t>題（可能</a:t>
            </a:r>
            <a:r>
              <a:rPr lang="en-US" altLang="zh-TW" b="1" dirty="0" smtClean="0">
                <a:solidFill>
                  <a:srgbClr val="0033CC"/>
                </a:solidFill>
              </a:rPr>
              <a:t>54</a:t>
            </a:r>
            <a:r>
              <a:rPr lang="zh-TW" altLang="en-US" b="1" dirty="0" smtClean="0">
                <a:solidFill>
                  <a:srgbClr val="0033CC"/>
                </a:solidFill>
              </a:rPr>
              <a:t>題</a:t>
            </a:r>
            <a:r>
              <a:rPr lang="zh-TW" altLang="en-US" b="1" dirty="0">
                <a:solidFill>
                  <a:srgbClr val="0033CC"/>
                </a:solidFill>
              </a:rPr>
              <a:t>）</a:t>
            </a:r>
          </a:p>
          <a:p>
            <a:endParaRPr lang="zh-TW" altLang="en-US" b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201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/>
              <a:t>應考注意事項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1115616" y="1412776"/>
            <a:ext cx="7493000" cy="4115026"/>
          </a:xfrm>
        </p:spPr>
        <p:txBody>
          <a:bodyPr/>
          <a:lstStyle/>
          <a:p>
            <a:r>
              <a:rPr lang="en-US" altLang="zh-TW" b="1" dirty="0">
                <a:solidFill>
                  <a:srgbClr val="0000FF"/>
                </a:solidFill>
              </a:rPr>
              <a:t>2.</a:t>
            </a:r>
            <a:r>
              <a:rPr lang="zh-TW" altLang="en-US" b="1" dirty="0">
                <a:solidFill>
                  <a:srgbClr val="0000FF"/>
                </a:solidFill>
              </a:rPr>
              <a:t>看考場注意事項</a:t>
            </a:r>
          </a:p>
          <a:p>
            <a:pPr>
              <a:buFont typeface="Wingdings" pitchFamily="2" charset="2"/>
              <a:buNone/>
            </a:pPr>
            <a:r>
              <a:rPr lang="zh-TW" altLang="en-US" b="1" dirty="0">
                <a:solidFill>
                  <a:srgbClr val="0000FF"/>
                </a:solidFill>
              </a:rPr>
              <a:t>     </a:t>
            </a:r>
            <a:r>
              <a:rPr lang="en-US" altLang="zh-TW" b="1" dirty="0">
                <a:solidFill>
                  <a:srgbClr val="0000FF"/>
                </a:solidFill>
              </a:rPr>
              <a:t>(1)</a:t>
            </a:r>
            <a:r>
              <a:rPr lang="zh-TW" altLang="en-US" b="1" dirty="0">
                <a:solidFill>
                  <a:srgbClr val="0000FF"/>
                </a:solidFill>
              </a:rPr>
              <a:t>親自體驗考場座位 </a:t>
            </a:r>
            <a:r>
              <a:rPr lang="en-US" altLang="zh-TW" b="1" dirty="0">
                <a:solidFill>
                  <a:srgbClr val="0000FF"/>
                </a:solidFill>
              </a:rPr>
              <a:t>: </a:t>
            </a:r>
            <a:r>
              <a:rPr lang="zh-TW" altLang="en-US" b="1" dirty="0">
                <a:solidFill>
                  <a:srgbClr val="0000FF"/>
                </a:solidFill>
              </a:rPr>
              <a:t>預判</a:t>
            </a:r>
            <a:r>
              <a:rPr lang="zh-TW" altLang="en-US" b="1" dirty="0" smtClean="0">
                <a:solidFill>
                  <a:srgbClr val="0000FF"/>
                </a:solidFill>
              </a:rPr>
              <a:t>可能</a:t>
            </a:r>
            <a:endParaRPr lang="en-US" altLang="zh-TW" b="1" dirty="0" smtClean="0">
              <a:solidFill>
                <a:srgbClr val="0000FF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zh-TW" altLang="en-US" b="1" dirty="0" smtClean="0">
                <a:solidFill>
                  <a:srgbClr val="0000FF"/>
                </a:solidFill>
              </a:rPr>
              <a:t>         發生事</a:t>
            </a:r>
            <a:r>
              <a:rPr lang="zh-TW" altLang="en-US" b="1" dirty="0">
                <a:solidFill>
                  <a:srgbClr val="0000FF"/>
                </a:solidFill>
              </a:rPr>
              <a:t>項，可事先因應。</a:t>
            </a:r>
          </a:p>
          <a:p>
            <a:pPr>
              <a:buFont typeface="Wingdings" pitchFamily="2" charset="2"/>
              <a:buNone/>
            </a:pPr>
            <a:r>
              <a:rPr lang="zh-TW" altLang="en-US" b="1" dirty="0"/>
              <a:t>         </a:t>
            </a:r>
            <a:r>
              <a:rPr lang="en-US" altLang="zh-TW" b="1" dirty="0">
                <a:solidFill>
                  <a:srgbClr val="CC3399"/>
                </a:solidFill>
              </a:rPr>
              <a:t>ex:</a:t>
            </a:r>
            <a:r>
              <a:rPr lang="zh-TW" altLang="en-US" b="1" dirty="0">
                <a:solidFill>
                  <a:srgbClr val="CC3399"/>
                </a:solidFill>
              </a:rPr>
              <a:t>垃圾桶旁、窗旁西曬、</a:t>
            </a:r>
            <a:r>
              <a:rPr lang="zh-TW" altLang="en-US" b="1" dirty="0" smtClean="0">
                <a:solidFill>
                  <a:srgbClr val="CC3399"/>
                </a:solidFill>
              </a:rPr>
              <a:t>桌面</a:t>
            </a:r>
            <a:endParaRPr lang="en-US" altLang="zh-TW" b="1" dirty="0" smtClean="0">
              <a:solidFill>
                <a:srgbClr val="CC3399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zh-TW" altLang="en-US" b="1" dirty="0" smtClean="0">
                <a:solidFill>
                  <a:srgbClr val="CC3399"/>
                </a:solidFill>
              </a:rPr>
              <a:t> </a:t>
            </a:r>
            <a:r>
              <a:rPr lang="zh-TW" altLang="en-US" b="1" dirty="0" smtClean="0">
                <a:solidFill>
                  <a:srgbClr val="CC3399"/>
                </a:solidFill>
              </a:rPr>
              <a:t>              </a:t>
            </a:r>
            <a:r>
              <a:rPr lang="zh-TW" altLang="en-US" b="1" dirty="0" smtClean="0">
                <a:solidFill>
                  <a:srgbClr val="CC3399"/>
                </a:solidFill>
              </a:rPr>
              <a:t>有洞</a:t>
            </a:r>
            <a:r>
              <a:rPr lang="zh-TW" altLang="en-US" b="1" dirty="0">
                <a:solidFill>
                  <a:srgbClr val="CC3399"/>
                </a:solidFill>
              </a:rPr>
              <a:t>。</a:t>
            </a:r>
          </a:p>
          <a:p>
            <a:pPr>
              <a:buFont typeface="Wingdings" pitchFamily="2" charset="2"/>
              <a:buNone/>
            </a:pPr>
            <a:r>
              <a:rPr lang="zh-TW" altLang="en-US" b="1" dirty="0">
                <a:solidFill>
                  <a:srgbClr val="CC3399"/>
                </a:solidFill>
              </a:rPr>
              <a:t>     </a:t>
            </a:r>
            <a:r>
              <a:rPr lang="en-US" altLang="zh-TW" b="1" dirty="0">
                <a:solidFill>
                  <a:srgbClr val="0000FF"/>
                </a:solidFill>
              </a:rPr>
              <a:t>(2)</a:t>
            </a:r>
            <a:r>
              <a:rPr lang="zh-TW" altLang="en-US" b="1" dirty="0">
                <a:solidFill>
                  <a:srgbClr val="0000FF"/>
                </a:solidFill>
              </a:rPr>
              <a:t>可帶試題在座位上試考</a:t>
            </a:r>
            <a:r>
              <a:rPr lang="en-US" altLang="zh-TW" b="1" dirty="0">
                <a:solidFill>
                  <a:srgbClr val="0000FF"/>
                </a:solidFill>
              </a:rPr>
              <a:t>10</a:t>
            </a:r>
            <a:r>
              <a:rPr lang="zh-TW" altLang="en-US" b="1" dirty="0">
                <a:solidFill>
                  <a:srgbClr val="0000FF"/>
                </a:solidFill>
              </a:rPr>
              <a:t>分鐘。</a:t>
            </a:r>
          </a:p>
          <a:p>
            <a:pPr>
              <a:buFont typeface="Wingdings" pitchFamily="2" charset="2"/>
              <a:buNone/>
            </a:pPr>
            <a:r>
              <a:rPr lang="zh-TW" altLang="en-US" b="1" dirty="0">
                <a:solidFill>
                  <a:srgbClr val="0000FF"/>
                </a:solidFill>
              </a:rPr>
              <a:t>          </a:t>
            </a:r>
            <a:r>
              <a:rPr lang="zh-TW" altLang="en-US" b="1" dirty="0" smtClean="0">
                <a:solidFill>
                  <a:srgbClr val="0000FF"/>
                </a:solidFill>
              </a:rPr>
              <a:t>以增加</a:t>
            </a:r>
            <a:r>
              <a:rPr lang="zh-TW" altLang="en-US" b="1" dirty="0">
                <a:solidFill>
                  <a:srgbClr val="0000FF"/>
                </a:solidFill>
              </a:rPr>
              <a:t>適應性。</a:t>
            </a:r>
          </a:p>
        </p:txBody>
      </p:sp>
    </p:spTree>
    <p:extLst>
      <p:ext uri="{BB962C8B-B14F-4D97-AF65-F5344CB8AC3E}">
        <p14:creationId xmlns:p14="http://schemas.microsoft.com/office/powerpoint/2010/main" xmlns="" val="417005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/>
              <a:t>應考注意事項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1" dirty="0">
                <a:solidFill>
                  <a:srgbClr val="CC3399"/>
                </a:solidFill>
              </a:rPr>
              <a:t>3.</a:t>
            </a:r>
            <a:r>
              <a:rPr lang="zh-TW" altLang="en-US" b="1" dirty="0">
                <a:solidFill>
                  <a:srgbClr val="CC3399"/>
                </a:solidFill>
              </a:rPr>
              <a:t>臨考試前</a:t>
            </a:r>
            <a:r>
              <a:rPr lang="zh-TW" altLang="en-US" b="1" dirty="0" smtClean="0">
                <a:solidFill>
                  <a:srgbClr val="CC3399"/>
                </a:solidFill>
              </a:rPr>
              <a:t>注意事項</a:t>
            </a:r>
            <a:endParaRPr lang="zh-TW" altLang="en-US" b="1" dirty="0">
              <a:solidFill>
                <a:srgbClr val="CC3399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zh-TW" altLang="en-US" b="1" dirty="0">
                <a:solidFill>
                  <a:srgbClr val="0000FF"/>
                </a:solidFill>
              </a:rPr>
              <a:t>      </a:t>
            </a:r>
            <a:r>
              <a:rPr lang="zh-TW" altLang="en-US" b="1" dirty="0">
                <a:solidFill>
                  <a:srgbClr val="CC3399"/>
                </a:solidFill>
              </a:rPr>
              <a:t>準備</a:t>
            </a:r>
            <a:r>
              <a:rPr lang="en-US" altLang="zh-TW" b="1" dirty="0">
                <a:solidFill>
                  <a:srgbClr val="CC3399"/>
                </a:solidFill>
              </a:rPr>
              <a:t>5</a:t>
            </a:r>
            <a:r>
              <a:rPr lang="zh-TW" altLang="en-US" b="1" dirty="0">
                <a:solidFill>
                  <a:srgbClr val="CC3399"/>
                </a:solidFill>
              </a:rPr>
              <a:t>至</a:t>
            </a:r>
            <a:r>
              <a:rPr lang="en-US" altLang="zh-TW" b="1" dirty="0">
                <a:solidFill>
                  <a:srgbClr val="CC3399"/>
                </a:solidFill>
              </a:rPr>
              <a:t>20</a:t>
            </a:r>
            <a:r>
              <a:rPr lang="zh-TW" altLang="en-US" b="1" dirty="0" smtClean="0">
                <a:solidFill>
                  <a:srgbClr val="CC3399"/>
                </a:solidFill>
              </a:rPr>
              <a:t>題 </a:t>
            </a:r>
            <a:r>
              <a:rPr lang="en-US" altLang="zh-TW" b="1" dirty="0" smtClean="0">
                <a:solidFill>
                  <a:srgbClr val="0000FF"/>
                </a:solidFill>
              </a:rPr>
              <a:t>(</a:t>
            </a:r>
            <a:r>
              <a:rPr lang="zh-TW" altLang="en-US" b="1" dirty="0">
                <a:solidFill>
                  <a:srgbClr val="0000FF"/>
                </a:solidFill>
              </a:rPr>
              <a:t>自己拿手的題目</a:t>
            </a:r>
            <a:r>
              <a:rPr lang="en-US" altLang="zh-TW" b="1" dirty="0">
                <a:solidFill>
                  <a:srgbClr val="0000FF"/>
                </a:solidFill>
              </a:rPr>
              <a:t>)</a:t>
            </a:r>
          </a:p>
          <a:p>
            <a:pPr>
              <a:buFont typeface="Wingdings" pitchFamily="2" charset="2"/>
              <a:buNone/>
            </a:pPr>
            <a:r>
              <a:rPr lang="en-US" altLang="zh-TW" b="1" dirty="0">
                <a:solidFill>
                  <a:srgbClr val="0000FF"/>
                </a:solidFill>
              </a:rPr>
              <a:t>      </a:t>
            </a:r>
            <a:r>
              <a:rPr lang="zh-TW" altLang="en-US" b="1" dirty="0">
                <a:solidFill>
                  <a:srgbClr val="0000FF"/>
                </a:solidFill>
              </a:rPr>
              <a:t>的考題於臨考前，在考場</a:t>
            </a:r>
            <a:r>
              <a:rPr lang="zh-TW" altLang="en-US" b="1" dirty="0" smtClean="0">
                <a:solidFill>
                  <a:srgbClr val="0000FF"/>
                </a:solidFill>
              </a:rPr>
              <a:t>自己的座位</a:t>
            </a:r>
            <a:r>
              <a:rPr lang="zh-TW" altLang="en-US" b="1" dirty="0" smtClean="0">
                <a:solidFill>
                  <a:srgbClr val="0000FF"/>
                </a:solidFill>
              </a:rPr>
              <a:t>上</a:t>
            </a:r>
            <a:endParaRPr lang="en-US" altLang="zh-TW" b="1" dirty="0" smtClean="0">
              <a:solidFill>
                <a:srgbClr val="0000FF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zh-TW" altLang="en-US" b="1" dirty="0">
                <a:solidFill>
                  <a:srgbClr val="0000FF"/>
                </a:solidFill>
              </a:rPr>
              <a:t> </a:t>
            </a:r>
            <a:r>
              <a:rPr lang="zh-TW" altLang="en-US" b="1" dirty="0" smtClean="0">
                <a:solidFill>
                  <a:srgbClr val="0000FF"/>
                </a:solidFill>
              </a:rPr>
              <a:t>     </a:t>
            </a:r>
            <a:r>
              <a:rPr lang="zh-TW" altLang="en-US" b="1" dirty="0" smtClean="0">
                <a:solidFill>
                  <a:srgbClr val="CC3399"/>
                </a:solidFill>
              </a:rPr>
              <a:t>先</a:t>
            </a:r>
            <a:r>
              <a:rPr lang="zh-TW" altLang="en-US" b="1" dirty="0">
                <a:solidFill>
                  <a:srgbClr val="CC3399"/>
                </a:solidFill>
              </a:rPr>
              <a:t>練習達到熱身效果</a:t>
            </a:r>
            <a:r>
              <a:rPr lang="zh-TW" altLang="en-US" b="1" dirty="0" smtClean="0">
                <a:solidFill>
                  <a:srgbClr val="0000FF"/>
                </a:solidFill>
              </a:rPr>
              <a:t>，提前</a:t>
            </a:r>
            <a:r>
              <a:rPr lang="zh-TW" altLang="en-US" b="1" dirty="0">
                <a:solidFill>
                  <a:srgbClr val="0000FF"/>
                </a:solidFill>
              </a:rPr>
              <a:t>進入應考狀況。</a:t>
            </a:r>
          </a:p>
        </p:txBody>
      </p:sp>
    </p:spTree>
    <p:extLst>
      <p:ext uri="{BB962C8B-B14F-4D97-AF65-F5344CB8AC3E}">
        <p14:creationId xmlns:p14="http://schemas.microsoft.com/office/powerpoint/2010/main" xmlns="" val="117168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/>
              <a:t>應考注意事項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1" dirty="0">
                <a:solidFill>
                  <a:srgbClr val="0000FF"/>
                </a:solidFill>
              </a:rPr>
              <a:t>4.</a:t>
            </a:r>
            <a:r>
              <a:rPr lang="zh-TW" altLang="en-US" b="1" dirty="0">
                <a:solidFill>
                  <a:srgbClr val="0000FF"/>
                </a:solidFill>
              </a:rPr>
              <a:t>應試時注意事項</a:t>
            </a:r>
          </a:p>
          <a:p>
            <a:pPr>
              <a:buFont typeface="Wingdings" pitchFamily="2" charset="2"/>
              <a:buNone/>
            </a:pPr>
            <a:r>
              <a:rPr lang="zh-TW" altLang="en-US" b="1" dirty="0">
                <a:solidFill>
                  <a:srgbClr val="0000FF"/>
                </a:solidFill>
              </a:rPr>
              <a:t>    </a:t>
            </a:r>
            <a:r>
              <a:rPr lang="en-US" altLang="zh-TW" b="1" dirty="0">
                <a:solidFill>
                  <a:srgbClr val="0000FF"/>
                </a:solidFill>
              </a:rPr>
              <a:t>(1)</a:t>
            </a:r>
            <a:r>
              <a:rPr lang="zh-TW" altLang="en-US" b="1" dirty="0">
                <a:solidFill>
                  <a:srgbClr val="0000FF"/>
                </a:solidFill>
              </a:rPr>
              <a:t>先做簡單的題目</a:t>
            </a:r>
            <a:r>
              <a:rPr lang="en-US" altLang="zh-TW" b="1" dirty="0">
                <a:solidFill>
                  <a:srgbClr val="0000FF"/>
                </a:solidFill>
              </a:rPr>
              <a:t>(</a:t>
            </a:r>
            <a:r>
              <a:rPr lang="zh-TW" altLang="en-US" b="1" dirty="0">
                <a:solidFill>
                  <a:srgbClr val="0000FF"/>
                </a:solidFill>
              </a:rPr>
              <a:t>自己會的</a:t>
            </a:r>
            <a:r>
              <a:rPr lang="en-US" altLang="zh-TW" b="1" dirty="0">
                <a:solidFill>
                  <a:srgbClr val="0000FF"/>
                </a:solidFill>
              </a:rPr>
              <a:t>)</a:t>
            </a:r>
          </a:p>
          <a:p>
            <a:pPr>
              <a:buFont typeface="Wingdings" pitchFamily="2" charset="2"/>
              <a:buNone/>
            </a:pPr>
            <a:r>
              <a:rPr lang="en-US" altLang="zh-TW" b="1" dirty="0">
                <a:solidFill>
                  <a:srgbClr val="0000FF"/>
                </a:solidFill>
              </a:rPr>
              <a:t>         </a:t>
            </a:r>
            <a:r>
              <a:rPr lang="zh-TW" altLang="en-US" b="1" dirty="0">
                <a:solidFill>
                  <a:srgbClr val="0000FF"/>
                </a:solidFill>
              </a:rPr>
              <a:t>再依序作難的題目。</a:t>
            </a:r>
          </a:p>
          <a:p>
            <a:pPr>
              <a:buFont typeface="Wingdings" pitchFamily="2" charset="2"/>
              <a:buNone/>
            </a:pPr>
            <a:r>
              <a:rPr lang="zh-TW" altLang="en-US" b="1" dirty="0"/>
              <a:t>    </a:t>
            </a:r>
            <a:r>
              <a:rPr lang="en-US" altLang="zh-TW" b="1" dirty="0">
                <a:solidFill>
                  <a:srgbClr val="CC3399"/>
                </a:solidFill>
              </a:rPr>
              <a:t>(2)</a:t>
            </a:r>
            <a:r>
              <a:rPr lang="zh-TW" altLang="en-US" b="1" dirty="0">
                <a:solidFill>
                  <a:srgbClr val="CC3399"/>
                </a:solidFill>
              </a:rPr>
              <a:t>掌握時間，做好時間分配</a:t>
            </a:r>
            <a:r>
              <a:rPr lang="en-US" altLang="zh-TW" b="1" dirty="0">
                <a:solidFill>
                  <a:srgbClr val="CC3399"/>
                </a:solidFill>
              </a:rPr>
              <a:t>(</a:t>
            </a:r>
            <a:r>
              <a:rPr lang="zh-TW" altLang="en-US" b="1" dirty="0">
                <a:solidFill>
                  <a:srgbClr val="CC3399"/>
                </a:solidFill>
              </a:rPr>
              <a:t>答題時間</a:t>
            </a:r>
          </a:p>
          <a:p>
            <a:pPr>
              <a:buFont typeface="Wingdings" pitchFamily="2" charset="2"/>
              <a:buNone/>
            </a:pPr>
            <a:r>
              <a:rPr lang="zh-TW" altLang="en-US" b="1" dirty="0">
                <a:solidFill>
                  <a:srgbClr val="CC3399"/>
                </a:solidFill>
              </a:rPr>
              <a:t>         每題約</a:t>
            </a:r>
            <a:r>
              <a:rPr lang="en-US" altLang="zh-TW" b="1" dirty="0">
                <a:solidFill>
                  <a:srgbClr val="CC3399"/>
                </a:solidFill>
              </a:rPr>
              <a:t>1</a:t>
            </a:r>
            <a:r>
              <a:rPr lang="zh-TW" altLang="en-US" b="1" dirty="0">
                <a:solidFill>
                  <a:srgbClr val="CC3399"/>
                </a:solidFill>
              </a:rPr>
              <a:t>至</a:t>
            </a:r>
            <a:r>
              <a:rPr lang="en-US" altLang="zh-TW" b="1" dirty="0">
                <a:solidFill>
                  <a:srgbClr val="CC3399"/>
                </a:solidFill>
              </a:rPr>
              <a:t>2</a:t>
            </a:r>
            <a:r>
              <a:rPr lang="zh-TW" altLang="en-US" b="1" dirty="0">
                <a:solidFill>
                  <a:srgbClr val="CC3399"/>
                </a:solidFill>
              </a:rPr>
              <a:t>分鐘</a:t>
            </a:r>
            <a:r>
              <a:rPr lang="en-US" altLang="zh-TW" b="1" dirty="0">
                <a:solidFill>
                  <a:srgbClr val="CC3399"/>
                </a:solidFill>
              </a:rPr>
              <a:t>)</a:t>
            </a:r>
            <a:r>
              <a:rPr lang="zh-TW" altLang="en-US" b="1" dirty="0">
                <a:solidFill>
                  <a:srgbClr val="CC3399"/>
                </a:solidFill>
              </a:rPr>
              <a:t>，應考一段時間後</a:t>
            </a:r>
          </a:p>
          <a:p>
            <a:pPr>
              <a:buFont typeface="Wingdings" pitchFamily="2" charset="2"/>
              <a:buNone/>
            </a:pPr>
            <a:r>
              <a:rPr lang="zh-TW" altLang="en-US" b="1" dirty="0">
                <a:solidFill>
                  <a:srgbClr val="CC3399"/>
                </a:solidFill>
              </a:rPr>
              <a:t>         一定要看錶。</a:t>
            </a:r>
          </a:p>
        </p:txBody>
      </p:sp>
    </p:spTree>
    <p:extLst>
      <p:ext uri="{BB962C8B-B14F-4D97-AF65-F5344CB8AC3E}">
        <p14:creationId xmlns:p14="http://schemas.microsoft.com/office/powerpoint/2010/main" xmlns="" val="60952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應考注意事項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1" dirty="0">
                <a:solidFill>
                  <a:srgbClr val="CC3399"/>
                </a:solidFill>
              </a:rPr>
              <a:t>(3)</a:t>
            </a:r>
            <a:r>
              <a:rPr lang="zh-TW" altLang="en-US" b="1" dirty="0">
                <a:solidFill>
                  <a:srgbClr val="CC3399"/>
                </a:solidFill>
              </a:rPr>
              <a:t>碰到模棱兩可的題目可用捨去法提高</a:t>
            </a:r>
          </a:p>
          <a:p>
            <a:pPr>
              <a:buFont typeface="Wingdings" pitchFamily="2" charset="2"/>
              <a:buNone/>
            </a:pPr>
            <a:r>
              <a:rPr lang="zh-TW" altLang="en-US" b="1" dirty="0">
                <a:solidFill>
                  <a:srgbClr val="CC3399"/>
                </a:solidFill>
              </a:rPr>
              <a:t>       答對的</a:t>
            </a:r>
            <a:r>
              <a:rPr lang="zh-TW" altLang="en-US" b="1" dirty="0" smtClean="0">
                <a:solidFill>
                  <a:srgbClr val="CC3399"/>
                </a:solidFill>
              </a:rPr>
              <a:t>機率 </a:t>
            </a:r>
            <a:r>
              <a:rPr lang="en-US" altLang="zh-TW" b="1" dirty="0" smtClean="0">
                <a:solidFill>
                  <a:srgbClr val="CC3399"/>
                </a:solidFill>
              </a:rPr>
              <a:t>(</a:t>
            </a:r>
            <a:r>
              <a:rPr lang="en-US" altLang="zh-TW" b="1" dirty="0">
                <a:solidFill>
                  <a:srgbClr val="CC3399"/>
                </a:solidFill>
              </a:rPr>
              <a:t>4</a:t>
            </a:r>
            <a:r>
              <a:rPr lang="zh-TW" altLang="en-US" b="1" dirty="0">
                <a:solidFill>
                  <a:srgbClr val="CC3399"/>
                </a:solidFill>
              </a:rPr>
              <a:t>選</a:t>
            </a:r>
            <a:r>
              <a:rPr lang="en-US" altLang="zh-TW" b="1" dirty="0">
                <a:solidFill>
                  <a:srgbClr val="CC3399"/>
                </a:solidFill>
              </a:rPr>
              <a:t>1</a:t>
            </a:r>
            <a:r>
              <a:rPr lang="zh-TW" altLang="en-US" b="1" dirty="0">
                <a:solidFill>
                  <a:srgbClr val="CC3399"/>
                </a:solidFill>
              </a:rPr>
              <a:t>有</a:t>
            </a:r>
            <a:r>
              <a:rPr lang="en-US" altLang="zh-TW" b="1" dirty="0">
                <a:solidFill>
                  <a:srgbClr val="CC3399"/>
                </a:solidFill>
              </a:rPr>
              <a:t>25%</a:t>
            </a:r>
            <a:r>
              <a:rPr lang="zh-TW" altLang="en-US" b="1" dirty="0">
                <a:solidFill>
                  <a:srgbClr val="CC3399"/>
                </a:solidFill>
              </a:rPr>
              <a:t>的機率</a:t>
            </a:r>
            <a:r>
              <a:rPr lang="en-US" altLang="zh-TW" b="1" dirty="0">
                <a:solidFill>
                  <a:srgbClr val="CC3399"/>
                </a:solidFill>
              </a:rPr>
              <a:t>) </a:t>
            </a:r>
            <a:r>
              <a:rPr lang="zh-TW" altLang="en-US" b="1" dirty="0">
                <a:solidFill>
                  <a:srgbClr val="CC3399"/>
                </a:solidFill>
              </a:rPr>
              <a:t>。</a:t>
            </a:r>
          </a:p>
          <a:p>
            <a:r>
              <a:rPr lang="en-US" altLang="zh-TW" b="1" dirty="0">
                <a:solidFill>
                  <a:srgbClr val="0000FF"/>
                </a:solidFill>
              </a:rPr>
              <a:t>(4)</a:t>
            </a:r>
            <a:r>
              <a:rPr lang="zh-TW" altLang="en-US" b="1" dirty="0">
                <a:solidFill>
                  <a:srgbClr val="0000FF"/>
                </a:solidFill>
              </a:rPr>
              <a:t>作答完畢一定要檢查答案及答案卡。</a:t>
            </a:r>
          </a:p>
        </p:txBody>
      </p:sp>
    </p:spTree>
    <p:extLst>
      <p:ext uri="{BB962C8B-B14F-4D97-AF65-F5344CB8AC3E}">
        <p14:creationId xmlns:p14="http://schemas.microsoft.com/office/powerpoint/2010/main" xmlns="" val="422124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副標題 2"/>
          <p:cNvSpPr>
            <a:spLocks noGrp="1"/>
          </p:cNvSpPr>
          <p:nvPr>
            <p:ph type="subTitle" idx="1"/>
          </p:nvPr>
        </p:nvSpPr>
        <p:spPr>
          <a:xfrm>
            <a:off x="971600" y="2996952"/>
            <a:ext cx="7128791" cy="1561977"/>
          </a:xfrm>
        </p:spPr>
        <p:txBody>
          <a:bodyPr/>
          <a:lstStyle/>
          <a:p>
            <a:pPr eaLnBrk="1" hangingPunct="1"/>
            <a:r>
              <a:rPr lang="zh-TW" altLang="en-US" sz="4800" dirty="0" smtClean="0">
                <a:solidFill>
                  <a:srgbClr val="FFFF00"/>
                </a:solidFill>
              </a:rPr>
              <a:t>國中教育會考</a:t>
            </a:r>
            <a:endParaRPr lang="en-US" altLang="zh-TW" sz="4800" dirty="0" smtClean="0">
              <a:solidFill>
                <a:srgbClr val="FFFF00"/>
              </a:solidFill>
            </a:endParaRPr>
          </a:p>
          <a:p>
            <a:pPr eaLnBrk="1" hangingPunct="1"/>
            <a:r>
              <a:rPr lang="zh-TW" altLang="en-US" sz="4800" dirty="0" smtClean="0">
                <a:solidFill>
                  <a:schemeClr val="bg1"/>
                </a:solidFill>
              </a:rPr>
              <a:t>命題</a:t>
            </a:r>
            <a:r>
              <a:rPr lang="zh-TW" altLang="en-US" sz="4800" dirty="0">
                <a:solidFill>
                  <a:schemeClr val="bg1"/>
                </a:solidFill>
              </a:rPr>
              <a:t>分析</a:t>
            </a:r>
            <a:r>
              <a:rPr lang="zh-TW" altLang="en-US" sz="4800" dirty="0" smtClean="0">
                <a:solidFill>
                  <a:schemeClr val="bg1"/>
                </a:solidFill>
              </a:rPr>
              <a:t> </a:t>
            </a:r>
            <a:endParaRPr lang="en-US" altLang="zh-TW" sz="4800" dirty="0" smtClean="0">
              <a:solidFill>
                <a:schemeClr val="bg1"/>
              </a:solidFill>
            </a:endParaRPr>
          </a:p>
          <a:p>
            <a:pPr eaLnBrk="1" hangingPunct="1"/>
            <a:endParaRPr lang="en-US" altLang="zh-TW" sz="3600" b="1" dirty="0" smtClean="0">
              <a:solidFill>
                <a:srgbClr val="FEF9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604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FFFFFF"/>
                </a:solidFill>
              </a:rPr>
              <a:t>應考注意事項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1" dirty="0">
                <a:solidFill>
                  <a:srgbClr val="CC0099"/>
                </a:solidFill>
              </a:rPr>
              <a:t>5.</a:t>
            </a:r>
            <a:r>
              <a:rPr lang="zh-TW" altLang="en-US" b="1" dirty="0">
                <a:solidFill>
                  <a:srgbClr val="CC0099"/>
                </a:solidFill>
              </a:rPr>
              <a:t>考完後注意事項</a:t>
            </a:r>
          </a:p>
          <a:p>
            <a:r>
              <a:rPr lang="zh-TW" altLang="en-US" b="1" dirty="0">
                <a:solidFill>
                  <a:srgbClr val="CC0099"/>
                </a:solidFill>
              </a:rPr>
              <a:t>     勿對答案以免影響下一科表現。</a:t>
            </a:r>
          </a:p>
          <a:p>
            <a:r>
              <a:rPr lang="zh-TW" altLang="en-US" b="1" dirty="0">
                <a:solidFill>
                  <a:srgbClr val="0033CC"/>
                </a:solidFill>
              </a:rPr>
              <a:t>     </a:t>
            </a:r>
            <a:r>
              <a:rPr lang="en-US" altLang="zh-TW" b="1" dirty="0">
                <a:solidFill>
                  <a:srgbClr val="0033CC"/>
                </a:solidFill>
              </a:rPr>
              <a:t>(</a:t>
            </a:r>
            <a:r>
              <a:rPr lang="zh-TW" altLang="en-US" b="1" dirty="0">
                <a:solidFill>
                  <a:srgbClr val="0033CC"/>
                </a:solidFill>
              </a:rPr>
              <a:t>若同學問某題答案是否為</a:t>
            </a:r>
            <a:r>
              <a:rPr lang="en-US" altLang="zh-TW" b="1" dirty="0">
                <a:solidFill>
                  <a:srgbClr val="0033CC"/>
                </a:solidFill>
              </a:rPr>
              <a:t>A</a:t>
            </a:r>
            <a:r>
              <a:rPr lang="zh-TW" altLang="en-US" b="1" dirty="0">
                <a:solidFill>
                  <a:srgbClr val="0033CC"/>
                </a:solidFill>
              </a:rPr>
              <a:t>，</a:t>
            </a:r>
          </a:p>
          <a:p>
            <a:pPr>
              <a:buNone/>
            </a:pPr>
            <a:r>
              <a:rPr lang="zh-TW" altLang="en-US" b="1" dirty="0" smtClean="0">
                <a:solidFill>
                  <a:srgbClr val="0033CC"/>
                </a:solidFill>
              </a:rPr>
              <a:t>         </a:t>
            </a:r>
            <a:r>
              <a:rPr lang="zh-TW" altLang="en-US" b="1" dirty="0">
                <a:solidFill>
                  <a:srgbClr val="0033CC"/>
                </a:solidFill>
              </a:rPr>
              <a:t>你要堅定的回答是</a:t>
            </a:r>
            <a:r>
              <a:rPr lang="en-US" altLang="zh-TW" b="1" dirty="0">
                <a:solidFill>
                  <a:srgbClr val="0033CC"/>
                </a:solidFill>
              </a:rPr>
              <a:t>B)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13567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讀書環境的佈置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15616" y="1556792"/>
            <a:ext cx="6264696" cy="4525963"/>
          </a:xfrm>
        </p:spPr>
        <p:txBody>
          <a:bodyPr/>
          <a:lstStyle/>
          <a:p>
            <a:r>
              <a:rPr lang="en-US" altLang="zh-TW" sz="4000" b="1" dirty="0" smtClean="0">
                <a:solidFill>
                  <a:srgbClr val="CC0099"/>
                </a:solidFill>
              </a:rPr>
              <a:t>1</a:t>
            </a:r>
            <a:r>
              <a:rPr lang="en-US" altLang="zh-TW" sz="4000" b="1" dirty="0">
                <a:solidFill>
                  <a:srgbClr val="CC0099"/>
                </a:solidFill>
              </a:rPr>
              <a:t>. </a:t>
            </a:r>
            <a:r>
              <a:rPr lang="zh-TW" altLang="en-US" sz="4000" b="1" dirty="0">
                <a:solidFill>
                  <a:srgbClr val="CC0099"/>
                </a:solidFill>
              </a:rPr>
              <a:t>團體讀書風氣非常重要。</a:t>
            </a:r>
          </a:p>
          <a:p>
            <a:r>
              <a:rPr lang="en-US" altLang="zh-TW" sz="4000" b="1" dirty="0">
                <a:solidFill>
                  <a:srgbClr val="CC0099"/>
                </a:solidFill>
              </a:rPr>
              <a:t>2. </a:t>
            </a:r>
            <a:r>
              <a:rPr lang="zh-TW" altLang="en-US" sz="4000" b="1" dirty="0">
                <a:solidFill>
                  <a:srgbClr val="CC0099"/>
                </a:solidFill>
              </a:rPr>
              <a:t>讀書環境亦不能輕忽</a:t>
            </a:r>
            <a:r>
              <a:rPr lang="zh-TW" altLang="en-US" sz="4000" b="1" dirty="0" smtClean="0">
                <a:solidFill>
                  <a:srgbClr val="CC0099"/>
                </a:solidFill>
              </a:rPr>
              <a:t>。</a:t>
            </a:r>
            <a:endParaRPr lang="en-US" altLang="zh-TW" sz="4000" b="1" dirty="0" smtClean="0">
              <a:solidFill>
                <a:srgbClr val="CC0099"/>
              </a:solidFill>
            </a:endParaRPr>
          </a:p>
          <a:p>
            <a:endParaRPr lang="en-US" altLang="zh-TW" sz="4000" b="1" dirty="0">
              <a:solidFill>
                <a:srgbClr val="CC0099"/>
              </a:solidFill>
            </a:endParaRPr>
          </a:p>
          <a:p>
            <a:pPr marL="479425" lvl="0" indent="-479425" defTabSz="1279525">
              <a:buClr>
                <a:srgbClr val="3333CC"/>
              </a:buClr>
              <a:buSzPct val="60000"/>
              <a:buFont typeface="Wingdings" pitchFamily="2" charset="2"/>
              <a:buChar char="n"/>
            </a:pPr>
            <a:r>
              <a:rPr lang="zh-TW" altLang="en-US" sz="3600" b="1" dirty="0">
                <a:solidFill>
                  <a:srgbClr val="0000FF"/>
                </a:solidFill>
                <a:latin typeface="Tahoma"/>
              </a:rPr>
              <a:t>蓬生麻中，不扶而直。</a:t>
            </a:r>
          </a:p>
          <a:p>
            <a:pPr marL="479425" lvl="0" indent="-479425" defTabSz="1279525">
              <a:buClr>
                <a:srgbClr val="3333CC"/>
              </a:buClr>
              <a:buSzPct val="60000"/>
              <a:buFont typeface="Wingdings" pitchFamily="2" charset="2"/>
              <a:buChar char="n"/>
            </a:pPr>
            <a:r>
              <a:rPr lang="zh-TW" altLang="en-US" sz="3600" b="1" dirty="0" smtClean="0">
                <a:solidFill>
                  <a:srgbClr val="0000FF"/>
                </a:solidFill>
                <a:latin typeface="Tahoma"/>
              </a:rPr>
              <a:t>白沙</a:t>
            </a:r>
            <a:r>
              <a:rPr lang="zh-TW" altLang="en-US" sz="3600" b="1" dirty="0">
                <a:solidFill>
                  <a:srgbClr val="0000FF"/>
                </a:solidFill>
                <a:latin typeface="Tahoma"/>
              </a:rPr>
              <a:t>在涅，與之俱生。</a:t>
            </a:r>
          </a:p>
          <a:p>
            <a:endParaRPr lang="zh-TW" altLang="en-US" b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050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/>
              <a:t>練習練習再練習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zh-TW" b="1" dirty="0">
                <a:solidFill>
                  <a:srgbClr val="0000FF"/>
                </a:solidFill>
              </a:rPr>
              <a:t>1</a:t>
            </a:r>
            <a:r>
              <a:rPr lang="en-US" altLang="zh-TW" b="1" dirty="0" smtClean="0">
                <a:solidFill>
                  <a:srgbClr val="0000FF"/>
                </a:solidFill>
              </a:rPr>
              <a:t>.</a:t>
            </a:r>
            <a:r>
              <a:rPr lang="zh-TW" altLang="en-US" b="1" dirty="0">
                <a:solidFill>
                  <a:srgbClr val="0000FF"/>
                </a:solidFill>
              </a:rPr>
              <a:t>陳偉殷</a:t>
            </a:r>
            <a:r>
              <a:rPr lang="en-US" altLang="zh-TW" b="1" dirty="0" smtClean="0">
                <a:solidFill>
                  <a:srgbClr val="0000FF"/>
                </a:solidFill>
                <a:latin typeface="Arial"/>
              </a:rPr>
              <a:t>—</a:t>
            </a:r>
            <a:r>
              <a:rPr lang="zh-TW" altLang="en-US" b="1" dirty="0">
                <a:solidFill>
                  <a:srgbClr val="0000FF"/>
                </a:solidFill>
              </a:rPr>
              <a:t>美國球星選秀</a:t>
            </a:r>
            <a:r>
              <a:rPr lang="en-US" altLang="zh-TW" b="1" dirty="0" smtClean="0">
                <a:solidFill>
                  <a:srgbClr val="0000FF"/>
                </a:solidFill>
              </a:rPr>
              <a:t>---</a:t>
            </a:r>
            <a:r>
              <a:rPr lang="zh-TW" altLang="en-US" b="1" dirty="0" smtClean="0">
                <a:solidFill>
                  <a:srgbClr val="0000FF"/>
                </a:solidFill>
              </a:rPr>
              <a:t>速球、滑球</a:t>
            </a:r>
            <a:endParaRPr lang="zh-TW" altLang="en-US" b="1" dirty="0">
              <a:solidFill>
                <a:srgbClr val="0000FF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zh-TW" altLang="en-US" b="1" dirty="0">
                <a:solidFill>
                  <a:srgbClr val="0000FF"/>
                </a:solidFill>
              </a:rPr>
              <a:t>   球探只看一球就要</a:t>
            </a:r>
            <a:r>
              <a:rPr lang="zh-TW" altLang="en-US" b="1" dirty="0" smtClean="0">
                <a:solidFill>
                  <a:srgbClr val="0000FF"/>
                </a:solidFill>
              </a:rPr>
              <a:t>了</a:t>
            </a:r>
            <a:r>
              <a:rPr lang="zh-TW" altLang="en-US" b="1" dirty="0">
                <a:solidFill>
                  <a:srgbClr val="0000FF"/>
                </a:solidFill>
              </a:rPr>
              <a:t>陳偉殷</a:t>
            </a:r>
            <a:r>
              <a:rPr lang="zh-TW" altLang="en-US" sz="3500" b="1" dirty="0" smtClean="0">
                <a:solidFill>
                  <a:srgbClr val="0000FF"/>
                </a:solidFill>
                <a:latin typeface="標楷體" pitchFamily="65" charset="-120"/>
              </a:rPr>
              <a:t>。</a:t>
            </a:r>
            <a:endParaRPr lang="zh-TW" altLang="en-US" b="1" dirty="0">
              <a:solidFill>
                <a:srgbClr val="0000FF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zh-TW" altLang="en-US" b="1" dirty="0">
                <a:solidFill>
                  <a:srgbClr val="0000FF"/>
                </a:solidFill>
              </a:rPr>
              <a:t>  </a:t>
            </a:r>
            <a:r>
              <a:rPr lang="en-US" altLang="zh-TW" b="1" dirty="0">
                <a:solidFill>
                  <a:srgbClr val="0000FF"/>
                </a:solidFill>
              </a:rPr>
              <a:t>(</a:t>
            </a:r>
            <a:r>
              <a:rPr lang="zh-TW" altLang="en-US" b="1" dirty="0">
                <a:solidFill>
                  <a:srgbClr val="0000FF"/>
                </a:solidFill>
              </a:rPr>
              <a:t>已經投了</a:t>
            </a:r>
            <a:r>
              <a:rPr lang="en-US" altLang="zh-TW" b="1" dirty="0">
                <a:solidFill>
                  <a:srgbClr val="0000FF"/>
                </a:solidFill>
              </a:rPr>
              <a:t>5</a:t>
            </a:r>
            <a:r>
              <a:rPr lang="zh-TW" altLang="en-US" b="1" dirty="0">
                <a:solidFill>
                  <a:srgbClr val="0000FF"/>
                </a:solidFill>
              </a:rPr>
              <a:t>萬球</a:t>
            </a:r>
            <a:r>
              <a:rPr lang="en-US" altLang="zh-TW" b="1" dirty="0">
                <a:solidFill>
                  <a:srgbClr val="0000FF"/>
                </a:solidFill>
              </a:rPr>
              <a:t>)</a:t>
            </a:r>
          </a:p>
          <a:p>
            <a:pPr>
              <a:buFont typeface="Wingdings" pitchFamily="2" charset="2"/>
              <a:buNone/>
            </a:pPr>
            <a:r>
              <a:rPr lang="en-US" altLang="zh-TW" b="1" dirty="0">
                <a:solidFill>
                  <a:srgbClr val="CC3399"/>
                </a:solidFill>
              </a:rPr>
              <a:t>2.</a:t>
            </a:r>
            <a:r>
              <a:rPr lang="zh-TW" altLang="en-US" b="1" dirty="0">
                <a:solidFill>
                  <a:srgbClr val="CC3399"/>
                </a:solidFill>
              </a:rPr>
              <a:t>麥可喬登已經有名，仍然每天要</a:t>
            </a:r>
          </a:p>
          <a:p>
            <a:pPr>
              <a:buFont typeface="Wingdings" pitchFamily="2" charset="2"/>
              <a:buNone/>
            </a:pPr>
            <a:r>
              <a:rPr lang="zh-TW" altLang="en-US" b="1" dirty="0">
                <a:solidFill>
                  <a:srgbClr val="CC3399"/>
                </a:solidFill>
              </a:rPr>
              <a:t>   投進</a:t>
            </a:r>
            <a:r>
              <a:rPr lang="en-US" altLang="zh-TW" b="1" dirty="0">
                <a:solidFill>
                  <a:srgbClr val="CC3399"/>
                </a:solidFill>
              </a:rPr>
              <a:t>800</a:t>
            </a:r>
            <a:r>
              <a:rPr lang="zh-TW" altLang="en-US" b="1" dirty="0">
                <a:solidFill>
                  <a:srgbClr val="CC3399"/>
                </a:solidFill>
              </a:rPr>
              <a:t>球才休息</a:t>
            </a:r>
            <a:r>
              <a:rPr lang="zh-TW" altLang="en-US" sz="3500" b="1" dirty="0">
                <a:solidFill>
                  <a:srgbClr val="CC3399"/>
                </a:solidFill>
                <a:latin typeface="標楷體" pitchFamily="65" charset="-120"/>
              </a:rPr>
              <a:t>。</a:t>
            </a:r>
          </a:p>
          <a:p>
            <a:pPr>
              <a:buFont typeface="Wingdings" pitchFamily="2" charset="2"/>
              <a:buNone/>
            </a:pPr>
            <a:endParaRPr lang="en-US" altLang="zh-TW" b="1" dirty="0">
              <a:solidFill>
                <a:srgbClr val="CC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147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標題 1"/>
          <p:cNvSpPr>
            <a:spLocks noGrp="1"/>
          </p:cNvSpPr>
          <p:nvPr>
            <p:ph type="ctrTitle"/>
          </p:nvPr>
        </p:nvSpPr>
        <p:spPr>
          <a:xfrm>
            <a:off x="755650" y="2781300"/>
            <a:ext cx="7772400" cy="1108075"/>
          </a:xfrm>
        </p:spPr>
        <p:txBody>
          <a:bodyPr/>
          <a:lstStyle/>
          <a:p>
            <a:pPr eaLnBrk="1" hangingPunct="1"/>
            <a:r>
              <a:rPr lang="en-US" altLang="zh-TW" smtClean="0"/>
              <a:t/>
            </a:r>
            <a:br>
              <a:rPr lang="en-US" altLang="zh-TW" smtClean="0"/>
            </a:br>
            <a:r>
              <a:rPr lang="en-US" altLang="zh-TW" sz="4000" smtClean="0"/>
              <a:t>106</a:t>
            </a:r>
            <a:r>
              <a:rPr lang="zh-TW" altLang="en-US" sz="4000" smtClean="0"/>
              <a:t>免試入學</a:t>
            </a:r>
            <a:r>
              <a:rPr lang="en-US" altLang="zh-TW" sz="4000" smtClean="0"/>
              <a:t/>
            </a:r>
            <a:br>
              <a:rPr lang="en-US" altLang="zh-TW" sz="4000" smtClean="0"/>
            </a:br>
            <a:r>
              <a:rPr lang="zh-TW" altLang="en-US" sz="4000" b="1" smtClean="0"/>
              <a:t>超額比序</a:t>
            </a:r>
            <a:r>
              <a:rPr lang="en-US" altLang="zh-TW" sz="4000" b="1" smtClean="0">
                <a:solidFill>
                  <a:srgbClr val="CCFF33"/>
                </a:solidFill>
              </a:rPr>
              <a:t>VS</a:t>
            </a:r>
            <a:r>
              <a:rPr lang="zh-TW" altLang="en-US" sz="4000" b="1" smtClean="0"/>
              <a:t>致勝關鍵</a:t>
            </a:r>
            <a:r>
              <a:rPr lang="en-US" altLang="zh-TW" sz="4000" b="1" smtClean="0"/>
              <a:t/>
            </a:r>
            <a:br>
              <a:rPr lang="en-US" altLang="zh-TW" sz="4000" b="1" smtClean="0"/>
            </a:br>
            <a:r>
              <a:rPr lang="zh-TW" altLang="en-US" sz="4000" b="1" smtClean="0">
                <a:solidFill>
                  <a:srgbClr val="CCFF33"/>
                </a:solidFill>
              </a:rPr>
              <a:t>志願選填</a:t>
            </a:r>
            <a:r>
              <a:rPr lang="en-US" altLang="zh-TW" sz="4000" b="1" smtClean="0">
                <a:solidFill>
                  <a:srgbClr val="CCFF33"/>
                </a:solidFill>
              </a:rPr>
              <a:t>VS</a:t>
            </a:r>
            <a:r>
              <a:rPr lang="zh-TW" altLang="en-US" sz="4000" b="1" smtClean="0">
                <a:solidFill>
                  <a:srgbClr val="CCFF33"/>
                </a:solidFill>
              </a:rPr>
              <a:t>會考成績</a:t>
            </a:r>
            <a:endParaRPr lang="en-US" altLang="zh-TW" sz="4000" b="1" smtClean="0">
              <a:solidFill>
                <a:srgbClr val="CCFF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352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標題 1"/>
          <p:cNvSpPr>
            <a:spLocks noGrp="1"/>
          </p:cNvSpPr>
          <p:nvPr>
            <p:ph type="title"/>
          </p:nvPr>
        </p:nvSpPr>
        <p:spPr>
          <a:xfrm>
            <a:off x="1374775" y="66675"/>
            <a:ext cx="7740650" cy="908050"/>
          </a:xfrm>
        </p:spPr>
        <p:txBody>
          <a:bodyPr/>
          <a:lstStyle/>
          <a:p>
            <a:pPr eaLnBrk="1" hangingPunct="1"/>
            <a:r>
              <a:rPr lang="en-US" altLang="zh-TW" sz="4000" smtClean="0"/>
              <a:t>106</a:t>
            </a:r>
            <a:r>
              <a:rPr lang="zh-TW" altLang="en-US" sz="4000" smtClean="0"/>
              <a:t>桃園區超額比序項目積分表</a:t>
            </a:r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2411413" y="1052513"/>
          <a:ext cx="4896543" cy="560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4660"/>
                <a:gridCol w="1534739"/>
                <a:gridCol w="842707"/>
                <a:gridCol w="838196"/>
                <a:gridCol w="1096241"/>
              </a:tblGrid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/>
                        <a:t>項</a:t>
                      </a:r>
                      <a:endParaRPr lang="zh-TW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/>
                        <a:t>內容</a:t>
                      </a:r>
                      <a:endParaRPr lang="zh-TW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/>
                        <a:t>得分</a:t>
                      </a:r>
                      <a:endParaRPr lang="zh-TW" alt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/>
                        <a:t>總分</a:t>
                      </a:r>
                      <a:endParaRPr lang="zh-TW" alt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96240">
                <a:tc rowSpan="4"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/>
                        <a:t>一</a:t>
                      </a:r>
                      <a:r>
                        <a:rPr lang="en-US" altLang="zh-TW" sz="2000" dirty="0" smtClean="0"/>
                        <a:t>.</a:t>
                      </a:r>
                    </a:p>
                    <a:p>
                      <a:pPr algn="ctr"/>
                      <a:r>
                        <a:rPr lang="zh-TW" altLang="en-US" sz="2000" dirty="0" smtClean="0"/>
                        <a:t>適</a:t>
                      </a:r>
                      <a:endParaRPr lang="en-US" altLang="zh-TW" sz="2000" dirty="0" smtClean="0"/>
                    </a:p>
                    <a:p>
                      <a:pPr algn="ctr"/>
                      <a:r>
                        <a:rPr lang="zh-TW" altLang="en-US" sz="2000" dirty="0" smtClean="0"/>
                        <a:t>性</a:t>
                      </a:r>
                      <a:endParaRPr lang="en-US" altLang="zh-TW" sz="2000" dirty="0" smtClean="0"/>
                    </a:p>
                    <a:p>
                      <a:pPr algn="ctr"/>
                      <a:r>
                        <a:rPr lang="zh-TW" altLang="en-US" sz="2000" dirty="0" smtClean="0"/>
                        <a:t>輔</a:t>
                      </a:r>
                      <a:endParaRPr lang="en-US" altLang="zh-TW" sz="2000" dirty="0" smtClean="0"/>
                    </a:p>
                    <a:p>
                      <a:pPr algn="ctr"/>
                      <a:r>
                        <a:rPr lang="zh-TW" altLang="en-US" sz="2000" dirty="0" smtClean="0"/>
                        <a:t>導</a:t>
                      </a:r>
                      <a:endParaRPr lang="zh-TW" alt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/>
                        <a:t>畢業資格</a:t>
                      </a:r>
                      <a:endParaRPr lang="zh-TW" alt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6</a:t>
                      </a:r>
                      <a:endParaRPr lang="zh-TW" alt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/>
                        <a:t>32</a:t>
                      </a:r>
                      <a:endParaRPr lang="zh-TW" alt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11"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/>
                        <a:t>100</a:t>
                      </a:r>
                      <a:endParaRPr lang="zh-TW" alt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2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/>
                        <a:t>志願選填</a:t>
                      </a:r>
                      <a:endParaRPr lang="zh-TW" alt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15</a:t>
                      </a:r>
                      <a:endParaRPr lang="zh-TW" alt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</a:tr>
              <a:tr h="7010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/>
                        <a:t>生涯規劃</a:t>
                      </a:r>
                      <a:endParaRPr lang="en-US" altLang="zh-TW" sz="2000" dirty="0" smtClean="0"/>
                    </a:p>
                    <a:p>
                      <a:pPr algn="ctr"/>
                      <a:r>
                        <a:rPr lang="zh-TW" altLang="en-US" sz="2000" dirty="0" smtClean="0"/>
                        <a:t>親師意見</a:t>
                      </a:r>
                      <a:endParaRPr lang="zh-TW" alt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6</a:t>
                      </a:r>
                      <a:endParaRPr lang="zh-TW" alt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</a:tr>
              <a:tr h="3962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/>
                        <a:t>就近入學</a:t>
                      </a:r>
                      <a:endParaRPr lang="zh-TW" alt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5</a:t>
                      </a:r>
                      <a:endParaRPr lang="zh-TW" alt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</a:tr>
              <a:tr h="396240">
                <a:tc rowSpan="5"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/>
                        <a:t>二</a:t>
                      </a:r>
                      <a:r>
                        <a:rPr lang="en-US" altLang="zh-TW" sz="2000" dirty="0" smtClean="0"/>
                        <a:t>.</a:t>
                      </a:r>
                    </a:p>
                    <a:p>
                      <a:pPr algn="ctr"/>
                      <a:r>
                        <a:rPr lang="zh-TW" altLang="en-US" sz="2000" dirty="0" smtClean="0"/>
                        <a:t>多</a:t>
                      </a:r>
                      <a:endParaRPr lang="en-US" altLang="zh-TW" sz="2000" dirty="0" smtClean="0"/>
                    </a:p>
                    <a:p>
                      <a:pPr algn="ctr"/>
                      <a:r>
                        <a:rPr lang="zh-TW" altLang="en-US" sz="2000" dirty="0" smtClean="0"/>
                        <a:t>元</a:t>
                      </a:r>
                      <a:endParaRPr lang="en-US" altLang="zh-TW" sz="2000" dirty="0" smtClean="0"/>
                    </a:p>
                    <a:p>
                      <a:pPr algn="ctr"/>
                      <a:r>
                        <a:rPr lang="zh-TW" altLang="en-US" sz="2000" dirty="0" smtClean="0"/>
                        <a:t>學</a:t>
                      </a:r>
                      <a:endParaRPr lang="en-US" altLang="zh-TW" sz="2000" dirty="0" smtClean="0"/>
                    </a:p>
                    <a:p>
                      <a:pPr algn="ctr"/>
                      <a:r>
                        <a:rPr lang="zh-TW" altLang="en-US" sz="2000" dirty="0" smtClean="0"/>
                        <a:t>習</a:t>
                      </a:r>
                      <a:endParaRPr lang="en-US" altLang="zh-TW" sz="2000" dirty="0" smtClean="0"/>
                    </a:p>
                    <a:p>
                      <a:pPr algn="ctr"/>
                      <a:r>
                        <a:rPr lang="zh-TW" altLang="en-US" sz="2000" dirty="0" smtClean="0"/>
                        <a:t>表</a:t>
                      </a:r>
                      <a:endParaRPr lang="en-US" altLang="zh-TW" sz="2000" dirty="0" smtClean="0"/>
                    </a:p>
                    <a:p>
                      <a:pPr algn="ctr"/>
                      <a:r>
                        <a:rPr lang="zh-TW" altLang="en-US" sz="2000" dirty="0" smtClean="0"/>
                        <a:t>現</a:t>
                      </a:r>
                      <a:endParaRPr lang="zh-TW" alt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/>
                        <a:t>均衡學習</a:t>
                      </a:r>
                      <a:endParaRPr lang="zh-TW" alt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9</a:t>
                      </a:r>
                      <a:endParaRPr lang="zh-TW" alt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/>
                        <a:t>40</a:t>
                      </a:r>
                    </a:p>
                    <a:p>
                      <a:pPr algn="ctr"/>
                      <a:r>
                        <a:rPr lang="en-US" altLang="zh-TW" sz="2800" dirty="0" smtClean="0"/>
                        <a:t>(35)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</a:tr>
              <a:tr h="3962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/>
                        <a:t>品德表現</a:t>
                      </a:r>
                      <a:endParaRPr lang="zh-TW" alt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10</a:t>
                      </a:r>
                      <a:endParaRPr lang="zh-TW" alt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</a:tr>
              <a:tr h="3962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/>
                        <a:t>服務表現</a:t>
                      </a:r>
                      <a:endParaRPr lang="zh-TW" alt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10</a:t>
                      </a:r>
                      <a:endParaRPr lang="zh-TW" alt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</a:tr>
              <a:tr h="3962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/>
                        <a:t>才藝表現</a:t>
                      </a:r>
                      <a:endParaRPr lang="zh-TW" alt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5</a:t>
                      </a:r>
                      <a:endParaRPr lang="zh-TW" alt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</a:tr>
              <a:tr h="64008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/>
                        <a:t>體適能</a:t>
                      </a:r>
                      <a:endParaRPr lang="zh-TW" alt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6</a:t>
                      </a:r>
                      <a:endParaRPr lang="zh-TW" alt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</a:tr>
              <a:tr h="701040"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/>
                        <a:t>三</a:t>
                      </a:r>
                      <a:endParaRPr lang="en-US" altLang="zh-TW" sz="2000" dirty="0" smtClean="0"/>
                    </a:p>
                    <a:p>
                      <a:pPr algn="ctr"/>
                      <a:r>
                        <a:rPr lang="zh-TW" altLang="en-US" sz="2000" dirty="0" smtClean="0"/>
                        <a:t>會</a:t>
                      </a:r>
                      <a:endParaRPr lang="en-US" altLang="zh-TW" sz="2000" dirty="0" smtClean="0"/>
                    </a:p>
                    <a:p>
                      <a:pPr algn="ctr"/>
                      <a:r>
                        <a:rPr lang="zh-TW" altLang="en-US" sz="2000" dirty="0" smtClean="0"/>
                        <a:t>考</a:t>
                      </a:r>
                      <a:endParaRPr lang="zh-TW" alt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/>
                        <a:t>國、數、英</a:t>
                      </a:r>
                      <a:endParaRPr lang="en-US" altLang="zh-TW" sz="2000" dirty="0" smtClean="0"/>
                    </a:p>
                    <a:p>
                      <a:pPr algn="ctr"/>
                      <a:r>
                        <a:rPr lang="zh-TW" altLang="en-US" sz="2000" dirty="0" smtClean="0"/>
                        <a:t>社、自各科</a:t>
                      </a:r>
                      <a:endParaRPr lang="zh-TW" alt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30</a:t>
                      </a:r>
                      <a:endParaRPr lang="zh-TW" alt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/>
                        <a:t>33</a:t>
                      </a:r>
                      <a:endParaRPr lang="zh-TW" alt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</a:tr>
              <a:tr h="3962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/>
                        <a:t>寫作測驗</a:t>
                      </a:r>
                      <a:endParaRPr lang="zh-TW" alt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3</a:t>
                      </a:r>
                      <a:endParaRPr lang="zh-TW" alt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98546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775" y="-7938"/>
            <a:ext cx="4681538" cy="662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向右箭號 1"/>
          <p:cNvSpPr/>
          <p:nvPr/>
        </p:nvSpPr>
        <p:spPr>
          <a:xfrm>
            <a:off x="3106738" y="2565400"/>
            <a:ext cx="698500" cy="503238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>
              <a:defRPr/>
            </a:pPr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3" name="圓角矩形 2"/>
          <p:cNvSpPr/>
          <p:nvPr/>
        </p:nvSpPr>
        <p:spPr>
          <a:xfrm flipV="1">
            <a:off x="2700338" y="714375"/>
            <a:ext cx="1511300" cy="1444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>
              <a:defRPr/>
            </a:pPr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132100" name="文字方塊 6"/>
          <p:cNvSpPr txBox="1">
            <a:spLocks noChangeArrowheads="1"/>
          </p:cNvSpPr>
          <p:nvPr/>
        </p:nvSpPr>
        <p:spPr bwMode="auto">
          <a:xfrm>
            <a:off x="5292725" y="1412875"/>
            <a:ext cx="3527425" cy="4203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29" tIns="45715" rIns="91429" bIns="45715">
            <a:spAutoFit/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2400" b="1">
                <a:solidFill>
                  <a:srgbClr val="CC0099"/>
                </a:solidFill>
              </a:rPr>
              <a:t>註 </a:t>
            </a:r>
            <a:r>
              <a:rPr lang="en-US" altLang="zh-TW" sz="2400" b="1">
                <a:solidFill>
                  <a:srgbClr val="CC0099"/>
                </a:solidFill>
              </a:rPr>
              <a:t>: </a:t>
            </a:r>
            <a:r>
              <a:rPr lang="zh-TW" altLang="en-US" sz="2400" b="1">
                <a:solidFill>
                  <a:srgbClr val="CC0099"/>
                </a:solidFill>
              </a:rPr>
              <a:t>會考與志願成績外，積分須</a:t>
            </a:r>
            <a:r>
              <a:rPr lang="en-US" altLang="zh-TW" sz="2400" b="1">
                <a:solidFill>
                  <a:srgbClr val="CC0099"/>
                </a:solidFill>
              </a:rPr>
              <a:t>52</a:t>
            </a:r>
            <a:r>
              <a:rPr lang="zh-TW" altLang="en-US" sz="2400" b="1">
                <a:solidFill>
                  <a:srgbClr val="CC0099"/>
                </a:solidFill>
              </a:rPr>
              <a:t>滿分。</a:t>
            </a:r>
            <a:endParaRPr lang="en-US" altLang="zh-TW" sz="2400" b="1">
              <a:solidFill>
                <a:srgbClr val="CC0099"/>
              </a:solidFill>
            </a:endParaRPr>
          </a:p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endParaRPr lang="en-US" altLang="zh-TW" sz="2400" b="1">
              <a:solidFill>
                <a:srgbClr val="CC0099"/>
              </a:solidFill>
            </a:endParaRPr>
          </a:p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2400" b="1">
                <a:solidFill>
                  <a:srgbClr val="0033CC"/>
                </a:solidFill>
              </a:rPr>
              <a:t> </a:t>
            </a:r>
            <a:r>
              <a:rPr lang="en-US" altLang="zh-TW" sz="2400" b="1">
                <a:solidFill>
                  <a:srgbClr val="0033CC"/>
                </a:solidFill>
              </a:rPr>
              <a:t>1.</a:t>
            </a:r>
            <a:r>
              <a:rPr lang="zh-TW" altLang="en-US" sz="2400" b="1">
                <a:solidFill>
                  <a:srgbClr val="0033CC"/>
                </a:solidFill>
              </a:rPr>
              <a:t> 本例會考與志願成</a:t>
            </a:r>
            <a:endParaRPr lang="en-US" altLang="zh-TW" sz="2400" b="1">
              <a:solidFill>
                <a:srgbClr val="0033CC"/>
              </a:solidFill>
            </a:endParaRPr>
          </a:p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2400" b="1">
                <a:solidFill>
                  <a:srgbClr val="0033CC"/>
                </a:solidFill>
              </a:rPr>
              <a:t>     績外， 積分</a:t>
            </a:r>
            <a:r>
              <a:rPr lang="en-US" altLang="zh-TW" sz="2400" b="1">
                <a:solidFill>
                  <a:srgbClr val="0033CC"/>
                </a:solidFill>
              </a:rPr>
              <a:t>51 </a:t>
            </a:r>
            <a:r>
              <a:rPr lang="zh-TW" altLang="en-US" sz="2400" b="1">
                <a:solidFill>
                  <a:srgbClr val="0033CC"/>
                </a:solidFill>
              </a:rPr>
              <a:t>分。</a:t>
            </a:r>
            <a:endParaRPr lang="en-US" altLang="zh-TW" sz="2400" b="1">
              <a:solidFill>
                <a:srgbClr val="0033CC"/>
              </a:solidFill>
            </a:endParaRPr>
          </a:p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2400" b="1">
                <a:solidFill>
                  <a:srgbClr val="CC0099"/>
                </a:solidFill>
              </a:rPr>
              <a:t> </a:t>
            </a:r>
            <a:r>
              <a:rPr lang="en-US" altLang="zh-TW" sz="2400" b="1">
                <a:solidFill>
                  <a:srgbClr val="0033CC"/>
                </a:solidFill>
              </a:rPr>
              <a:t>2.</a:t>
            </a:r>
            <a:r>
              <a:rPr lang="zh-TW" altLang="en-US" sz="2400" b="1">
                <a:solidFill>
                  <a:srgbClr val="0033CC"/>
                </a:solidFill>
              </a:rPr>
              <a:t> 即使會考</a:t>
            </a:r>
            <a:r>
              <a:rPr lang="en-US" altLang="zh-TW" sz="2400" b="1">
                <a:solidFill>
                  <a:srgbClr val="0033CC"/>
                </a:solidFill>
              </a:rPr>
              <a:t>5</a:t>
            </a:r>
            <a:r>
              <a:rPr lang="zh-TW" altLang="en-US" sz="2400" b="1">
                <a:solidFill>
                  <a:srgbClr val="0033CC"/>
                </a:solidFill>
              </a:rPr>
              <a:t>科</a:t>
            </a:r>
            <a:r>
              <a:rPr lang="en-US" altLang="zh-TW" sz="2400" b="1">
                <a:solidFill>
                  <a:srgbClr val="0033CC"/>
                </a:solidFill>
              </a:rPr>
              <a:t>A++</a:t>
            </a:r>
            <a:r>
              <a:rPr lang="zh-TW" altLang="en-US" sz="2400" b="1">
                <a:solidFill>
                  <a:srgbClr val="0033CC"/>
                </a:solidFill>
              </a:rPr>
              <a:t>，</a:t>
            </a:r>
            <a:endParaRPr lang="en-US" altLang="zh-TW" sz="2400" b="1">
              <a:solidFill>
                <a:srgbClr val="0033CC"/>
              </a:solidFill>
            </a:endParaRPr>
          </a:p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2400" b="1">
                <a:solidFill>
                  <a:srgbClr val="0033CC"/>
                </a:solidFill>
              </a:rPr>
              <a:t>     前 </a:t>
            </a:r>
            <a:r>
              <a:rPr lang="en-US" altLang="zh-TW" sz="2400" b="1">
                <a:solidFill>
                  <a:srgbClr val="0033CC"/>
                </a:solidFill>
              </a:rPr>
              <a:t>3</a:t>
            </a:r>
            <a:r>
              <a:rPr lang="zh-TW" altLang="en-US" sz="2400" b="1">
                <a:solidFill>
                  <a:srgbClr val="0033CC"/>
                </a:solidFill>
              </a:rPr>
              <a:t> 志願落榜。</a:t>
            </a:r>
            <a:endParaRPr lang="en-US" altLang="zh-TW" sz="2400" b="1">
              <a:solidFill>
                <a:srgbClr val="0033CC"/>
              </a:solidFill>
            </a:endParaRPr>
          </a:p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2400" b="1">
                <a:solidFill>
                  <a:srgbClr val="0033CC"/>
                </a:solidFill>
              </a:rPr>
              <a:t> </a:t>
            </a:r>
            <a:r>
              <a:rPr lang="en-US" altLang="zh-TW" sz="2400" b="1">
                <a:solidFill>
                  <a:srgbClr val="0033CC"/>
                </a:solidFill>
              </a:rPr>
              <a:t>3.</a:t>
            </a:r>
            <a:r>
              <a:rPr lang="zh-TW" altLang="en-US" sz="2400" b="1">
                <a:solidFill>
                  <a:srgbClr val="0033CC"/>
                </a:solidFill>
              </a:rPr>
              <a:t> 本例服務表現， </a:t>
            </a:r>
            <a:endParaRPr lang="en-US" altLang="zh-TW" sz="2400" b="1">
              <a:solidFill>
                <a:srgbClr val="0033CC"/>
              </a:solidFill>
            </a:endParaRPr>
          </a:p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2400" b="1">
                <a:solidFill>
                  <a:srgbClr val="0033CC"/>
                </a:solidFill>
              </a:rPr>
              <a:t>     扣 </a:t>
            </a:r>
            <a:r>
              <a:rPr lang="en-US" altLang="zh-TW" sz="2400" b="1">
                <a:solidFill>
                  <a:srgbClr val="0033CC"/>
                </a:solidFill>
              </a:rPr>
              <a:t>4</a:t>
            </a:r>
            <a:r>
              <a:rPr lang="zh-TW" altLang="en-US" sz="2400" b="1">
                <a:solidFill>
                  <a:srgbClr val="0033CC"/>
                </a:solidFill>
              </a:rPr>
              <a:t> 分。</a:t>
            </a:r>
            <a:endParaRPr lang="en-US" altLang="zh-TW" sz="2400" b="1">
              <a:solidFill>
                <a:srgbClr val="0033CC"/>
              </a:solidFill>
            </a:endParaRPr>
          </a:p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2400" b="1">
                <a:solidFill>
                  <a:srgbClr val="0033CC"/>
                </a:solidFill>
              </a:rPr>
              <a:t>     </a:t>
            </a:r>
            <a:r>
              <a:rPr lang="en-US" altLang="zh-TW" sz="2400" b="1">
                <a:solidFill>
                  <a:srgbClr val="0033CC"/>
                </a:solidFill>
              </a:rPr>
              <a:t>(</a:t>
            </a:r>
            <a:r>
              <a:rPr lang="zh-TW" altLang="en-US" sz="2400" b="1">
                <a:solidFill>
                  <a:srgbClr val="0033CC"/>
                </a:solidFill>
              </a:rPr>
              <a:t>趕快參加志工</a:t>
            </a:r>
            <a:r>
              <a:rPr lang="en-US" altLang="zh-TW" sz="2400" b="1">
                <a:solidFill>
                  <a:srgbClr val="0033CC"/>
                </a:solidFill>
              </a:rPr>
              <a:t>)</a:t>
            </a:r>
            <a:endParaRPr lang="zh-TW" altLang="en-US" sz="2400" b="1">
              <a:solidFill>
                <a:srgbClr val="0033CC"/>
              </a:solidFill>
            </a:endParaRPr>
          </a:p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endParaRPr lang="en-US" altLang="zh-TW" sz="2400" b="1">
              <a:solidFill>
                <a:srgbClr val="CC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118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標題 1"/>
          <p:cNvSpPr>
            <a:spLocks noGrp="1"/>
          </p:cNvSpPr>
          <p:nvPr>
            <p:ph type="title"/>
          </p:nvPr>
        </p:nvSpPr>
        <p:spPr>
          <a:xfrm>
            <a:off x="1116013" y="0"/>
            <a:ext cx="7848600" cy="908050"/>
          </a:xfrm>
        </p:spPr>
        <p:txBody>
          <a:bodyPr/>
          <a:lstStyle/>
          <a:p>
            <a:pPr eaLnBrk="1" fontAlgn="ctr" hangingPunct="1"/>
            <a:r>
              <a:rPr lang="en-US" altLang="zh-TW" sz="4000" smtClean="0">
                <a:solidFill>
                  <a:srgbClr val="FFFFFF"/>
                </a:solidFill>
              </a:rPr>
              <a:t>106</a:t>
            </a:r>
            <a:r>
              <a:rPr lang="zh-TW" altLang="en-US" sz="4000" smtClean="0">
                <a:solidFill>
                  <a:srgbClr val="FFFFFF"/>
                </a:solidFill>
              </a:rPr>
              <a:t>超額比序</a:t>
            </a:r>
            <a:r>
              <a:rPr lang="en-US" altLang="zh-TW" sz="4000" smtClean="0">
                <a:solidFill>
                  <a:srgbClr val="FFFFFF"/>
                </a:solidFill>
              </a:rPr>
              <a:t>:</a:t>
            </a:r>
            <a:r>
              <a:rPr lang="zh-TW" altLang="zh-TW" sz="4000" b="1" smtClean="0"/>
              <a:t>品德表現</a:t>
            </a:r>
            <a:r>
              <a:rPr lang="zh-TW" altLang="en-US" sz="4000" b="1" smtClean="0"/>
              <a:t>、</a:t>
            </a:r>
            <a:r>
              <a:rPr lang="zh-TW" altLang="zh-TW" sz="4000" smtClean="0"/>
              <a:t>服務表現</a:t>
            </a:r>
            <a:endParaRPr lang="zh-TW" altLang="en-US" smtClean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859" indent="-342859" eaLnBrk="1" hangingPunct="1">
              <a:defRPr/>
            </a:pPr>
            <a:r>
              <a:rPr lang="en-US" altLang="zh-TW" sz="2800" b="1" dirty="0">
                <a:solidFill>
                  <a:srgbClr val="CC0099"/>
                </a:solidFill>
              </a:rPr>
              <a:t>1.</a:t>
            </a:r>
            <a:r>
              <a:rPr lang="zh-TW" altLang="en-US" sz="2800" b="1" dirty="0">
                <a:solidFill>
                  <a:srgbClr val="CC0099"/>
                </a:solidFill>
              </a:rPr>
              <a:t>必拿基本分數 </a:t>
            </a:r>
            <a:r>
              <a:rPr lang="en-US" altLang="zh-TW" sz="2800" b="1" dirty="0">
                <a:solidFill>
                  <a:srgbClr val="CC0099"/>
                </a:solidFill>
              </a:rPr>
              <a:t>:</a:t>
            </a:r>
            <a:r>
              <a:rPr lang="zh-TW" altLang="en-US" sz="2800" b="1" dirty="0">
                <a:solidFill>
                  <a:srgbClr val="CC0099"/>
                </a:solidFill>
              </a:rPr>
              <a:t> </a:t>
            </a:r>
            <a:endParaRPr lang="en-US" altLang="zh-TW" sz="2800" b="1" dirty="0">
              <a:solidFill>
                <a:srgbClr val="CC0099"/>
              </a:solidFill>
            </a:endParaRPr>
          </a:p>
          <a:p>
            <a:pPr marL="0" indent="0" eaLnBrk="1" hangingPunct="1">
              <a:buFontTx/>
              <a:buNone/>
              <a:defRPr/>
            </a:pPr>
            <a:r>
              <a:rPr lang="zh-TW" altLang="en-US" sz="2800" b="1" dirty="0">
                <a:solidFill>
                  <a:srgbClr val="CC0099"/>
                </a:solidFill>
              </a:rPr>
              <a:t>       除會考</a:t>
            </a:r>
            <a:r>
              <a:rPr lang="en-US" altLang="zh-TW" sz="2800" b="1" dirty="0">
                <a:solidFill>
                  <a:srgbClr val="CC0099"/>
                </a:solidFill>
              </a:rPr>
              <a:t>(33</a:t>
            </a:r>
            <a:r>
              <a:rPr lang="zh-TW" altLang="en-US" sz="2800" b="1" dirty="0">
                <a:solidFill>
                  <a:srgbClr val="CC0099"/>
                </a:solidFill>
              </a:rPr>
              <a:t>分</a:t>
            </a:r>
            <a:r>
              <a:rPr lang="en-US" altLang="zh-TW" sz="2800" b="1" dirty="0">
                <a:solidFill>
                  <a:srgbClr val="CC0099"/>
                </a:solidFill>
              </a:rPr>
              <a:t>)</a:t>
            </a:r>
            <a:r>
              <a:rPr lang="zh-TW" altLang="en-US" sz="2800" b="1" dirty="0">
                <a:solidFill>
                  <a:srgbClr val="CC0099"/>
                </a:solidFill>
              </a:rPr>
              <a:t>與志願</a:t>
            </a:r>
            <a:r>
              <a:rPr lang="en-US" altLang="zh-TW" sz="2800" b="1" dirty="0">
                <a:solidFill>
                  <a:srgbClr val="CC0099"/>
                </a:solidFill>
              </a:rPr>
              <a:t>(15</a:t>
            </a:r>
            <a:r>
              <a:rPr lang="zh-TW" altLang="en-US" sz="2800" b="1" dirty="0">
                <a:solidFill>
                  <a:srgbClr val="CC0099"/>
                </a:solidFill>
              </a:rPr>
              <a:t>分</a:t>
            </a:r>
            <a:r>
              <a:rPr lang="en-US" altLang="zh-TW" sz="2800" b="1" dirty="0">
                <a:solidFill>
                  <a:srgbClr val="CC0099"/>
                </a:solidFill>
              </a:rPr>
              <a:t>)</a:t>
            </a:r>
            <a:r>
              <a:rPr lang="zh-TW" altLang="en-US" sz="2800" b="1" dirty="0">
                <a:solidFill>
                  <a:srgbClr val="CC0099"/>
                </a:solidFill>
              </a:rPr>
              <a:t>的分數外</a:t>
            </a:r>
            <a:endParaRPr lang="en-US" altLang="zh-TW" sz="2800" b="1" dirty="0">
              <a:solidFill>
                <a:srgbClr val="CC0099"/>
              </a:solidFill>
            </a:endParaRPr>
          </a:p>
          <a:p>
            <a:pPr marL="0" indent="0" eaLnBrk="1" hangingPunct="1">
              <a:buFontTx/>
              <a:buNone/>
              <a:defRPr/>
            </a:pPr>
            <a:r>
              <a:rPr lang="zh-TW" altLang="en-US" sz="2800" b="1" dirty="0">
                <a:solidFill>
                  <a:srgbClr val="CC0099"/>
                </a:solidFill>
              </a:rPr>
              <a:t>       其餘項目積分</a:t>
            </a:r>
            <a:r>
              <a:rPr lang="en-US" altLang="zh-TW" sz="2800" b="1" dirty="0">
                <a:solidFill>
                  <a:srgbClr val="CC0099"/>
                </a:solidFill>
              </a:rPr>
              <a:t>(52</a:t>
            </a:r>
            <a:r>
              <a:rPr lang="zh-TW" altLang="en-US" sz="2800" b="1" dirty="0">
                <a:solidFill>
                  <a:srgbClr val="CC0099"/>
                </a:solidFill>
              </a:rPr>
              <a:t>分</a:t>
            </a:r>
            <a:r>
              <a:rPr lang="en-US" altLang="zh-TW" sz="2800" b="1" dirty="0">
                <a:solidFill>
                  <a:srgbClr val="CC0099"/>
                </a:solidFill>
              </a:rPr>
              <a:t>)</a:t>
            </a:r>
            <a:r>
              <a:rPr lang="zh-TW" altLang="en-US" sz="2800" b="1" dirty="0">
                <a:solidFill>
                  <a:srgbClr val="CC0099"/>
                </a:solidFill>
              </a:rPr>
              <a:t>須滿分。</a:t>
            </a:r>
            <a:endParaRPr lang="en-US" altLang="zh-TW" sz="2800" b="1" dirty="0">
              <a:solidFill>
                <a:srgbClr val="CC0099"/>
              </a:solidFill>
            </a:endParaRPr>
          </a:p>
          <a:p>
            <a:pPr marL="342859" indent="-342859" eaLnBrk="1" fontAlgn="ctr" hangingPunct="1">
              <a:defRPr/>
            </a:pPr>
            <a:r>
              <a:rPr lang="en-US" altLang="zh-TW" sz="2800" b="1" dirty="0">
                <a:solidFill>
                  <a:srgbClr val="0033CC"/>
                </a:solidFill>
              </a:rPr>
              <a:t>2.</a:t>
            </a:r>
            <a:r>
              <a:rPr lang="zh-TW" altLang="en-US" sz="2800" b="1" dirty="0">
                <a:solidFill>
                  <a:srgbClr val="0033CC"/>
                </a:solidFill>
              </a:rPr>
              <a:t>基本分比序優先於志願與會考成績</a:t>
            </a:r>
            <a:endParaRPr lang="en-US" altLang="zh-TW" sz="2800" b="1" dirty="0">
              <a:solidFill>
                <a:srgbClr val="0033CC"/>
              </a:solidFill>
            </a:endParaRPr>
          </a:p>
          <a:p>
            <a:pPr marL="342859" indent="-342859" eaLnBrk="1" fontAlgn="ctr" hangingPunct="1">
              <a:defRPr/>
            </a:pPr>
            <a:r>
              <a:rPr lang="en-US" altLang="zh-TW" sz="2800" b="1" dirty="0">
                <a:solidFill>
                  <a:srgbClr val="0033CC"/>
                </a:solidFill>
              </a:rPr>
              <a:t>3.</a:t>
            </a:r>
            <a:r>
              <a:rPr lang="zh-TW" altLang="zh-TW" sz="2800" b="1" dirty="0">
                <a:solidFill>
                  <a:srgbClr val="0033CC"/>
                </a:solidFill>
              </a:rPr>
              <a:t>畢業資格</a:t>
            </a:r>
            <a:r>
              <a:rPr lang="zh-TW" altLang="en-US" sz="2800" b="1" dirty="0">
                <a:solidFill>
                  <a:srgbClr val="0033CC"/>
                </a:solidFill>
              </a:rPr>
              <a:t>、</a:t>
            </a:r>
            <a:r>
              <a:rPr lang="zh-TW" altLang="zh-TW" sz="2800" b="1" dirty="0">
                <a:solidFill>
                  <a:srgbClr val="0033CC"/>
                </a:solidFill>
              </a:rPr>
              <a:t>生涯規劃</a:t>
            </a:r>
            <a:r>
              <a:rPr lang="zh-TW" altLang="en-US" sz="2800" b="1" dirty="0">
                <a:solidFill>
                  <a:srgbClr val="0033CC"/>
                </a:solidFill>
              </a:rPr>
              <a:t>、</a:t>
            </a:r>
            <a:r>
              <a:rPr lang="zh-TW" altLang="zh-TW" sz="2800" b="1" dirty="0">
                <a:solidFill>
                  <a:srgbClr val="0033CC"/>
                </a:solidFill>
              </a:rPr>
              <a:t>親師意見</a:t>
            </a:r>
            <a:r>
              <a:rPr lang="zh-TW" altLang="en-US" sz="2800" b="1" dirty="0">
                <a:solidFill>
                  <a:srgbClr val="0033CC"/>
                </a:solidFill>
              </a:rPr>
              <a:t>、</a:t>
            </a:r>
            <a:r>
              <a:rPr lang="zh-TW" altLang="zh-TW" sz="2800" b="1" dirty="0">
                <a:solidFill>
                  <a:srgbClr val="0033CC"/>
                </a:solidFill>
              </a:rPr>
              <a:t>體適能</a:t>
            </a:r>
            <a:endParaRPr lang="en-US" altLang="zh-TW" sz="2800" b="1" dirty="0">
              <a:solidFill>
                <a:srgbClr val="0033CC"/>
              </a:solidFill>
            </a:endParaRPr>
          </a:p>
          <a:p>
            <a:pPr marL="0" indent="0" eaLnBrk="1" fontAlgn="ctr" hangingPunct="1">
              <a:buFontTx/>
              <a:buNone/>
              <a:defRPr/>
            </a:pPr>
            <a:r>
              <a:rPr lang="zh-TW" altLang="en-US" sz="2800" b="1" dirty="0">
                <a:solidFill>
                  <a:srgbClr val="0033CC"/>
                </a:solidFill>
              </a:rPr>
              <a:t>      </a:t>
            </a:r>
            <a:r>
              <a:rPr lang="zh-TW" altLang="zh-TW" sz="2800" b="1" dirty="0">
                <a:solidFill>
                  <a:srgbClr val="0033CC"/>
                </a:solidFill>
              </a:rPr>
              <a:t>就近入學</a:t>
            </a:r>
            <a:r>
              <a:rPr lang="zh-TW" altLang="en-US" sz="2800" b="1" dirty="0">
                <a:solidFill>
                  <a:srgbClr val="0033CC"/>
                </a:solidFill>
              </a:rPr>
              <a:t>、</a:t>
            </a:r>
            <a:r>
              <a:rPr lang="zh-TW" altLang="zh-TW" sz="2800" b="1" dirty="0">
                <a:solidFill>
                  <a:srgbClr val="0033CC"/>
                </a:solidFill>
              </a:rPr>
              <a:t>均衡學習</a:t>
            </a:r>
            <a:r>
              <a:rPr lang="zh-TW" altLang="en-US" sz="2800" b="1" dirty="0">
                <a:solidFill>
                  <a:srgbClr val="0033CC"/>
                </a:solidFill>
              </a:rPr>
              <a:t>、</a:t>
            </a:r>
            <a:r>
              <a:rPr lang="zh-TW" altLang="zh-TW" sz="2800" b="1" dirty="0">
                <a:solidFill>
                  <a:srgbClr val="0033CC"/>
                </a:solidFill>
              </a:rPr>
              <a:t>才藝表現</a:t>
            </a:r>
            <a:r>
              <a:rPr lang="zh-TW" altLang="en-US" sz="2800" b="1" dirty="0">
                <a:solidFill>
                  <a:srgbClr val="0033CC"/>
                </a:solidFill>
              </a:rPr>
              <a:t>較沒問題。</a:t>
            </a:r>
            <a:endParaRPr lang="zh-TW" altLang="zh-TW" sz="2800" b="1" dirty="0">
              <a:solidFill>
                <a:srgbClr val="0033CC"/>
              </a:solidFill>
            </a:endParaRPr>
          </a:p>
          <a:p>
            <a:pPr marL="342859" indent="-342859" eaLnBrk="1" fontAlgn="ctr" hangingPunct="1">
              <a:defRPr/>
            </a:pPr>
            <a:r>
              <a:rPr lang="en-US" altLang="zh-TW" sz="2800" b="1" dirty="0">
                <a:solidFill>
                  <a:srgbClr val="CC0099"/>
                </a:solidFill>
              </a:rPr>
              <a:t>4.</a:t>
            </a:r>
            <a:r>
              <a:rPr lang="zh-TW" altLang="zh-TW" sz="2800" b="1" dirty="0">
                <a:solidFill>
                  <a:srgbClr val="CC0099"/>
                </a:solidFill>
              </a:rPr>
              <a:t>品德表現</a:t>
            </a:r>
            <a:r>
              <a:rPr lang="zh-TW" altLang="en-US" sz="2800" b="1" dirty="0">
                <a:solidFill>
                  <a:srgbClr val="CC0099"/>
                </a:solidFill>
              </a:rPr>
              <a:t>、</a:t>
            </a:r>
            <a:r>
              <a:rPr lang="zh-TW" altLang="zh-TW" sz="2800" b="1" dirty="0">
                <a:solidFill>
                  <a:srgbClr val="CC0099"/>
                </a:solidFill>
              </a:rPr>
              <a:t>服務表現</a:t>
            </a:r>
            <a:r>
              <a:rPr lang="zh-TW" altLang="en-US" sz="2800" b="1" dirty="0">
                <a:solidFill>
                  <a:srgbClr val="CC0099"/>
                </a:solidFill>
              </a:rPr>
              <a:t>，勿輕忽。</a:t>
            </a:r>
            <a:endParaRPr lang="en-US" altLang="zh-TW" sz="2800" b="1" dirty="0">
              <a:solidFill>
                <a:srgbClr val="CC0099"/>
              </a:solidFill>
            </a:endParaRPr>
          </a:p>
          <a:p>
            <a:pPr marL="0" indent="0" eaLnBrk="1" fontAlgn="ctr" hangingPunct="1">
              <a:buFontTx/>
              <a:buNone/>
              <a:defRPr/>
            </a:pPr>
            <a:r>
              <a:rPr lang="zh-TW" altLang="en-US" sz="2800" b="1" dirty="0">
                <a:solidFill>
                  <a:srgbClr val="CC0099"/>
                </a:solidFill>
              </a:rPr>
              <a:t>      </a:t>
            </a:r>
            <a:endParaRPr lang="en-US" altLang="zh-TW" sz="2800" b="1" dirty="0">
              <a:solidFill>
                <a:srgbClr val="CC0099"/>
              </a:solidFill>
            </a:endParaRPr>
          </a:p>
          <a:p>
            <a:pPr marL="0" indent="0" eaLnBrk="1" fontAlgn="ctr" hangingPunct="1">
              <a:buFontTx/>
              <a:buNone/>
              <a:defRPr/>
            </a:pPr>
            <a:r>
              <a:rPr lang="zh-TW" altLang="en-US" sz="2800" b="1" dirty="0">
                <a:solidFill>
                  <a:srgbClr val="CC0099"/>
                </a:solidFill>
              </a:rPr>
              <a:t>       </a:t>
            </a:r>
            <a:r>
              <a:rPr lang="zh-TW" altLang="en-US" b="1" dirty="0" smtClean="0">
                <a:solidFill>
                  <a:srgbClr val="008000"/>
                </a:solidFill>
              </a:rPr>
              <a:t>註</a:t>
            </a:r>
            <a:r>
              <a:rPr lang="en-US" altLang="zh-TW" b="1" dirty="0" smtClean="0">
                <a:solidFill>
                  <a:srgbClr val="008000"/>
                </a:solidFill>
              </a:rPr>
              <a:t>:</a:t>
            </a:r>
            <a:r>
              <a:rPr lang="zh-TW" altLang="en-US" b="1" dirty="0" smtClean="0">
                <a:solidFill>
                  <a:srgbClr val="008000"/>
                </a:solidFill>
              </a:rPr>
              <a:t>記得銷過， 多參加志工服務。  </a:t>
            </a:r>
            <a:endParaRPr lang="zh-TW" altLang="zh-TW" b="1" dirty="0">
              <a:solidFill>
                <a:srgbClr val="008000"/>
              </a:solidFill>
            </a:endParaRPr>
          </a:p>
          <a:p>
            <a:pPr marL="342859" indent="-342859" eaLnBrk="1" hangingPunct="1">
              <a:defRPr/>
            </a:pPr>
            <a:endParaRPr lang="zh-TW" altLang="en-US" sz="2800" b="1" dirty="0">
              <a:solidFill>
                <a:srgbClr val="CC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795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4000" smtClean="0">
                <a:solidFill>
                  <a:srgbClr val="FFFFFF"/>
                </a:solidFill>
              </a:rPr>
              <a:t>106</a:t>
            </a:r>
            <a:r>
              <a:rPr lang="zh-TW" altLang="en-US" sz="4000" smtClean="0">
                <a:solidFill>
                  <a:srgbClr val="FFFFFF"/>
                </a:solidFill>
              </a:rPr>
              <a:t>超額比序</a:t>
            </a:r>
            <a:r>
              <a:rPr lang="en-US" altLang="zh-TW" sz="4000" smtClean="0">
                <a:solidFill>
                  <a:srgbClr val="FFFFFF"/>
                </a:solidFill>
              </a:rPr>
              <a:t>: </a:t>
            </a:r>
            <a:r>
              <a:rPr lang="zh-TW" altLang="en-US" sz="4000" smtClean="0">
                <a:solidFill>
                  <a:srgbClr val="FFFFFF"/>
                </a:solidFill>
              </a:rPr>
              <a:t>志願選填</a:t>
            </a:r>
            <a:endParaRPr lang="zh-TW" altLang="en-US" smtClean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859" indent="-342859" eaLnBrk="1" hangingPunct="1">
              <a:defRPr/>
            </a:pPr>
            <a:r>
              <a:rPr lang="zh-TW" altLang="en-US" b="1" dirty="0" smtClean="0">
                <a:solidFill>
                  <a:srgbClr val="0033CC"/>
                </a:solidFill>
              </a:rPr>
              <a:t> </a:t>
            </a:r>
            <a:r>
              <a:rPr lang="en-US" altLang="zh-TW" b="1" dirty="0" smtClean="0">
                <a:solidFill>
                  <a:srgbClr val="0033CC"/>
                </a:solidFill>
              </a:rPr>
              <a:t>1</a:t>
            </a:r>
            <a:r>
              <a:rPr lang="en-US" altLang="zh-TW" b="1" dirty="0">
                <a:solidFill>
                  <a:srgbClr val="0033CC"/>
                </a:solidFill>
              </a:rPr>
              <a:t>.</a:t>
            </a:r>
            <a:r>
              <a:rPr lang="zh-TW" altLang="en-US" b="1" dirty="0">
                <a:solidFill>
                  <a:srgbClr val="0033CC"/>
                </a:solidFill>
              </a:rPr>
              <a:t>可選填</a:t>
            </a:r>
            <a:r>
              <a:rPr lang="en-US" altLang="zh-TW" b="1" dirty="0">
                <a:solidFill>
                  <a:srgbClr val="0033CC"/>
                </a:solidFill>
              </a:rPr>
              <a:t>30</a:t>
            </a:r>
            <a:r>
              <a:rPr lang="zh-TW" altLang="en-US" b="1" dirty="0" smtClean="0">
                <a:solidFill>
                  <a:srgbClr val="0033CC"/>
                </a:solidFill>
              </a:rPr>
              <a:t>志願，滿分</a:t>
            </a:r>
            <a:r>
              <a:rPr lang="en-US" altLang="zh-TW" b="1" dirty="0" smtClean="0">
                <a:solidFill>
                  <a:srgbClr val="0033CC"/>
                </a:solidFill>
              </a:rPr>
              <a:t>15</a:t>
            </a:r>
            <a:r>
              <a:rPr lang="zh-TW" altLang="en-US" b="1" dirty="0" smtClean="0">
                <a:solidFill>
                  <a:srgbClr val="0033CC"/>
                </a:solidFill>
              </a:rPr>
              <a:t>分。</a:t>
            </a:r>
            <a:endParaRPr lang="en-US" altLang="zh-TW" b="1" dirty="0" smtClean="0">
              <a:solidFill>
                <a:srgbClr val="0033CC"/>
              </a:solidFill>
            </a:endParaRPr>
          </a:p>
          <a:p>
            <a:pPr marL="342859" indent="-342859" eaLnBrk="1" hangingPunct="1">
              <a:defRPr/>
            </a:pPr>
            <a:r>
              <a:rPr lang="zh-TW" altLang="en-US" b="1" dirty="0" smtClean="0">
                <a:solidFill>
                  <a:srgbClr val="0033CC"/>
                </a:solidFill>
              </a:rPr>
              <a:t> </a:t>
            </a:r>
            <a:r>
              <a:rPr lang="en-US" altLang="zh-TW" b="1" dirty="0" smtClean="0">
                <a:solidFill>
                  <a:srgbClr val="0033CC"/>
                </a:solidFill>
              </a:rPr>
              <a:t>2.</a:t>
            </a:r>
            <a:r>
              <a:rPr lang="zh-TW" altLang="en-US" b="1" dirty="0" smtClean="0">
                <a:solidFill>
                  <a:srgbClr val="0033CC"/>
                </a:solidFill>
              </a:rPr>
              <a:t>每</a:t>
            </a:r>
            <a:r>
              <a:rPr lang="en-US" altLang="zh-TW" b="1" dirty="0">
                <a:solidFill>
                  <a:srgbClr val="0033CC"/>
                </a:solidFill>
              </a:rPr>
              <a:t>3</a:t>
            </a:r>
            <a:r>
              <a:rPr lang="zh-TW" altLang="en-US" b="1" dirty="0">
                <a:solidFill>
                  <a:srgbClr val="0033CC"/>
                </a:solidFill>
              </a:rPr>
              <a:t>志願，扣</a:t>
            </a:r>
            <a:r>
              <a:rPr lang="en-US" altLang="zh-TW" b="1" dirty="0">
                <a:solidFill>
                  <a:srgbClr val="0033CC"/>
                </a:solidFill>
              </a:rPr>
              <a:t>3</a:t>
            </a:r>
            <a:r>
              <a:rPr lang="zh-TW" altLang="en-US" b="1" dirty="0">
                <a:solidFill>
                  <a:srgbClr val="0033CC"/>
                </a:solidFill>
              </a:rPr>
              <a:t>分</a:t>
            </a:r>
            <a:r>
              <a:rPr lang="zh-TW" altLang="en-US" b="1" dirty="0" smtClean="0">
                <a:solidFill>
                  <a:srgbClr val="0033CC"/>
                </a:solidFill>
              </a:rPr>
              <a:t>。</a:t>
            </a:r>
            <a:endParaRPr lang="en-US" altLang="zh-TW" b="1" dirty="0" smtClean="0">
              <a:solidFill>
                <a:srgbClr val="0033CC"/>
              </a:solidFill>
            </a:endParaRPr>
          </a:p>
          <a:p>
            <a:pPr marL="342859" indent="-342859" eaLnBrk="1" hangingPunct="1">
              <a:defRPr/>
            </a:pPr>
            <a:r>
              <a:rPr lang="zh-TW" altLang="en-US" b="1" dirty="0" smtClean="0">
                <a:solidFill>
                  <a:srgbClr val="0033CC"/>
                </a:solidFill>
              </a:rPr>
              <a:t> </a:t>
            </a:r>
            <a:r>
              <a:rPr lang="en-US" altLang="zh-TW" b="1" dirty="0" smtClean="0">
                <a:solidFill>
                  <a:srgbClr val="0033CC"/>
                </a:solidFill>
              </a:rPr>
              <a:t>3.</a:t>
            </a:r>
            <a:r>
              <a:rPr lang="zh-TW" altLang="en-US" b="1" dirty="0" smtClean="0">
                <a:solidFill>
                  <a:srgbClr val="0033CC"/>
                </a:solidFill>
              </a:rPr>
              <a:t>第</a:t>
            </a:r>
            <a:r>
              <a:rPr lang="en-US" altLang="zh-TW" b="1" dirty="0" smtClean="0">
                <a:solidFill>
                  <a:srgbClr val="0033CC"/>
                </a:solidFill>
              </a:rPr>
              <a:t>16~30</a:t>
            </a:r>
            <a:r>
              <a:rPr lang="zh-TW" altLang="en-US" b="1" dirty="0" smtClean="0">
                <a:solidFill>
                  <a:srgbClr val="0033CC"/>
                </a:solidFill>
              </a:rPr>
              <a:t>志願，得</a:t>
            </a:r>
            <a:r>
              <a:rPr lang="en-US" altLang="zh-TW" b="1" dirty="0" smtClean="0">
                <a:solidFill>
                  <a:srgbClr val="0033CC"/>
                </a:solidFill>
              </a:rPr>
              <a:t>1</a:t>
            </a:r>
            <a:r>
              <a:rPr lang="zh-TW" altLang="en-US" b="1" dirty="0" smtClean="0">
                <a:solidFill>
                  <a:srgbClr val="0033CC"/>
                </a:solidFill>
              </a:rPr>
              <a:t>分。</a:t>
            </a:r>
          </a:p>
          <a:p>
            <a:pPr marL="342859" indent="-342859" eaLnBrk="1" hangingPunct="1">
              <a:defRPr/>
            </a:pPr>
            <a:r>
              <a:rPr lang="zh-TW" altLang="en-US" b="1" dirty="0" smtClean="0">
                <a:solidFill>
                  <a:srgbClr val="0033CC"/>
                </a:solidFill>
              </a:rPr>
              <a:t> </a:t>
            </a:r>
            <a:r>
              <a:rPr lang="en-US" altLang="zh-TW" b="1" dirty="0">
                <a:solidFill>
                  <a:srgbClr val="0033CC"/>
                </a:solidFill>
              </a:rPr>
              <a:t>3</a:t>
            </a:r>
            <a:r>
              <a:rPr lang="en-US" altLang="zh-TW" b="1" dirty="0" smtClean="0">
                <a:solidFill>
                  <a:srgbClr val="0033CC"/>
                </a:solidFill>
              </a:rPr>
              <a:t>.</a:t>
            </a:r>
            <a:r>
              <a:rPr lang="zh-TW" altLang="en-US" b="1" dirty="0">
                <a:solidFill>
                  <a:srgbClr val="0033CC"/>
                </a:solidFill>
              </a:rPr>
              <a:t>職業類科</a:t>
            </a:r>
            <a:r>
              <a:rPr lang="zh-TW" altLang="en-US" b="1" dirty="0" smtClean="0">
                <a:solidFill>
                  <a:srgbClr val="0033CC"/>
                </a:solidFill>
              </a:rPr>
              <a:t>以</a:t>
            </a:r>
            <a:r>
              <a:rPr lang="en-US" altLang="zh-TW" b="1" dirty="0" smtClean="0">
                <a:solidFill>
                  <a:srgbClr val="0033CC"/>
                </a:solidFill>
              </a:rPr>
              <a:t>1</a:t>
            </a:r>
            <a:r>
              <a:rPr lang="zh-TW" altLang="en-US" b="1" dirty="0" smtClean="0">
                <a:solidFill>
                  <a:srgbClr val="0033CC"/>
                </a:solidFill>
              </a:rPr>
              <a:t>校</a:t>
            </a:r>
            <a:r>
              <a:rPr lang="en-US" altLang="zh-TW" b="1" dirty="0" smtClean="0">
                <a:solidFill>
                  <a:srgbClr val="0033CC"/>
                </a:solidFill>
              </a:rPr>
              <a:t>1</a:t>
            </a:r>
            <a:r>
              <a:rPr lang="zh-TW" altLang="en-US" b="1" dirty="0">
                <a:solidFill>
                  <a:srgbClr val="0033CC"/>
                </a:solidFill>
              </a:rPr>
              <a:t>科為</a:t>
            </a:r>
            <a:r>
              <a:rPr lang="en-US" altLang="zh-TW" b="1" dirty="0">
                <a:solidFill>
                  <a:srgbClr val="0033CC"/>
                </a:solidFill>
              </a:rPr>
              <a:t>1</a:t>
            </a:r>
            <a:r>
              <a:rPr lang="zh-TW" altLang="en-US" b="1" dirty="0">
                <a:solidFill>
                  <a:srgbClr val="0033CC"/>
                </a:solidFill>
              </a:rPr>
              <a:t>志願</a:t>
            </a:r>
            <a:r>
              <a:rPr lang="zh-TW" altLang="en-US" b="1" dirty="0" smtClean="0">
                <a:solidFill>
                  <a:srgbClr val="0033CC"/>
                </a:solidFill>
              </a:rPr>
              <a:t>。</a:t>
            </a:r>
            <a:endParaRPr lang="en-US" altLang="zh-TW" b="1" dirty="0">
              <a:solidFill>
                <a:srgbClr val="0033CC"/>
              </a:solidFill>
            </a:endParaRPr>
          </a:p>
          <a:p>
            <a:pPr marL="342859" indent="-342859" eaLnBrk="1" hangingPunct="1">
              <a:defRPr/>
            </a:pPr>
            <a:r>
              <a:rPr lang="en-US" altLang="zh-TW" b="1" dirty="0">
                <a:solidFill>
                  <a:srgbClr val="CC0099"/>
                </a:solidFill>
              </a:rPr>
              <a:t> </a:t>
            </a:r>
            <a:r>
              <a:rPr lang="en-US" altLang="zh-TW" b="1" dirty="0" smtClean="0">
                <a:solidFill>
                  <a:srgbClr val="CC0099"/>
                </a:solidFill>
              </a:rPr>
              <a:t>4.</a:t>
            </a:r>
            <a:r>
              <a:rPr lang="zh-TW" altLang="en-US" b="1" dirty="0">
                <a:solidFill>
                  <a:srgbClr val="CC0099"/>
                </a:solidFill>
              </a:rPr>
              <a:t>同一職群各科，</a:t>
            </a:r>
            <a:r>
              <a:rPr lang="zh-TW" altLang="en-US" b="1" dirty="0" smtClean="0">
                <a:solidFill>
                  <a:srgbClr val="CC0099"/>
                </a:solidFill>
              </a:rPr>
              <a:t>連續為</a:t>
            </a:r>
            <a:r>
              <a:rPr lang="zh-TW" altLang="en-US" b="1" dirty="0">
                <a:solidFill>
                  <a:srgbClr val="CC0099"/>
                </a:solidFill>
              </a:rPr>
              <a:t>志願時</a:t>
            </a:r>
            <a:r>
              <a:rPr lang="zh-TW" altLang="en-US" b="1" dirty="0" smtClean="0">
                <a:solidFill>
                  <a:srgbClr val="CC0099"/>
                </a:solidFill>
              </a:rPr>
              <a:t>，</a:t>
            </a:r>
            <a:endParaRPr lang="en-US" altLang="zh-TW" b="1" dirty="0" smtClean="0">
              <a:solidFill>
                <a:srgbClr val="CC0099"/>
              </a:solidFill>
            </a:endParaRPr>
          </a:p>
          <a:p>
            <a:pPr marL="0" indent="0" eaLnBrk="1" hangingPunct="1">
              <a:buFontTx/>
              <a:buNone/>
              <a:defRPr/>
            </a:pPr>
            <a:r>
              <a:rPr lang="zh-TW" altLang="en-US" b="1" dirty="0">
                <a:solidFill>
                  <a:srgbClr val="CC0099"/>
                </a:solidFill>
              </a:rPr>
              <a:t> </a:t>
            </a:r>
            <a:r>
              <a:rPr lang="zh-TW" altLang="en-US" b="1" dirty="0" smtClean="0">
                <a:solidFill>
                  <a:srgbClr val="CC0099"/>
                </a:solidFill>
              </a:rPr>
              <a:t>      視為同一志願</a:t>
            </a:r>
            <a:r>
              <a:rPr lang="zh-TW" altLang="en-US" b="1" dirty="0">
                <a:solidFill>
                  <a:srgbClr val="CC0099"/>
                </a:solidFill>
              </a:rPr>
              <a:t>計分</a:t>
            </a:r>
            <a:r>
              <a:rPr lang="zh-TW" altLang="en-US" b="1" dirty="0" smtClean="0">
                <a:solidFill>
                  <a:srgbClr val="CC0099"/>
                </a:solidFill>
              </a:rPr>
              <a:t>。 </a:t>
            </a:r>
            <a:endParaRPr lang="en-US" altLang="zh-TW" b="1" dirty="0" smtClean="0">
              <a:solidFill>
                <a:srgbClr val="CC0099"/>
              </a:solidFill>
            </a:endParaRPr>
          </a:p>
          <a:p>
            <a:pPr marL="0" indent="0" eaLnBrk="1" hangingPunct="1">
              <a:buFontTx/>
              <a:buNone/>
              <a:defRPr/>
            </a:pPr>
            <a:endParaRPr lang="en-US" altLang="zh-TW" b="1" dirty="0">
              <a:solidFill>
                <a:srgbClr val="CC0099"/>
              </a:solidFill>
            </a:endParaRPr>
          </a:p>
          <a:p>
            <a:pPr marL="0" indent="0" eaLnBrk="1" hangingPunct="1">
              <a:buFontTx/>
              <a:buNone/>
              <a:defRPr/>
            </a:pPr>
            <a:r>
              <a:rPr lang="zh-TW" altLang="en-US" b="1" dirty="0" smtClean="0">
                <a:solidFill>
                  <a:srgbClr val="CC0099"/>
                </a:solidFill>
              </a:rPr>
              <a:t>  </a:t>
            </a:r>
            <a:r>
              <a:rPr lang="zh-TW" altLang="en-US" b="1" dirty="0" smtClean="0">
                <a:solidFill>
                  <a:srgbClr val="002060"/>
                </a:solidFill>
              </a:rPr>
              <a:t>註 </a:t>
            </a:r>
            <a:r>
              <a:rPr lang="en-US" altLang="zh-TW" b="1" dirty="0" smtClean="0">
                <a:solidFill>
                  <a:srgbClr val="002060"/>
                </a:solidFill>
              </a:rPr>
              <a:t>: 6/20</a:t>
            </a:r>
            <a:r>
              <a:rPr lang="zh-TW" altLang="en-US" b="1" dirty="0" smtClean="0">
                <a:solidFill>
                  <a:srgbClr val="002060"/>
                </a:solidFill>
              </a:rPr>
              <a:t>個人志願序</a:t>
            </a:r>
            <a:r>
              <a:rPr lang="zh-TW" altLang="en-US" b="1" dirty="0">
                <a:solidFill>
                  <a:srgbClr val="002060"/>
                </a:solidFill>
              </a:rPr>
              <a:t>位</a:t>
            </a:r>
            <a:r>
              <a:rPr lang="zh-TW" altLang="en-US" b="1" dirty="0" smtClean="0">
                <a:solidFill>
                  <a:srgbClr val="002060"/>
                </a:solidFill>
              </a:rPr>
              <a:t>查詢，誤差相對減少</a:t>
            </a:r>
            <a:endParaRPr lang="zh-TW" altLang="en-US" b="1" dirty="0">
              <a:solidFill>
                <a:srgbClr val="002060"/>
              </a:solidFill>
            </a:endParaRPr>
          </a:p>
          <a:p>
            <a:pPr marL="0" indent="0" eaLnBrk="1" hangingPunct="1">
              <a:buFontTx/>
              <a:buNone/>
              <a:defRPr/>
            </a:pPr>
            <a:r>
              <a:rPr lang="zh-TW" altLang="en-US" b="1" dirty="0">
                <a:solidFill>
                  <a:srgbClr val="CC0099"/>
                </a:solidFill>
              </a:rPr>
              <a:t> </a:t>
            </a:r>
          </a:p>
          <a:p>
            <a:pPr marL="0" indent="0" eaLnBrk="1" hangingPunct="1">
              <a:buFontTx/>
              <a:buNone/>
              <a:defRPr/>
            </a:pPr>
            <a:endParaRPr lang="en-US" altLang="zh-TW" b="1" dirty="0">
              <a:solidFill>
                <a:srgbClr val="CC0099"/>
              </a:solidFill>
            </a:endParaRPr>
          </a:p>
          <a:p>
            <a:pPr marL="0" indent="0" eaLnBrk="1" hangingPunct="1">
              <a:buFontTx/>
              <a:buNone/>
              <a:defRPr/>
            </a:pPr>
            <a:r>
              <a:rPr lang="zh-TW" altLang="en-US" b="1" dirty="0" smtClean="0">
                <a:solidFill>
                  <a:srgbClr val="CC0099"/>
                </a:solidFill>
              </a:rPr>
              <a:t>   </a:t>
            </a:r>
            <a:endParaRPr lang="en-US" altLang="zh-TW" b="1" dirty="0" smtClean="0">
              <a:solidFill>
                <a:srgbClr val="CC0099"/>
              </a:solidFill>
            </a:endParaRPr>
          </a:p>
          <a:p>
            <a:pPr marL="0" indent="0" eaLnBrk="1" hangingPunct="1">
              <a:buFontTx/>
              <a:buNone/>
              <a:defRPr/>
            </a:pPr>
            <a:r>
              <a:rPr lang="zh-TW" altLang="en-US" b="1" dirty="0">
                <a:solidFill>
                  <a:srgbClr val="CC0099"/>
                </a:solidFill>
              </a:rPr>
              <a:t> </a:t>
            </a:r>
            <a:endParaRPr lang="en-US" altLang="zh-TW" b="1" dirty="0" smtClean="0">
              <a:solidFill>
                <a:srgbClr val="CC0099"/>
              </a:solidFill>
            </a:endParaRPr>
          </a:p>
          <a:p>
            <a:pPr marL="0" indent="0" eaLnBrk="1" hangingPunct="1">
              <a:buFontTx/>
              <a:buNone/>
              <a:defRPr/>
            </a:pPr>
            <a:endParaRPr lang="en-US" altLang="zh-TW" b="1" dirty="0" smtClean="0">
              <a:solidFill>
                <a:srgbClr val="CC0099"/>
              </a:solidFill>
            </a:endParaRPr>
          </a:p>
          <a:p>
            <a:pPr marL="0" indent="0" eaLnBrk="1" hangingPunct="1">
              <a:buFontTx/>
              <a:buNone/>
              <a:defRPr/>
            </a:pPr>
            <a:endParaRPr lang="zh-TW" altLang="en-US" b="1" dirty="0">
              <a:solidFill>
                <a:srgbClr val="CC0099"/>
              </a:solidFill>
            </a:endParaRPr>
          </a:p>
          <a:p>
            <a:pPr marL="342859" indent="-342859" eaLnBrk="1" hangingPunct="1">
              <a:defRPr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105109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標題 1"/>
          <p:cNvSpPr>
            <a:spLocks noGrp="1"/>
          </p:cNvSpPr>
          <p:nvPr>
            <p:ph type="title"/>
          </p:nvPr>
        </p:nvSpPr>
        <p:spPr>
          <a:xfrm>
            <a:off x="1403350" y="0"/>
            <a:ext cx="7740650" cy="908050"/>
          </a:xfrm>
        </p:spPr>
        <p:txBody>
          <a:bodyPr/>
          <a:lstStyle/>
          <a:p>
            <a:pPr eaLnBrk="1" hangingPunct="1"/>
            <a:r>
              <a:rPr lang="en-US" altLang="zh-TW" sz="4000" smtClean="0"/>
              <a:t>106</a:t>
            </a:r>
            <a:r>
              <a:rPr lang="zh-TW" altLang="en-US" sz="4000" smtClean="0"/>
              <a:t>年超額比序</a:t>
            </a:r>
            <a:r>
              <a:rPr lang="en-US" altLang="zh-TW" sz="4000" smtClean="0"/>
              <a:t>:</a:t>
            </a:r>
            <a:r>
              <a:rPr lang="zh-TW" altLang="en-US" sz="4000" smtClean="0"/>
              <a:t>教育會考</a:t>
            </a:r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611188" y="1341438"/>
          <a:ext cx="8208917" cy="43602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52128"/>
                <a:gridCol w="648073"/>
                <a:gridCol w="2664295"/>
                <a:gridCol w="576068"/>
                <a:gridCol w="3168353"/>
              </a:tblGrid>
              <a:tr h="2448272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b="0" kern="0" dirty="0">
                          <a:solidFill>
                            <a:schemeClr val="tx1"/>
                          </a:solidFill>
                          <a:effectLst/>
                        </a:rPr>
                        <a:t>二</a:t>
                      </a:r>
                      <a:endParaRPr lang="zh-TW" sz="2800" b="0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b="0" kern="0" dirty="0">
                          <a:solidFill>
                            <a:schemeClr val="tx1"/>
                          </a:solidFill>
                          <a:effectLst/>
                        </a:rPr>
                        <a:t>、</a:t>
                      </a:r>
                      <a:endParaRPr lang="zh-TW" sz="2800" b="0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b="0" kern="0" dirty="0">
                          <a:solidFill>
                            <a:schemeClr val="tx1"/>
                          </a:solidFill>
                          <a:effectLst/>
                        </a:rPr>
                        <a:t>多</a:t>
                      </a:r>
                      <a:endParaRPr lang="zh-TW" sz="2800" b="0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b="0" kern="0" dirty="0">
                          <a:solidFill>
                            <a:schemeClr val="tx1"/>
                          </a:solidFill>
                          <a:effectLst/>
                        </a:rPr>
                        <a:t>元</a:t>
                      </a:r>
                      <a:endParaRPr lang="zh-TW" sz="2800" b="0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b="0" kern="0" dirty="0">
                          <a:solidFill>
                            <a:schemeClr val="tx1"/>
                          </a:solidFill>
                          <a:effectLst/>
                        </a:rPr>
                        <a:t>學</a:t>
                      </a:r>
                      <a:endParaRPr lang="zh-TW" sz="2800" b="0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b="0" kern="0" dirty="0">
                          <a:solidFill>
                            <a:schemeClr val="tx1"/>
                          </a:solidFill>
                          <a:effectLst/>
                        </a:rPr>
                        <a:t>習</a:t>
                      </a:r>
                      <a:endParaRPr lang="zh-TW" sz="2800" b="0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b="0" kern="0" dirty="0">
                          <a:solidFill>
                            <a:schemeClr val="tx1"/>
                          </a:solidFill>
                          <a:effectLst/>
                        </a:rPr>
                        <a:t>表</a:t>
                      </a:r>
                      <a:endParaRPr lang="zh-TW" sz="2800" b="0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b="0" kern="0" dirty="0">
                          <a:solidFill>
                            <a:schemeClr val="tx1"/>
                          </a:solidFill>
                          <a:effectLst/>
                        </a:rPr>
                        <a:t>現</a:t>
                      </a:r>
                      <a:endParaRPr lang="zh-TW" sz="2800" b="0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595"/>
                        </a:spcAft>
                      </a:pPr>
                      <a:r>
                        <a:rPr lang="en-US" sz="2800" b="0" kern="0" dirty="0" smtClean="0">
                          <a:solidFill>
                            <a:schemeClr val="tx1"/>
                          </a:solidFill>
                          <a:effectLst/>
                        </a:rPr>
                        <a:t>35</a:t>
                      </a:r>
                    </a:p>
                    <a:p>
                      <a:pPr algn="ctr">
                        <a:spcAft>
                          <a:spcPts val="595"/>
                        </a:spcAft>
                      </a:pPr>
                      <a:r>
                        <a:rPr lang="zh-TW" sz="2800" b="0" kern="0" dirty="0" smtClean="0">
                          <a:solidFill>
                            <a:schemeClr val="tx1"/>
                          </a:solidFill>
                          <a:effectLst/>
                        </a:rPr>
                        <a:t>分</a:t>
                      </a:r>
                      <a:endParaRPr lang="zh-TW" sz="2400" b="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8413" marR="8413" marT="8413" marB="84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61925" indent="-161925" algn="ctr">
                        <a:spcAft>
                          <a:spcPts val="0"/>
                        </a:spcAft>
                      </a:pPr>
                      <a:r>
                        <a:rPr lang="zh-TW" sz="1800" b="1" kern="0" dirty="0">
                          <a:solidFill>
                            <a:schemeClr val="tx1"/>
                          </a:solidFill>
                          <a:effectLst/>
                        </a:rPr>
                        <a:t>才藝</a:t>
                      </a:r>
                      <a:endParaRPr lang="zh-TW" sz="1800" b="1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161925" indent="-161925" algn="ctr">
                        <a:spcAft>
                          <a:spcPts val="0"/>
                        </a:spcAft>
                      </a:pPr>
                      <a:r>
                        <a:rPr lang="zh-TW" sz="1800" b="1" kern="0" dirty="0">
                          <a:solidFill>
                            <a:schemeClr val="tx1"/>
                          </a:solidFill>
                          <a:effectLst/>
                        </a:rPr>
                        <a:t>表現</a:t>
                      </a:r>
                      <a:endParaRPr lang="zh-TW" sz="1800" b="1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161925" indent="-161925" algn="ctr">
                        <a:spcAft>
                          <a:spcPts val="0"/>
                        </a:spcAft>
                      </a:pPr>
                      <a:r>
                        <a:rPr lang="en-US" sz="1800" b="1" kern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TW" sz="1800" b="1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896620" indent="-896620" algn="ctr">
                        <a:spcAft>
                          <a:spcPts val="595"/>
                        </a:spcAft>
                      </a:pPr>
                      <a:r>
                        <a:rPr lang="en-US" sz="1800" b="1" kern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TW" sz="1800" b="1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8413" marR="8413" marT="8413" marB="84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1800" b="1" kern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b="1" kern="0" dirty="0" smtClean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r>
                        <a:rPr lang="en-US" sz="1800" b="1" kern="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r>
                        <a:rPr lang="zh-TW" sz="1800" b="1" u="sng" kern="0" dirty="0">
                          <a:solidFill>
                            <a:schemeClr val="tx1"/>
                          </a:solidFill>
                          <a:effectLst/>
                        </a:rPr>
                        <a:t>個人賽</a:t>
                      </a:r>
                      <a:r>
                        <a:rPr lang="zh-TW" sz="1800" b="1" kern="0" dirty="0">
                          <a:solidFill>
                            <a:schemeClr val="tx1"/>
                          </a:solidFill>
                          <a:effectLst/>
                        </a:rPr>
                        <a:t>：</a:t>
                      </a:r>
                      <a:endParaRPr lang="zh-TW" sz="1800" b="1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407035" indent="-388620" algn="l">
                        <a:spcAft>
                          <a:spcPts val="0"/>
                        </a:spcAft>
                      </a:pPr>
                      <a:r>
                        <a:rPr lang="zh-TW" sz="1800" b="1" kern="0" dirty="0">
                          <a:solidFill>
                            <a:schemeClr val="tx1"/>
                          </a:solidFill>
                          <a:effectLst/>
                        </a:rPr>
                        <a:t>（</a:t>
                      </a:r>
                      <a:r>
                        <a:rPr lang="en-US" sz="1800" b="1" kern="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r>
                        <a:rPr lang="zh-TW" sz="1800" b="1" kern="0" dirty="0">
                          <a:solidFill>
                            <a:schemeClr val="tx1"/>
                          </a:solidFill>
                          <a:effectLst/>
                        </a:rPr>
                        <a:t>）全縣性：第</a:t>
                      </a:r>
                      <a:r>
                        <a:rPr lang="en-US" sz="1800" b="1" kern="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r>
                        <a:rPr lang="zh-TW" sz="1800" b="1" kern="0" dirty="0">
                          <a:solidFill>
                            <a:schemeClr val="tx1"/>
                          </a:solidFill>
                          <a:effectLst/>
                        </a:rPr>
                        <a:t>名</a:t>
                      </a:r>
                      <a:r>
                        <a:rPr lang="en-US" sz="1800" b="1" kern="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r>
                        <a:rPr lang="zh-TW" sz="1800" b="1" kern="0" dirty="0" smtClean="0">
                          <a:solidFill>
                            <a:schemeClr val="tx1"/>
                          </a:solidFill>
                          <a:effectLst/>
                        </a:rPr>
                        <a:t>分。</a:t>
                      </a:r>
                      <a:endParaRPr lang="zh-TW" sz="1800" b="1" kern="1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407035" indent="-388620" algn="l">
                        <a:spcAft>
                          <a:spcPts val="0"/>
                        </a:spcAft>
                      </a:pPr>
                      <a:r>
                        <a:rPr lang="zh-TW" sz="1800" b="1" kern="0" dirty="0" smtClean="0">
                          <a:solidFill>
                            <a:schemeClr val="tx1"/>
                          </a:solidFill>
                          <a:effectLst/>
                        </a:rPr>
                        <a:t>（</a:t>
                      </a:r>
                      <a:r>
                        <a:rPr lang="en-US" sz="1800" b="1" kern="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zh-TW" sz="1800" b="1" kern="0" dirty="0">
                          <a:solidFill>
                            <a:schemeClr val="tx1"/>
                          </a:solidFill>
                          <a:effectLst/>
                        </a:rPr>
                        <a:t>）</a:t>
                      </a:r>
                      <a:r>
                        <a:rPr lang="zh-TW" sz="1800" b="1" kern="0" dirty="0" smtClean="0">
                          <a:solidFill>
                            <a:schemeClr val="tx1"/>
                          </a:solidFill>
                          <a:effectLst/>
                        </a:rPr>
                        <a:t>區域性：</a:t>
                      </a:r>
                      <a:r>
                        <a:rPr lang="zh-TW" sz="1800" b="1" kern="0" dirty="0">
                          <a:solidFill>
                            <a:schemeClr val="tx1"/>
                          </a:solidFill>
                          <a:effectLst/>
                        </a:rPr>
                        <a:t>第</a:t>
                      </a:r>
                      <a:r>
                        <a:rPr lang="en-US" sz="1800" b="1" kern="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r>
                        <a:rPr lang="zh-TW" sz="1800" b="1" kern="0" dirty="0">
                          <a:solidFill>
                            <a:schemeClr val="tx1"/>
                          </a:solidFill>
                          <a:effectLst/>
                        </a:rPr>
                        <a:t>名</a:t>
                      </a:r>
                      <a:r>
                        <a:rPr lang="en-US" sz="1800" b="1" kern="0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r>
                        <a:rPr lang="zh-TW" sz="1800" b="1" kern="0" dirty="0" smtClean="0">
                          <a:solidFill>
                            <a:schemeClr val="tx1"/>
                          </a:solidFill>
                          <a:effectLst/>
                        </a:rPr>
                        <a:t>分。</a:t>
                      </a:r>
                      <a:endParaRPr lang="zh-TW" sz="1800" b="1" kern="1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407035" indent="-388620" algn="l">
                        <a:spcAft>
                          <a:spcPts val="0"/>
                        </a:spcAft>
                      </a:pPr>
                      <a:r>
                        <a:rPr lang="zh-TW" sz="1800" b="1" kern="0" dirty="0" smtClean="0">
                          <a:solidFill>
                            <a:schemeClr val="tx1"/>
                          </a:solidFill>
                          <a:effectLst/>
                        </a:rPr>
                        <a:t>（</a:t>
                      </a:r>
                      <a:r>
                        <a:rPr lang="en-US" sz="1800" b="1" kern="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zh-TW" sz="1800" b="1" kern="0" dirty="0">
                          <a:solidFill>
                            <a:schemeClr val="tx1"/>
                          </a:solidFill>
                          <a:effectLst/>
                        </a:rPr>
                        <a:t>）全國性：第</a:t>
                      </a:r>
                      <a:r>
                        <a:rPr lang="en-US" sz="1800" b="1" kern="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r>
                        <a:rPr lang="zh-TW" sz="1800" b="1" kern="0" dirty="0">
                          <a:solidFill>
                            <a:schemeClr val="tx1"/>
                          </a:solidFill>
                          <a:effectLst/>
                        </a:rPr>
                        <a:t>名</a:t>
                      </a:r>
                      <a:r>
                        <a:rPr lang="en-US" sz="1800" b="1" kern="0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r>
                        <a:rPr lang="zh-TW" sz="1800" b="1" kern="0" dirty="0" smtClean="0">
                          <a:solidFill>
                            <a:schemeClr val="tx1"/>
                          </a:solidFill>
                          <a:effectLst/>
                        </a:rPr>
                        <a:t>分。</a:t>
                      </a:r>
                      <a:endParaRPr lang="zh-TW" sz="1800" b="1" kern="1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407035" indent="-388620" algn="l">
                        <a:spcAft>
                          <a:spcPts val="0"/>
                        </a:spcAft>
                      </a:pPr>
                      <a:r>
                        <a:rPr lang="zh-TW" sz="1800" b="1" kern="0" dirty="0" smtClean="0">
                          <a:solidFill>
                            <a:schemeClr val="tx1"/>
                          </a:solidFill>
                          <a:effectLst/>
                        </a:rPr>
                        <a:t>（</a:t>
                      </a:r>
                      <a:r>
                        <a:rPr lang="en-US" sz="1800" b="1" kern="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r>
                        <a:rPr lang="zh-TW" sz="1800" b="1" kern="0" dirty="0">
                          <a:solidFill>
                            <a:schemeClr val="tx1"/>
                          </a:solidFill>
                          <a:effectLst/>
                        </a:rPr>
                        <a:t>）國際性：第</a:t>
                      </a:r>
                      <a:r>
                        <a:rPr lang="en-US" sz="1800" b="1" kern="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r>
                        <a:rPr lang="zh-TW" sz="1800" b="1" kern="0" dirty="0">
                          <a:solidFill>
                            <a:schemeClr val="tx1"/>
                          </a:solidFill>
                          <a:effectLst/>
                        </a:rPr>
                        <a:t>名</a:t>
                      </a:r>
                      <a:r>
                        <a:rPr lang="en-US" sz="1800" b="1" kern="0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r>
                        <a:rPr lang="zh-TW" sz="1800" b="1" kern="0" dirty="0" smtClean="0">
                          <a:solidFill>
                            <a:schemeClr val="tx1"/>
                          </a:solidFill>
                          <a:effectLst/>
                        </a:rPr>
                        <a:t>分</a:t>
                      </a:r>
                      <a:endParaRPr lang="zh-TW" sz="1800" b="1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>
                        <a:spcAft>
                          <a:spcPts val="595"/>
                        </a:spcAft>
                      </a:pPr>
                      <a:r>
                        <a:rPr lang="zh-TW" altLang="en-US" sz="1800" b="1" kern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b="1" kern="0" dirty="0" smtClean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1800" b="1" kern="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r>
                        <a:rPr lang="zh-TW" sz="1800" b="1" u="sng" kern="0" dirty="0">
                          <a:solidFill>
                            <a:schemeClr val="tx1"/>
                          </a:solidFill>
                          <a:effectLst/>
                        </a:rPr>
                        <a:t>團體賽</a:t>
                      </a:r>
                      <a:r>
                        <a:rPr lang="zh-TW" sz="1800" b="1" kern="0" dirty="0">
                          <a:solidFill>
                            <a:schemeClr val="tx1"/>
                          </a:solidFill>
                          <a:effectLst/>
                        </a:rPr>
                        <a:t>：依個人</a:t>
                      </a:r>
                      <a:r>
                        <a:rPr lang="zh-TW" sz="1800" b="1" kern="0" dirty="0" smtClean="0">
                          <a:solidFill>
                            <a:schemeClr val="tx1"/>
                          </a:solidFill>
                          <a:effectLst/>
                        </a:rPr>
                        <a:t>賽折半</a:t>
                      </a:r>
                      <a:endParaRPr lang="en-US" altLang="zh-TW" sz="1800" b="1" kern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>
                        <a:spcAft>
                          <a:spcPts val="595"/>
                        </a:spcAft>
                      </a:pPr>
                      <a:r>
                        <a:rPr lang="zh-TW" altLang="en-US" sz="1800" b="1" kern="0" dirty="0" smtClean="0">
                          <a:solidFill>
                            <a:schemeClr val="tx1"/>
                          </a:solidFill>
                          <a:effectLst/>
                        </a:rPr>
                        <a:t>    </a:t>
                      </a:r>
                      <a:r>
                        <a:rPr lang="zh-TW" sz="1800" b="1" kern="0" dirty="0" smtClean="0">
                          <a:solidFill>
                            <a:schemeClr val="tx1"/>
                          </a:solidFill>
                          <a:effectLst/>
                        </a:rPr>
                        <a:t>計算</a:t>
                      </a:r>
                      <a:r>
                        <a:rPr lang="zh-TW" sz="1800" b="1" kern="0" dirty="0">
                          <a:solidFill>
                            <a:schemeClr val="tx1"/>
                          </a:solidFill>
                          <a:effectLst/>
                        </a:rPr>
                        <a:t>。</a:t>
                      </a:r>
                      <a:endParaRPr lang="zh-TW" sz="1800" b="1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8413" marR="8413" marT="8413" marB="84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61925" indent="-161925" algn="ctr">
                        <a:spcAft>
                          <a:spcPts val="595"/>
                        </a:spcAft>
                      </a:pPr>
                      <a:r>
                        <a:rPr lang="en-US" sz="1800" b="1" kern="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r>
                        <a:rPr lang="zh-TW" sz="1800" b="1" kern="0" dirty="0">
                          <a:solidFill>
                            <a:schemeClr val="tx1"/>
                          </a:solidFill>
                          <a:effectLst/>
                        </a:rPr>
                        <a:t>分</a:t>
                      </a:r>
                      <a:endParaRPr lang="zh-TW" sz="1800" b="1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8413" marR="8413" marT="8413" marB="84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6530" indent="-176530" algn="l">
                        <a:spcAft>
                          <a:spcPts val="0"/>
                        </a:spcAft>
                      </a:pPr>
                      <a:r>
                        <a:rPr lang="zh-TW" altLang="en-US" sz="1800" b="1" kern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b="1" kern="0" dirty="0" smtClean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r>
                        <a:rPr lang="en-US" sz="1800" b="1" kern="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r>
                        <a:rPr lang="zh-TW" sz="1800" b="1" kern="0" dirty="0">
                          <a:solidFill>
                            <a:schemeClr val="tx1"/>
                          </a:solidFill>
                          <a:effectLst/>
                        </a:rPr>
                        <a:t>限</a:t>
                      </a:r>
                      <a:r>
                        <a:rPr lang="zh-TW" sz="1800" b="1" kern="0" dirty="0" smtClean="0">
                          <a:solidFill>
                            <a:schemeClr val="tx1"/>
                          </a:solidFill>
                          <a:effectLst/>
                        </a:rPr>
                        <a:t>中央、</a:t>
                      </a:r>
                      <a:r>
                        <a:rPr lang="zh-TW" sz="1800" b="1" kern="0" dirty="0">
                          <a:solidFill>
                            <a:schemeClr val="tx1"/>
                          </a:solidFill>
                          <a:effectLst/>
                        </a:rPr>
                        <a:t>教育</a:t>
                      </a:r>
                      <a:r>
                        <a:rPr lang="zh-TW" sz="1800" b="1" kern="0" dirty="0" smtClean="0">
                          <a:solidFill>
                            <a:schemeClr val="tx1"/>
                          </a:solidFill>
                          <a:effectLst/>
                        </a:rPr>
                        <a:t>主管機關辦理</a:t>
                      </a:r>
                      <a:endParaRPr lang="en-US" altLang="zh-TW" sz="1800" b="1" kern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176530" indent="-176530" algn="l">
                        <a:spcAft>
                          <a:spcPts val="0"/>
                        </a:spcAft>
                      </a:pPr>
                      <a:r>
                        <a:rPr lang="zh-TW" altLang="en-US" sz="1800" b="1" kern="0" dirty="0" smtClean="0">
                          <a:solidFill>
                            <a:schemeClr val="tx1"/>
                          </a:solidFill>
                          <a:effectLst/>
                        </a:rPr>
                        <a:t>    </a:t>
                      </a:r>
                      <a:r>
                        <a:rPr lang="zh-TW" sz="1800" b="1" kern="0" dirty="0" smtClean="0">
                          <a:solidFill>
                            <a:schemeClr val="tx1"/>
                          </a:solidFill>
                          <a:effectLst/>
                        </a:rPr>
                        <a:t>者</a:t>
                      </a:r>
                      <a:r>
                        <a:rPr lang="zh-TW" sz="1800" b="1" kern="0" dirty="0">
                          <a:solidFill>
                            <a:schemeClr val="tx1"/>
                          </a:solidFill>
                          <a:effectLst/>
                        </a:rPr>
                        <a:t>。</a:t>
                      </a:r>
                      <a:endParaRPr lang="zh-TW" sz="1800" b="1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168910" indent="-168910" algn="l">
                        <a:spcAft>
                          <a:spcPts val="0"/>
                        </a:spcAft>
                      </a:pPr>
                      <a:r>
                        <a:rPr lang="zh-TW" altLang="en-US" sz="1800" b="1" kern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b="1" kern="0" dirty="0" smtClean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1800" b="1" kern="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r>
                        <a:rPr lang="zh-TW" sz="1800" b="1" kern="0" dirty="0">
                          <a:solidFill>
                            <a:schemeClr val="tx1"/>
                          </a:solidFill>
                          <a:effectLst/>
                        </a:rPr>
                        <a:t>特優比照第</a:t>
                      </a:r>
                      <a:r>
                        <a:rPr lang="en-US" sz="1800" b="1" kern="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r>
                        <a:rPr lang="zh-TW" sz="1800" b="1" kern="0" dirty="0" smtClean="0">
                          <a:solidFill>
                            <a:schemeClr val="tx1"/>
                          </a:solidFill>
                          <a:effectLst/>
                        </a:rPr>
                        <a:t>名。</a:t>
                      </a:r>
                      <a:endParaRPr lang="zh-TW" sz="1800" b="1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168910" indent="-168910" algn="l">
                        <a:spcAft>
                          <a:spcPts val="595"/>
                        </a:spcAft>
                      </a:pPr>
                      <a:r>
                        <a:rPr lang="zh-TW" altLang="en-US" sz="1800" b="1" kern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b="1" kern="0" dirty="0" smtClean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en-US" sz="1800" b="1" kern="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r>
                        <a:rPr lang="zh-TW" sz="1800" b="1" kern="0" dirty="0">
                          <a:solidFill>
                            <a:schemeClr val="tx1"/>
                          </a:solidFill>
                          <a:effectLst/>
                        </a:rPr>
                        <a:t>同年度同項</a:t>
                      </a:r>
                      <a:r>
                        <a:rPr lang="zh-TW" sz="1800" b="1" kern="0" dirty="0" smtClean="0">
                          <a:solidFill>
                            <a:schemeClr val="tx1"/>
                          </a:solidFill>
                          <a:effectLst/>
                        </a:rPr>
                        <a:t>比賽</a:t>
                      </a:r>
                      <a:r>
                        <a:rPr lang="zh-TW" altLang="en-US" sz="1800" b="1" kern="0" dirty="0" smtClean="0">
                          <a:solidFill>
                            <a:schemeClr val="tx1"/>
                          </a:solidFill>
                          <a:effectLst/>
                        </a:rPr>
                        <a:t>擇</a:t>
                      </a:r>
                      <a:r>
                        <a:rPr lang="zh-TW" sz="1800" b="1" kern="0" dirty="0" smtClean="0">
                          <a:solidFill>
                            <a:schemeClr val="tx1"/>
                          </a:solidFill>
                          <a:effectLst/>
                        </a:rPr>
                        <a:t>優</a:t>
                      </a:r>
                      <a:r>
                        <a:rPr lang="en-US" sz="1800" b="1" kern="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r>
                        <a:rPr lang="zh-TW" sz="1800" b="1" kern="0" dirty="0">
                          <a:solidFill>
                            <a:schemeClr val="tx1"/>
                          </a:solidFill>
                          <a:effectLst/>
                        </a:rPr>
                        <a:t>次採</a:t>
                      </a:r>
                      <a:r>
                        <a:rPr lang="zh-TW" sz="1800" b="1" kern="0" dirty="0" smtClean="0">
                          <a:solidFill>
                            <a:schemeClr val="tx1"/>
                          </a:solidFill>
                          <a:effectLst/>
                        </a:rPr>
                        <a:t>計</a:t>
                      </a:r>
                      <a:endParaRPr lang="en-US" altLang="zh-TW" sz="1800" b="1" kern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168910" indent="-168910" algn="l">
                        <a:spcAft>
                          <a:spcPts val="595"/>
                        </a:spcAft>
                      </a:pPr>
                      <a:r>
                        <a:rPr lang="zh-TW" altLang="en-US" sz="1800" b="1" kern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  </a:t>
                      </a:r>
                      <a:r>
                        <a:rPr lang="zh-TW" altLang="en-US" sz="1800" b="1" kern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zh-TW" sz="1800" b="1" kern="0" dirty="0" smtClean="0">
                          <a:solidFill>
                            <a:schemeClr val="tx1"/>
                          </a:solidFill>
                          <a:effectLst/>
                        </a:rPr>
                        <a:t>同一</a:t>
                      </a:r>
                      <a:r>
                        <a:rPr lang="zh-TW" sz="1800" b="1" kern="0" dirty="0">
                          <a:solidFill>
                            <a:schemeClr val="tx1"/>
                          </a:solidFill>
                          <a:effectLst/>
                        </a:rPr>
                        <a:t>獎項不得重複採計</a:t>
                      </a:r>
                      <a:r>
                        <a:rPr lang="zh-TW" sz="1800" b="1" kern="0" dirty="0" smtClean="0">
                          <a:solidFill>
                            <a:schemeClr val="tx1"/>
                          </a:solidFill>
                          <a:effectLst/>
                        </a:rPr>
                        <a:t>積。</a:t>
                      </a:r>
                      <a:endParaRPr lang="zh-TW" sz="1800" b="1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8413" marR="8413" marT="8413" marB="84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1195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61925" indent="-161925" algn="ctr">
                        <a:spcAft>
                          <a:spcPts val="0"/>
                        </a:spcAft>
                      </a:pPr>
                      <a:r>
                        <a:rPr lang="zh-TW" sz="1800" b="0" kern="0">
                          <a:solidFill>
                            <a:schemeClr val="tx1"/>
                          </a:solidFill>
                          <a:effectLst/>
                        </a:rPr>
                        <a:t>體適</a:t>
                      </a:r>
                      <a:endParaRPr lang="zh-TW" sz="1800" b="0" kern="1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161925" indent="-161925" algn="ctr">
                        <a:spcAft>
                          <a:spcPts val="595"/>
                        </a:spcAft>
                      </a:pPr>
                      <a:r>
                        <a:rPr lang="zh-TW" sz="1800" b="0" kern="0">
                          <a:solidFill>
                            <a:schemeClr val="tx1"/>
                          </a:solidFill>
                          <a:effectLst/>
                        </a:rPr>
                        <a:t>能</a:t>
                      </a:r>
                      <a:endParaRPr lang="zh-TW" sz="1800" b="0" kern="10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8413" marR="8413" marT="8413" marB="84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96620" indent="-896620" algn="l">
                        <a:spcAft>
                          <a:spcPts val="0"/>
                        </a:spcAft>
                      </a:pPr>
                      <a:r>
                        <a:rPr lang="en-US" altLang="zh-TW" sz="1800" b="0" kern="0" dirty="0" smtClean="0">
                          <a:solidFill>
                            <a:schemeClr val="tx1"/>
                          </a:solidFill>
                          <a:effectLst/>
                        </a:rPr>
                        <a:t>1.</a:t>
                      </a:r>
                      <a:r>
                        <a:rPr lang="zh-TW" sz="1800" b="0" kern="0" dirty="0" smtClean="0">
                          <a:solidFill>
                            <a:schemeClr val="tx1"/>
                          </a:solidFill>
                          <a:effectLst/>
                        </a:rPr>
                        <a:t>單項</a:t>
                      </a:r>
                      <a:r>
                        <a:rPr lang="zh-TW" sz="1800" b="0" kern="0" dirty="0">
                          <a:solidFill>
                            <a:schemeClr val="tx1"/>
                          </a:solidFill>
                          <a:effectLst/>
                        </a:rPr>
                        <a:t>達</a:t>
                      </a:r>
                      <a:r>
                        <a:rPr lang="zh-TW" sz="1800" b="0" kern="0" dirty="0" smtClean="0">
                          <a:solidFill>
                            <a:schemeClr val="tx1"/>
                          </a:solidFill>
                          <a:effectLst/>
                        </a:rPr>
                        <a:t>門檻</a:t>
                      </a:r>
                      <a:r>
                        <a:rPr lang="en-US" sz="1800" b="0" kern="0" dirty="0" smtClean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r>
                        <a:rPr lang="zh-TW" sz="1800" b="0" kern="0" dirty="0" smtClean="0">
                          <a:solidFill>
                            <a:schemeClr val="tx1"/>
                          </a:solidFill>
                          <a:effectLst/>
                        </a:rPr>
                        <a:t>分。</a:t>
                      </a:r>
                      <a:endParaRPr lang="zh-TW" sz="1800" b="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8413" marR="8413" marT="8413" marB="84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61925" indent="-161925" algn="ctr">
                        <a:spcAft>
                          <a:spcPts val="595"/>
                        </a:spcAft>
                      </a:pPr>
                      <a:r>
                        <a:rPr lang="en-US" sz="1800" b="0" kern="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r>
                        <a:rPr lang="zh-TW" sz="1800" b="0" kern="0" dirty="0">
                          <a:solidFill>
                            <a:schemeClr val="tx1"/>
                          </a:solidFill>
                          <a:effectLst/>
                        </a:rPr>
                        <a:t>分</a:t>
                      </a:r>
                      <a:endParaRPr lang="zh-TW" sz="1800" b="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8413" marR="8413" marT="8413" marB="84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68910" indent="-168910" algn="l">
                        <a:spcAft>
                          <a:spcPts val="0"/>
                        </a:spcAft>
                      </a:pPr>
                      <a:r>
                        <a:rPr lang="en-US" sz="1800" b="0" kern="0" dirty="0">
                          <a:solidFill>
                            <a:schemeClr val="tx1"/>
                          </a:solidFill>
                          <a:effectLst/>
                        </a:rPr>
                        <a:t>1.</a:t>
                      </a:r>
                      <a:r>
                        <a:rPr lang="zh-TW" sz="1800" b="0" kern="0" dirty="0">
                          <a:solidFill>
                            <a:schemeClr val="tx1"/>
                          </a:solidFill>
                          <a:effectLst/>
                        </a:rPr>
                        <a:t>單項係指：柔軟度、瞬發力、肌耐力、心肺</a:t>
                      </a:r>
                      <a:r>
                        <a:rPr lang="zh-TW" sz="1800" b="0" kern="0" dirty="0" smtClean="0">
                          <a:solidFill>
                            <a:schemeClr val="tx1"/>
                          </a:solidFill>
                          <a:effectLst/>
                        </a:rPr>
                        <a:t>耐力</a:t>
                      </a:r>
                      <a:r>
                        <a:rPr lang="zh-TW" altLang="en-US" sz="1800" b="0" kern="0" dirty="0" smtClean="0">
                          <a:solidFill>
                            <a:schemeClr val="tx1"/>
                          </a:solidFill>
                          <a:effectLst/>
                        </a:rPr>
                        <a:t>等</a:t>
                      </a:r>
                      <a:r>
                        <a:rPr lang="en-US" altLang="zh-TW" sz="1800" b="0" kern="0" dirty="0" smtClean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r>
                        <a:rPr lang="zh-TW" altLang="en-US" sz="1800" b="0" kern="0" dirty="0" smtClean="0">
                          <a:solidFill>
                            <a:schemeClr val="tx1"/>
                          </a:solidFill>
                          <a:effectLst/>
                        </a:rPr>
                        <a:t>項</a:t>
                      </a:r>
                      <a:r>
                        <a:rPr lang="zh-TW" sz="1800" b="0" kern="0" dirty="0" smtClean="0">
                          <a:solidFill>
                            <a:schemeClr val="tx1"/>
                          </a:solidFill>
                          <a:effectLst/>
                        </a:rPr>
                        <a:t>。</a:t>
                      </a:r>
                      <a:endParaRPr lang="zh-TW" sz="1800" b="0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168910" indent="-168910" algn="l">
                        <a:spcAft>
                          <a:spcPts val="0"/>
                        </a:spcAft>
                      </a:pPr>
                      <a:r>
                        <a:rPr lang="en-US" sz="1800" b="0" kern="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1800" b="0" kern="0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r>
                        <a:rPr lang="zh-TW" sz="1800" b="0" kern="0" dirty="0" smtClean="0">
                          <a:solidFill>
                            <a:schemeClr val="tx1"/>
                          </a:solidFill>
                          <a:effectLst/>
                        </a:rPr>
                        <a:t>非</a:t>
                      </a:r>
                      <a:r>
                        <a:rPr lang="zh-TW" sz="1800" b="0" kern="0" dirty="0">
                          <a:solidFill>
                            <a:schemeClr val="tx1"/>
                          </a:solidFill>
                          <a:effectLst/>
                        </a:rPr>
                        <a:t>應屆畢業學生</a:t>
                      </a:r>
                      <a:r>
                        <a:rPr lang="zh-TW" sz="1800" b="0" kern="0" dirty="0" smtClean="0">
                          <a:solidFill>
                            <a:schemeClr val="tx1"/>
                          </a:solidFill>
                          <a:effectLst/>
                        </a:rPr>
                        <a:t>、需</a:t>
                      </a:r>
                      <a:r>
                        <a:rPr lang="zh-TW" sz="1800" b="0" kern="0" dirty="0">
                          <a:solidFill>
                            <a:schemeClr val="tx1"/>
                          </a:solidFill>
                          <a:effectLst/>
                        </a:rPr>
                        <a:t>返回</a:t>
                      </a:r>
                      <a:r>
                        <a:rPr lang="zh-TW" sz="1800" b="0" kern="0" dirty="0" smtClean="0">
                          <a:solidFill>
                            <a:schemeClr val="tx1"/>
                          </a:solidFill>
                          <a:effectLst/>
                        </a:rPr>
                        <a:t>原學校</a:t>
                      </a:r>
                      <a:r>
                        <a:rPr lang="zh-TW" sz="1800" b="0" kern="0" dirty="0">
                          <a:solidFill>
                            <a:schemeClr val="tx1"/>
                          </a:solidFill>
                          <a:effectLst/>
                        </a:rPr>
                        <a:t>辦理體適能</a:t>
                      </a:r>
                      <a:r>
                        <a:rPr lang="zh-TW" sz="1800" b="0" kern="0" dirty="0" smtClean="0">
                          <a:solidFill>
                            <a:schemeClr val="tx1"/>
                          </a:solidFill>
                          <a:effectLst/>
                        </a:rPr>
                        <a:t>檢測。</a:t>
                      </a:r>
                      <a:endParaRPr lang="zh-TW" sz="1800" b="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8413" marR="8413" marT="8413" marB="84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611188" y="5732463"/>
          <a:ext cx="8208916" cy="8915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52129"/>
                <a:gridCol w="3312368"/>
                <a:gridCol w="576065"/>
                <a:gridCol w="3168354"/>
              </a:tblGrid>
              <a:tr h="891540">
                <a:tc>
                  <a:txBody>
                    <a:bodyPr/>
                    <a:lstStyle/>
                    <a:p>
                      <a:pPr marL="158115" indent="-158115" algn="ctr">
                        <a:spcAft>
                          <a:spcPts val="0"/>
                        </a:spcAft>
                      </a:pPr>
                      <a:r>
                        <a:rPr lang="zh-TW" sz="2800" kern="0" dirty="0">
                          <a:solidFill>
                            <a:sysClr val="windowText" lastClr="004080"/>
                          </a:solidFill>
                          <a:effectLst/>
                        </a:rPr>
                        <a:t>三</a:t>
                      </a:r>
                      <a:endParaRPr lang="zh-TW" sz="2800" kern="100" dirty="0">
                        <a:solidFill>
                          <a:sysClr val="windowText" lastClr="004080"/>
                        </a:solidFill>
                        <a:effectLst/>
                      </a:endParaRPr>
                    </a:p>
                    <a:p>
                      <a:pPr marL="104140" indent="-104140" algn="ctr">
                        <a:spcAft>
                          <a:spcPts val="595"/>
                        </a:spcAft>
                      </a:pPr>
                      <a:r>
                        <a:rPr lang="en-US" sz="2800" kern="0" dirty="0" smtClean="0">
                          <a:solidFill>
                            <a:sysClr val="windowText" lastClr="004080"/>
                          </a:solidFill>
                          <a:effectLst/>
                        </a:rPr>
                        <a:t>30</a:t>
                      </a:r>
                      <a:r>
                        <a:rPr lang="zh-TW" sz="2800" kern="0" dirty="0" smtClean="0">
                          <a:solidFill>
                            <a:sysClr val="windowText" lastClr="004080"/>
                          </a:solidFill>
                          <a:effectLst/>
                        </a:rPr>
                        <a:t>分</a:t>
                      </a:r>
                      <a:endParaRPr lang="zh-TW" sz="2800" kern="100" dirty="0">
                        <a:solidFill>
                          <a:sysClr val="windowText" lastClr="004080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58115" indent="-158115" algn="ctr">
                        <a:spcAft>
                          <a:spcPts val="595"/>
                        </a:spcAft>
                      </a:pPr>
                      <a:r>
                        <a:rPr lang="zh-TW" sz="2800" kern="0" dirty="0">
                          <a:solidFill>
                            <a:sysClr val="windowText" lastClr="004080"/>
                          </a:solidFill>
                          <a:effectLst/>
                        </a:rPr>
                        <a:t>教育會考表現</a:t>
                      </a:r>
                      <a:endParaRPr lang="zh-TW" sz="2800" kern="100" dirty="0">
                        <a:solidFill>
                          <a:sysClr val="windowText" lastClr="004080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61925" indent="-161925" algn="ctr">
                        <a:spcAft>
                          <a:spcPts val="595"/>
                        </a:spcAft>
                      </a:pPr>
                      <a:r>
                        <a:rPr lang="en-US" sz="1800" kern="0" dirty="0" smtClean="0">
                          <a:solidFill>
                            <a:sysClr val="windowText" lastClr="004080"/>
                          </a:solidFill>
                          <a:effectLst/>
                        </a:rPr>
                        <a:t>3</a:t>
                      </a:r>
                      <a:r>
                        <a:rPr lang="en-US" altLang="zh-TW" sz="1800" kern="0" dirty="0" smtClean="0">
                          <a:solidFill>
                            <a:sysClr val="windowText" lastClr="004080"/>
                          </a:solidFill>
                          <a:effectLst/>
                        </a:rPr>
                        <a:t>3</a:t>
                      </a:r>
                      <a:r>
                        <a:rPr lang="zh-TW" sz="1800" kern="0" dirty="0" smtClean="0">
                          <a:solidFill>
                            <a:sysClr val="windowText" lastClr="004080"/>
                          </a:solidFill>
                          <a:effectLst/>
                        </a:rPr>
                        <a:t>分</a:t>
                      </a:r>
                      <a:endParaRPr lang="zh-TW" sz="1800" kern="100" dirty="0">
                        <a:solidFill>
                          <a:sysClr val="windowText" lastClr="004080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61925" indent="-161925" algn="ctr">
                        <a:spcAft>
                          <a:spcPts val="595"/>
                        </a:spcAft>
                      </a:pPr>
                      <a:r>
                        <a:rPr lang="en-US" altLang="zh-TW" sz="1800" kern="0" dirty="0" smtClean="0">
                          <a:solidFill>
                            <a:srgbClr val="CC0099"/>
                          </a:solidFill>
                          <a:effectLst/>
                        </a:rPr>
                        <a:t>1.</a:t>
                      </a:r>
                      <a:r>
                        <a:rPr lang="zh-TW" sz="1800" kern="0" dirty="0" smtClean="0">
                          <a:solidFill>
                            <a:srgbClr val="CC0099"/>
                          </a:solidFill>
                          <a:effectLst/>
                        </a:rPr>
                        <a:t>精熟</a:t>
                      </a:r>
                      <a:r>
                        <a:rPr lang="en-US" sz="1800" kern="0" dirty="0" smtClean="0">
                          <a:solidFill>
                            <a:srgbClr val="CC0099"/>
                          </a:solidFill>
                          <a:effectLst/>
                        </a:rPr>
                        <a:t>6</a:t>
                      </a:r>
                      <a:r>
                        <a:rPr lang="zh-TW" altLang="en-US" sz="1800" kern="0" dirty="0" smtClean="0">
                          <a:solidFill>
                            <a:srgbClr val="CC0099"/>
                          </a:solidFill>
                          <a:effectLst/>
                        </a:rPr>
                        <a:t>、</a:t>
                      </a:r>
                      <a:r>
                        <a:rPr lang="zh-TW" sz="1800" kern="0" dirty="0" smtClean="0">
                          <a:solidFill>
                            <a:srgbClr val="CC0099"/>
                          </a:solidFill>
                          <a:effectLst/>
                        </a:rPr>
                        <a:t>基礎</a:t>
                      </a:r>
                      <a:r>
                        <a:rPr lang="en-US" sz="1800" kern="0" dirty="0" smtClean="0">
                          <a:solidFill>
                            <a:srgbClr val="CC0099"/>
                          </a:solidFill>
                          <a:effectLst/>
                        </a:rPr>
                        <a:t>4</a:t>
                      </a:r>
                      <a:r>
                        <a:rPr lang="zh-TW" altLang="en-US" sz="1800" kern="0" dirty="0" smtClean="0">
                          <a:solidFill>
                            <a:srgbClr val="CC0099"/>
                          </a:solidFill>
                          <a:effectLst/>
                        </a:rPr>
                        <a:t>、</a:t>
                      </a:r>
                      <a:r>
                        <a:rPr lang="zh-TW" sz="1800" kern="0" dirty="0" smtClean="0">
                          <a:solidFill>
                            <a:srgbClr val="CC0099"/>
                          </a:solidFill>
                          <a:effectLst/>
                        </a:rPr>
                        <a:t>待加強</a:t>
                      </a:r>
                      <a:r>
                        <a:rPr lang="en-US" sz="1800" kern="0" dirty="0" smtClean="0">
                          <a:solidFill>
                            <a:srgbClr val="CC0099"/>
                          </a:solidFill>
                          <a:effectLst/>
                        </a:rPr>
                        <a:t>2</a:t>
                      </a:r>
                      <a:r>
                        <a:rPr lang="zh-TW" sz="1800" kern="0" dirty="0" smtClean="0">
                          <a:solidFill>
                            <a:srgbClr val="CC0099"/>
                          </a:solidFill>
                          <a:effectLst/>
                        </a:rPr>
                        <a:t>分</a:t>
                      </a:r>
                      <a:endParaRPr lang="en-US" altLang="zh-TW" sz="1800" kern="0" dirty="0" smtClean="0">
                        <a:solidFill>
                          <a:srgbClr val="CC0099"/>
                        </a:solidFill>
                        <a:effectLst/>
                      </a:endParaRPr>
                    </a:p>
                    <a:p>
                      <a:pPr marL="161925" indent="-161925" algn="ctr">
                        <a:spcAft>
                          <a:spcPts val="595"/>
                        </a:spcAft>
                      </a:pPr>
                      <a:r>
                        <a:rPr lang="en-US" altLang="zh-TW" sz="2000" kern="0" dirty="0" smtClean="0">
                          <a:solidFill>
                            <a:srgbClr val="CC0099"/>
                          </a:solidFill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2</a:t>
                      </a:r>
                      <a:r>
                        <a:rPr lang="en-US" altLang="zh-TW" sz="1800" kern="0" dirty="0" smtClean="0">
                          <a:solidFill>
                            <a:srgbClr val="CC0099"/>
                          </a:solidFill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.</a:t>
                      </a:r>
                      <a:r>
                        <a:rPr lang="zh-TW" altLang="en-US" sz="1800" kern="0" dirty="0" smtClean="0">
                          <a:solidFill>
                            <a:srgbClr val="CC0099"/>
                          </a:solidFill>
                          <a:effectLst/>
                          <a:latin typeface="Calibri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en-US" altLang="zh-TW" sz="1800" kern="0" dirty="0" smtClean="0">
                          <a:solidFill>
                            <a:srgbClr val="CC0099"/>
                          </a:solidFill>
                          <a:effectLst/>
                          <a:latin typeface="Calibri"/>
                          <a:ea typeface="+mn-ea"/>
                          <a:cs typeface="Times New Roman"/>
                        </a:rPr>
                        <a:t>.</a:t>
                      </a:r>
                      <a:r>
                        <a:rPr lang="zh-TW" altLang="en-US" sz="1800" kern="0" dirty="0" smtClean="0">
                          <a:solidFill>
                            <a:srgbClr val="CC0099"/>
                          </a:solidFill>
                          <a:effectLst/>
                          <a:latin typeface="Calibri"/>
                          <a:ea typeface="+mn-ea"/>
                          <a:cs typeface="Times New Roman"/>
                        </a:rPr>
                        <a:t>寫作測驗成績</a:t>
                      </a:r>
                      <a:r>
                        <a:rPr lang="en-US" altLang="zh-TW" sz="1800" kern="0" dirty="0" smtClean="0">
                          <a:solidFill>
                            <a:srgbClr val="CC0099"/>
                          </a:solidFill>
                          <a:effectLst/>
                          <a:latin typeface="Calibri"/>
                          <a:ea typeface="+mn-ea"/>
                          <a:cs typeface="Times New Roman"/>
                        </a:rPr>
                        <a:t>3</a:t>
                      </a:r>
                      <a:r>
                        <a:rPr lang="zh-TW" altLang="en-US" sz="1800" kern="0" dirty="0" smtClean="0">
                          <a:solidFill>
                            <a:srgbClr val="CC0099"/>
                          </a:solidFill>
                          <a:effectLst/>
                          <a:latin typeface="Calibri"/>
                          <a:ea typeface="+mn-ea"/>
                          <a:cs typeface="Times New Roman"/>
                        </a:rPr>
                        <a:t>分</a:t>
                      </a:r>
                      <a:endParaRPr lang="zh-TW" sz="1800" kern="100" dirty="0">
                        <a:solidFill>
                          <a:srgbClr val="CC0099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4159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4000" smtClean="0"/>
              <a:t>103</a:t>
            </a:r>
            <a:r>
              <a:rPr lang="zh-TW" altLang="en-US" sz="4000" smtClean="0"/>
              <a:t>會考成績單</a:t>
            </a:r>
          </a:p>
        </p:txBody>
      </p:sp>
      <p:pic>
        <p:nvPicPr>
          <p:cNvPr id="149506" name="Picture 2" descr="C:\Users\hugo\Desktop\B03A00_T_01_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4438" y="1268413"/>
            <a:ext cx="5049837" cy="5245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15322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7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4000" b="1" smtClean="0">
                <a:solidFill>
                  <a:srgbClr val="FFFFFF"/>
                </a:solidFill>
              </a:rPr>
              <a:t>106</a:t>
            </a:r>
            <a:r>
              <a:rPr lang="zh-TW" altLang="en-US" sz="4000" b="1" smtClean="0">
                <a:solidFill>
                  <a:srgbClr val="FFFFFF"/>
                </a:solidFill>
              </a:rPr>
              <a:t>免試會考決勝負</a:t>
            </a:r>
            <a:endParaRPr lang="zh-TW" altLang="en-US" sz="4000" b="1" smtClean="0"/>
          </a:p>
        </p:txBody>
      </p:sp>
      <p:sp>
        <p:nvSpPr>
          <p:cNvPr id="188418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zh-TW" b="1" dirty="0" smtClean="0">
                <a:solidFill>
                  <a:srgbClr val="CC0099"/>
                </a:solidFill>
              </a:rPr>
              <a:t>1. 5/20~21 </a:t>
            </a:r>
            <a:r>
              <a:rPr lang="zh-TW" altLang="en-US" b="1" dirty="0" smtClean="0">
                <a:solidFill>
                  <a:srgbClr val="CC0099"/>
                </a:solidFill>
              </a:rPr>
              <a:t>國中教育會考</a:t>
            </a:r>
          </a:p>
          <a:p>
            <a:pPr marL="0" indent="0" eaLnBrk="1" hangingPunct="1">
              <a:buFontTx/>
              <a:buNone/>
            </a:pPr>
            <a:r>
              <a:rPr lang="en-US" altLang="zh-TW" b="1" dirty="0" smtClean="0">
                <a:solidFill>
                  <a:srgbClr val="CC0099"/>
                </a:solidFill>
              </a:rPr>
              <a:t>2. 6/09 </a:t>
            </a:r>
            <a:r>
              <a:rPr lang="zh-TW" altLang="en-US" b="1" dirty="0" smtClean="0">
                <a:solidFill>
                  <a:srgbClr val="CC0099"/>
                </a:solidFill>
              </a:rPr>
              <a:t>會考成績查詢</a:t>
            </a:r>
            <a:endParaRPr lang="en-US" altLang="zh-TW" b="1" dirty="0" smtClean="0">
              <a:solidFill>
                <a:srgbClr val="CC0099"/>
              </a:solidFill>
            </a:endParaRPr>
          </a:p>
          <a:p>
            <a:pPr marL="0" indent="0" eaLnBrk="1" hangingPunct="1">
              <a:buFontTx/>
              <a:buNone/>
            </a:pPr>
            <a:r>
              <a:rPr lang="en-US" altLang="zh-TW" b="1" dirty="0" smtClean="0">
                <a:solidFill>
                  <a:srgbClr val="CC0099"/>
                </a:solidFill>
              </a:rPr>
              <a:t>3.</a:t>
            </a:r>
            <a:r>
              <a:rPr lang="zh-TW" altLang="en-US" b="1" dirty="0" smtClean="0">
                <a:solidFill>
                  <a:srgbClr val="CC0099"/>
                </a:solidFill>
              </a:rPr>
              <a:t> </a:t>
            </a:r>
            <a:r>
              <a:rPr lang="en-US" altLang="zh-TW" b="1" dirty="0" smtClean="0">
                <a:solidFill>
                  <a:srgbClr val="CC0099"/>
                </a:solidFill>
              </a:rPr>
              <a:t>6/20~26</a:t>
            </a:r>
            <a:r>
              <a:rPr lang="zh-TW" altLang="en-US" b="1" dirty="0" smtClean="0">
                <a:solidFill>
                  <a:srgbClr val="CC0099"/>
                </a:solidFill>
              </a:rPr>
              <a:t> 序位查詢及選填志願</a:t>
            </a:r>
          </a:p>
          <a:p>
            <a:pPr marL="0" indent="0" eaLnBrk="1" hangingPunct="1">
              <a:buFontTx/>
              <a:buNone/>
            </a:pPr>
            <a:r>
              <a:rPr lang="en-US" altLang="zh-TW" b="1" dirty="0" smtClean="0">
                <a:solidFill>
                  <a:srgbClr val="CC0099"/>
                </a:solidFill>
              </a:rPr>
              <a:t>3. 7/11 </a:t>
            </a:r>
            <a:r>
              <a:rPr lang="zh-TW" altLang="en-US" b="1" dirty="0" smtClean="0">
                <a:solidFill>
                  <a:srgbClr val="CC0099"/>
                </a:solidFill>
              </a:rPr>
              <a:t>免試入學放榜</a:t>
            </a:r>
            <a:endParaRPr lang="en-US" altLang="zh-TW" b="1" dirty="0" smtClean="0">
              <a:solidFill>
                <a:srgbClr val="CC0099"/>
              </a:solidFill>
            </a:endParaRPr>
          </a:p>
          <a:p>
            <a:pPr marL="0" indent="0" eaLnBrk="1" hangingPunct="1">
              <a:buFontTx/>
              <a:buNone/>
            </a:pPr>
            <a:r>
              <a:rPr lang="en-US" altLang="zh-TW" b="1" dirty="0" smtClean="0">
                <a:solidFill>
                  <a:srgbClr val="0033CC"/>
                </a:solidFill>
              </a:rPr>
              <a:t>4.</a:t>
            </a:r>
            <a:r>
              <a:rPr lang="zh-TW" altLang="en-US" b="1" dirty="0" smtClean="0">
                <a:solidFill>
                  <a:srgbClr val="0033CC"/>
                </a:solidFill>
              </a:rPr>
              <a:t> </a:t>
            </a:r>
            <a:r>
              <a:rPr lang="zh-TW" altLang="en-US" b="1" dirty="0" smtClean="0">
                <a:solidFill>
                  <a:srgbClr val="0033CC"/>
                </a:solidFill>
              </a:rPr>
              <a:t>加</a:t>
            </a:r>
            <a:r>
              <a:rPr lang="zh-TW" altLang="en-US" b="1" dirty="0" smtClean="0">
                <a:solidFill>
                  <a:srgbClr val="0033CC"/>
                </a:solidFill>
              </a:rPr>
              <a:t>計寫作測驗分數</a:t>
            </a:r>
            <a:endParaRPr lang="en-US" altLang="zh-TW" b="1" dirty="0" smtClean="0">
              <a:solidFill>
                <a:srgbClr val="0033CC"/>
              </a:solidFill>
            </a:endParaRPr>
          </a:p>
          <a:p>
            <a:pPr marL="0" indent="0" eaLnBrk="1" hangingPunct="1">
              <a:buFontTx/>
              <a:buNone/>
            </a:pPr>
            <a:r>
              <a:rPr lang="zh-TW" altLang="en-US" b="1" dirty="0" smtClean="0">
                <a:solidFill>
                  <a:srgbClr val="0033CC"/>
                </a:solidFill>
              </a:rPr>
              <a:t>    </a:t>
            </a:r>
            <a:endParaRPr lang="zh-TW" altLang="en-US" dirty="0" smtClean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149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4000" smtClean="0"/>
              <a:t>104</a:t>
            </a:r>
            <a:r>
              <a:rPr lang="zh-TW" altLang="en-US" sz="4000" smtClean="0"/>
              <a:t>會考成績單</a:t>
            </a:r>
          </a:p>
        </p:txBody>
      </p:sp>
      <p:pic>
        <p:nvPicPr>
          <p:cNvPr id="150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675" y="1257300"/>
            <a:ext cx="3816350" cy="5397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11331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標題 1"/>
          <p:cNvSpPr>
            <a:spLocks noGrp="1"/>
          </p:cNvSpPr>
          <p:nvPr>
            <p:ph type="title"/>
          </p:nvPr>
        </p:nvSpPr>
        <p:spPr>
          <a:xfrm>
            <a:off x="1403350" y="0"/>
            <a:ext cx="7561263" cy="908050"/>
          </a:xfrm>
        </p:spPr>
        <p:txBody>
          <a:bodyPr/>
          <a:lstStyle/>
          <a:p>
            <a:pPr eaLnBrk="1" hangingPunct="1"/>
            <a:r>
              <a:rPr lang="en-US" altLang="zh-TW" sz="4000" smtClean="0"/>
              <a:t>106</a:t>
            </a:r>
            <a:r>
              <a:rPr lang="zh-TW" altLang="en-US" sz="4000" smtClean="0"/>
              <a:t>桃連區超額比序</a:t>
            </a:r>
          </a:p>
        </p:txBody>
      </p:sp>
      <p:sp>
        <p:nvSpPr>
          <p:cNvPr id="151554" name="矩形 2"/>
          <p:cNvSpPr>
            <a:spLocks noChangeArrowheads="1"/>
          </p:cNvSpPr>
          <p:nvPr/>
        </p:nvSpPr>
        <p:spPr bwMode="auto">
          <a:xfrm>
            <a:off x="762000" y="1628775"/>
            <a:ext cx="8064500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>
            <a:spAutoFit/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2800" b="1">
                <a:solidFill>
                  <a:srgbClr val="0033CC"/>
                </a:solidFill>
              </a:rPr>
              <a:t>一、總積分 相同時，優先錄取順序</a:t>
            </a:r>
            <a:endParaRPr lang="en-US" altLang="zh-TW" sz="2800" b="1">
              <a:solidFill>
                <a:srgbClr val="0033CC"/>
              </a:solidFill>
            </a:endParaRPr>
          </a:p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2800" b="1">
                <a:solidFill>
                  <a:srgbClr val="CC0099"/>
                </a:solidFill>
              </a:rPr>
              <a:t>      </a:t>
            </a:r>
            <a:r>
              <a:rPr lang="en-US" altLang="zh-TW" sz="2800" b="1">
                <a:solidFill>
                  <a:srgbClr val="CC0099"/>
                </a:solidFill>
              </a:rPr>
              <a:t>1.</a:t>
            </a:r>
            <a:r>
              <a:rPr lang="zh-TW" altLang="en-US" sz="2800" b="1">
                <a:solidFill>
                  <a:srgbClr val="CC0099"/>
                </a:solidFill>
              </a:rPr>
              <a:t>低收入戶學生。</a:t>
            </a:r>
            <a:r>
              <a:rPr lang="en-US" altLang="zh-TW" sz="2800" b="1">
                <a:solidFill>
                  <a:srgbClr val="CC0099"/>
                </a:solidFill>
              </a:rPr>
              <a:t>(A</a:t>
            </a:r>
            <a:r>
              <a:rPr lang="zh-TW" altLang="en-US" sz="2800" b="1">
                <a:solidFill>
                  <a:srgbClr val="CC0099"/>
                </a:solidFill>
              </a:rPr>
              <a:t>算</a:t>
            </a:r>
            <a:r>
              <a:rPr lang="en-US" altLang="zh-TW" sz="2800" b="1">
                <a:solidFill>
                  <a:srgbClr val="CC0099"/>
                </a:solidFill>
              </a:rPr>
              <a:t>A++</a:t>
            </a:r>
            <a:r>
              <a:rPr lang="zh-TW" altLang="en-US" sz="2800" b="1">
                <a:solidFill>
                  <a:srgbClr val="CC0099"/>
                </a:solidFill>
              </a:rPr>
              <a:t>，</a:t>
            </a:r>
            <a:r>
              <a:rPr lang="en-US" altLang="zh-TW" sz="2800" b="1">
                <a:solidFill>
                  <a:srgbClr val="CC0099"/>
                </a:solidFill>
              </a:rPr>
              <a:t>B</a:t>
            </a:r>
            <a:r>
              <a:rPr lang="zh-TW" altLang="en-US" sz="2800" b="1">
                <a:solidFill>
                  <a:srgbClr val="CC0099"/>
                </a:solidFill>
              </a:rPr>
              <a:t>算</a:t>
            </a:r>
            <a:r>
              <a:rPr lang="en-US" altLang="zh-TW" sz="2800" b="1">
                <a:solidFill>
                  <a:srgbClr val="CC0099"/>
                </a:solidFill>
              </a:rPr>
              <a:t>B++)</a:t>
            </a:r>
            <a:r>
              <a:rPr lang="zh-TW" altLang="en-US" sz="2800" b="1">
                <a:solidFill>
                  <a:srgbClr val="CC0099"/>
                </a:solidFill>
              </a:rPr>
              <a:t> </a:t>
            </a:r>
            <a:endParaRPr lang="en-US" altLang="zh-TW" sz="2800" b="1">
              <a:solidFill>
                <a:srgbClr val="CC0099"/>
              </a:solidFill>
            </a:endParaRPr>
          </a:p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2800" b="1">
                <a:solidFill>
                  <a:srgbClr val="0033CC"/>
                </a:solidFill>
              </a:rPr>
              <a:t>      </a:t>
            </a:r>
            <a:r>
              <a:rPr lang="en-US" altLang="zh-TW" sz="2800" b="1">
                <a:solidFill>
                  <a:srgbClr val="0033CC"/>
                </a:solidFill>
              </a:rPr>
              <a:t>2.</a:t>
            </a:r>
            <a:r>
              <a:rPr lang="zh-TW" altLang="en-US" sz="2800" b="1">
                <a:solidFill>
                  <a:srgbClr val="0033CC"/>
                </a:solidFill>
              </a:rPr>
              <a:t>適 性輔導。</a:t>
            </a:r>
            <a:endParaRPr lang="en-US" altLang="zh-TW" sz="2800" b="1">
              <a:solidFill>
                <a:srgbClr val="0033CC"/>
              </a:solidFill>
            </a:endParaRPr>
          </a:p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2800" b="1">
                <a:solidFill>
                  <a:srgbClr val="0033CC"/>
                </a:solidFill>
              </a:rPr>
              <a:t>      </a:t>
            </a:r>
            <a:r>
              <a:rPr lang="en-US" altLang="zh-TW" sz="2800" b="1">
                <a:solidFill>
                  <a:srgbClr val="0033CC"/>
                </a:solidFill>
              </a:rPr>
              <a:t>3.</a:t>
            </a:r>
            <a:r>
              <a:rPr lang="zh-TW" altLang="en-US" sz="2800" b="1">
                <a:solidFill>
                  <a:srgbClr val="0033CC"/>
                </a:solidFill>
              </a:rPr>
              <a:t>多元學習表現。</a:t>
            </a:r>
            <a:endParaRPr lang="en-US" altLang="zh-TW" sz="2800" b="1">
              <a:solidFill>
                <a:srgbClr val="0033CC"/>
              </a:solidFill>
            </a:endParaRPr>
          </a:p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2800" b="1">
                <a:solidFill>
                  <a:srgbClr val="0033CC"/>
                </a:solidFill>
              </a:rPr>
              <a:t>      </a:t>
            </a:r>
            <a:r>
              <a:rPr lang="en-US" altLang="zh-TW" sz="2800" b="1">
                <a:solidFill>
                  <a:srgbClr val="CC0099"/>
                </a:solidFill>
              </a:rPr>
              <a:t>4.</a:t>
            </a:r>
            <a:r>
              <a:rPr lang="zh-TW" altLang="en-US" sz="2800" b="1">
                <a:solidFill>
                  <a:srgbClr val="CC0099"/>
                </a:solidFill>
              </a:rPr>
              <a:t>教育會考成績。  </a:t>
            </a:r>
            <a:endParaRPr lang="en-US" altLang="zh-TW" sz="2800" b="1">
              <a:solidFill>
                <a:srgbClr val="CC0099"/>
              </a:solidFill>
            </a:endParaRPr>
          </a:p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2800" b="1">
                <a:solidFill>
                  <a:srgbClr val="CC0099"/>
                </a:solidFill>
              </a:rPr>
              <a:t>      </a:t>
            </a:r>
            <a:r>
              <a:rPr lang="en-US" altLang="zh-TW" sz="2800" b="1">
                <a:solidFill>
                  <a:srgbClr val="CC0099"/>
                </a:solidFill>
              </a:rPr>
              <a:t>5.</a:t>
            </a:r>
            <a:r>
              <a:rPr lang="zh-TW" altLang="en-US" sz="2800" b="1">
                <a:solidFill>
                  <a:srgbClr val="CC0099"/>
                </a:solidFill>
              </a:rPr>
              <a:t>志 願序。</a:t>
            </a:r>
            <a:endParaRPr lang="en-US" altLang="zh-TW" sz="2800" b="1">
              <a:solidFill>
                <a:srgbClr val="CC0099"/>
              </a:solidFill>
            </a:endParaRPr>
          </a:p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2800" b="1">
                <a:solidFill>
                  <a:srgbClr val="CC0099"/>
                </a:solidFill>
              </a:rPr>
              <a:t>      </a:t>
            </a:r>
            <a:r>
              <a:rPr lang="en-US" altLang="zh-TW" sz="2800" b="1">
                <a:solidFill>
                  <a:srgbClr val="CC0099"/>
                </a:solidFill>
              </a:rPr>
              <a:t>6.</a:t>
            </a:r>
            <a:r>
              <a:rPr lang="zh-TW" altLang="en-US" sz="2800" b="1">
                <a:solidFill>
                  <a:srgbClr val="CC0099"/>
                </a:solidFill>
              </a:rPr>
              <a:t>會考成績轉換點數後之「總點數」</a:t>
            </a:r>
          </a:p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2800" b="1">
                <a:solidFill>
                  <a:srgbClr val="CC0099"/>
                </a:solidFill>
              </a:rPr>
              <a:t>         </a:t>
            </a:r>
            <a:r>
              <a:rPr lang="en-US" altLang="zh-TW" sz="2800" b="1">
                <a:solidFill>
                  <a:srgbClr val="CC0099"/>
                </a:solidFill>
              </a:rPr>
              <a:t>(A++7</a:t>
            </a:r>
            <a:r>
              <a:rPr lang="zh-TW" altLang="en-US" sz="2800" b="1">
                <a:solidFill>
                  <a:srgbClr val="CC0099"/>
                </a:solidFill>
              </a:rPr>
              <a:t>點、</a:t>
            </a:r>
            <a:r>
              <a:rPr lang="en-US" altLang="zh-TW" sz="2800" b="1">
                <a:solidFill>
                  <a:srgbClr val="CC0099"/>
                </a:solidFill>
              </a:rPr>
              <a:t>A+6</a:t>
            </a:r>
            <a:r>
              <a:rPr lang="zh-TW" altLang="en-US" sz="2800" b="1">
                <a:solidFill>
                  <a:srgbClr val="CC0099"/>
                </a:solidFill>
              </a:rPr>
              <a:t>點、</a:t>
            </a:r>
            <a:r>
              <a:rPr lang="en-US" altLang="zh-TW" sz="2800" b="1">
                <a:solidFill>
                  <a:srgbClr val="CC0099"/>
                </a:solidFill>
              </a:rPr>
              <a:t>A5</a:t>
            </a:r>
            <a:r>
              <a:rPr lang="zh-TW" altLang="en-US" sz="2800" b="1">
                <a:solidFill>
                  <a:srgbClr val="CC0099"/>
                </a:solidFill>
              </a:rPr>
              <a:t>點丶</a:t>
            </a:r>
            <a:r>
              <a:rPr lang="en-US" altLang="zh-TW" sz="2800" b="1">
                <a:solidFill>
                  <a:srgbClr val="CC0099"/>
                </a:solidFill>
              </a:rPr>
              <a:t>B++4</a:t>
            </a:r>
            <a:r>
              <a:rPr lang="zh-TW" altLang="en-US" sz="2800" b="1">
                <a:solidFill>
                  <a:srgbClr val="CC0099"/>
                </a:solidFill>
              </a:rPr>
              <a:t>點丶   </a:t>
            </a:r>
          </a:p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2800" b="1">
                <a:solidFill>
                  <a:srgbClr val="CC0099"/>
                </a:solidFill>
              </a:rPr>
              <a:t>          </a:t>
            </a:r>
            <a:r>
              <a:rPr lang="en-US" altLang="zh-TW" sz="2800" b="1">
                <a:solidFill>
                  <a:srgbClr val="CC0099"/>
                </a:solidFill>
              </a:rPr>
              <a:t>B+3</a:t>
            </a:r>
            <a:r>
              <a:rPr lang="zh-TW" altLang="en-US" sz="2800" b="1">
                <a:solidFill>
                  <a:srgbClr val="CC0099"/>
                </a:solidFill>
              </a:rPr>
              <a:t>點丶</a:t>
            </a:r>
            <a:r>
              <a:rPr lang="en-US" altLang="zh-TW" sz="2800" b="1">
                <a:solidFill>
                  <a:srgbClr val="CC0099"/>
                </a:solidFill>
              </a:rPr>
              <a:t>B2</a:t>
            </a:r>
            <a:r>
              <a:rPr lang="zh-TW" altLang="en-US" sz="2800" b="1">
                <a:solidFill>
                  <a:srgbClr val="CC0099"/>
                </a:solidFill>
              </a:rPr>
              <a:t>點</a:t>
            </a:r>
            <a:r>
              <a:rPr lang="en-US" altLang="zh-TW" sz="2800" b="1">
                <a:solidFill>
                  <a:srgbClr val="CC0099"/>
                </a:solidFill>
              </a:rPr>
              <a:t>)</a:t>
            </a:r>
          </a:p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2800" b="1">
                <a:solidFill>
                  <a:srgbClr val="CC0099"/>
                </a:solidFill>
              </a:rPr>
              <a:t>      7.</a:t>
            </a:r>
            <a:r>
              <a:rPr lang="zh-TW" altLang="en-US" sz="2800" b="1">
                <a:solidFill>
                  <a:srgbClr val="CC0099"/>
                </a:solidFill>
              </a:rPr>
              <a:t>單科分數（依序國、數、英、社、自）</a:t>
            </a:r>
          </a:p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2800" b="1">
                <a:solidFill>
                  <a:srgbClr val="CC0099"/>
                </a:solidFill>
              </a:rPr>
              <a:t>         成績標示</a:t>
            </a:r>
            <a:r>
              <a:rPr lang="en-US" altLang="zh-TW" sz="2800" b="1">
                <a:solidFill>
                  <a:srgbClr val="CC0099"/>
                </a:solidFill>
              </a:rPr>
              <a:t>(A++&gt;A+&gt;A&gt; B++&gt;B+&gt;B&gt;C)</a:t>
            </a:r>
            <a:r>
              <a:rPr lang="zh-TW" altLang="en-US" sz="2800" b="1">
                <a:solidFill>
                  <a:srgbClr val="CC0099"/>
                </a:solidFill>
              </a:rPr>
              <a:t>。 </a:t>
            </a:r>
          </a:p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endParaRPr lang="en-US" altLang="zh-TW" sz="2800" b="1">
              <a:solidFill>
                <a:srgbClr val="CC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44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4000" smtClean="0"/>
              <a:t>會考成績</a:t>
            </a:r>
            <a:r>
              <a:rPr lang="en-US" altLang="zh-TW" sz="4000" smtClean="0"/>
              <a:t>VS</a:t>
            </a:r>
            <a:r>
              <a:rPr lang="zh-TW" altLang="en-US" sz="4000" smtClean="0"/>
              <a:t>最佳志願</a:t>
            </a:r>
          </a:p>
        </p:txBody>
      </p:sp>
      <p:sp>
        <p:nvSpPr>
          <p:cNvPr id="153602" name="內容版面配置區 2"/>
          <p:cNvSpPr>
            <a:spLocks noGrp="1"/>
          </p:cNvSpPr>
          <p:nvPr>
            <p:ph idx="1"/>
          </p:nvPr>
        </p:nvSpPr>
        <p:spPr>
          <a:xfrm>
            <a:off x="468313" y="1503363"/>
            <a:ext cx="8229600" cy="4525962"/>
          </a:xfrm>
        </p:spPr>
        <p:txBody>
          <a:bodyPr/>
          <a:lstStyle/>
          <a:p>
            <a:pPr eaLnBrk="1" hangingPunct="1"/>
            <a:r>
              <a:rPr lang="zh-TW" altLang="en-US" b="1" smtClean="0">
                <a:solidFill>
                  <a:srgbClr val="0033CC"/>
                </a:solidFill>
              </a:rPr>
              <a:t>會考成績 </a:t>
            </a:r>
            <a:r>
              <a:rPr lang="en-US" altLang="zh-TW" b="1" smtClean="0">
                <a:solidFill>
                  <a:srgbClr val="0033CC"/>
                </a:solidFill>
              </a:rPr>
              <a:t>:</a:t>
            </a:r>
            <a:r>
              <a:rPr lang="zh-TW" altLang="en-US" b="1" smtClean="0">
                <a:solidFill>
                  <a:srgbClr val="0033CC"/>
                </a:solidFill>
              </a:rPr>
              <a:t> </a:t>
            </a:r>
            <a:r>
              <a:rPr lang="en-US" altLang="zh-TW" b="1" smtClean="0">
                <a:solidFill>
                  <a:srgbClr val="0033CC"/>
                </a:solidFill>
              </a:rPr>
              <a:t>『3</a:t>
            </a:r>
            <a:r>
              <a:rPr lang="zh-TW" altLang="en-US" b="1" smtClean="0">
                <a:solidFill>
                  <a:srgbClr val="0033CC"/>
                </a:solidFill>
              </a:rPr>
              <a:t>級</a:t>
            </a:r>
            <a:r>
              <a:rPr lang="en-US" altLang="zh-TW" b="1" smtClean="0">
                <a:solidFill>
                  <a:srgbClr val="0033CC"/>
                </a:solidFill>
              </a:rPr>
              <a:t>7</a:t>
            </a:r>
            <a:r>
              <a:rPr lang="zh-TW" altLang="en-US" b="1" smtClean="0">
                <a:solidFill>
                  <a:srgbClr val="0033CC"/>
                </a:solidFill>
              </a:rPr>
              <a:t>標示</a:t>
            </a:r>
            <a:r>
              <a:rPr lang="en-US" altLang="zh-TW" b="1" smtClean="0">
                <a:solidFill>
                  <a:srgbClr val="0033CC"/>
                </a:solidFill>
              </a:rPr>
              <a:t>』</a:t>
            </a:r>
            <a:r>
              <a:rPr lang="zh-TW" altLang="en-US" b="1" smtClean="0">
                <a:solidFill>
                  <a:srgbClr val="0033CC"/>
                </a:solidFill>
              </a:rPr>
              <a:t>暨轉換點數</a:t>
            </a:r>
            <a:endParaRPr lang="zh-TW" altLang="en-US" smtClean="0">
              <a:solidFill>
                <a:srgbClr val="0033CC"/>
              </a:solidFill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1476375" y="2276475"/>
          <a:ext cx="5616625" cy="37712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8"/>
                <a:gridCol w="1368152"/>
                <a:gridCol w="1224136"/>
                <a:gridCol w="1512169"/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/>
                        <a:t>會考成績</a:t>
                      </a:r>
                      <a:endParaRPr lang="zh-TW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914400" lvl="2" indent="0" algn="ctr">
                        <a:buFont typeface="Wingdings" pitchFamily="2" charset="2"/>
                        <a:buNone/>
                      </a:pPr>
                      <a:endParaRPr lang="zh-TW" alt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/>
                        <a:t>分數</a:t>
                      </a:r>
                      <a:endParaRPr lang="zh-TW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/>
                        <a:t>轉換點數</a:t>
                      </a:r>
                      <a:endParaRPr lang="zh-TW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59456">
                <a:tc rowSpan="3"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solidFill>
                            <a:srgbClr val="CC0099"/>
                          </a:solidFill>
                        </a:rPr>
                        <a:t>精熟</a:t>
                      </a:r>
                      <a:r>
                        <a:rPr lang="en-US" altLang="zh-TW" sz="2000" b="1" dirty="0" smtClean="0">
                          <a:solidFill>
                            <a:srgbClr val="CC0099"/>
                          </a:solidFill>
                        </a:rPr>
                        <a:t>A</a:t>
                      </a:r>
                      <a:endParaRPr lang="zh-TW" altLang="en-US" sz="2000" b="1" dirty="0">
                        <a:solidFill>
                          <a:srgbClr val="CC0099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solidFill>
                            <a:srgbClr val="CC0099"/>
                          </a:solidFill>
                        </a:rPr>
                        <a:t>A++</a:t>
                      </a:r>
                      <a:endParaRPr lang="zh-TW" altLang="en-US" sz="2000" b="1" dirty="0">
                        <a:solidFill>
                          <a:srgbClr val="CC0099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solidFill>
                            <a:srgbClr val="CC0099"/>
                          </a:solidFill>
                        </a:rPr>
                        <a:t>6</a:t>
                      </a:r>
                      <a:r>
                        <a:rPr lang="zh-TW" altLang="en-US" sz="1800" b="1" dirty="0" smtClean="0">
                          <a:solidFill>
                            <a:srgbClr val="CC0099"/>
                          </a:solidFill>
                        </a:rPr>
                        <a:t>分</a:t>
                      </a:r>
                      <a:endParaRPr lang="zh-TW" altLang="en-US" sz="1800" b="1" dirty="0">
                        <a:solidFill>
                          <a:srgbClr val="CC0099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solidFill>
                            <a:srgbClr val="CC0099"/>
                          </a:solidFill>
                        </a:rPr>
                        <a:t>7</a:t>
                      </a:r>
                      <a:r>
                        <a:rPr lang="zh-TW" altLang="en-US" sz="2000" b="1" dirty="0" smtClean="0">
                          <a:solidFill>
                            <a:srgbClr val="CC0099"/>
                          </a:solidFill>
                        </a:rPr>
                        <a:t>點</a:t>
                      </a:r>
                      <a:endParaRPr lang="zh-TW" altLang="en-US" sz="2000" b="1" dirty="0">
                        <a:solidFill>
                          <a:srgbClr val="CC0099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10507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solidFill>
                            <a:srgbClr val="CC0099"/>
                          </a:solidFill>
                        </a:rPr>
                        <a:t>A+</a:t>
                      </a:r>
                      <a:endParaRPr lang="zh-TW" altLang="en-US" sz="2000" b="1" dirty="0">
                        <a:solidFill>
                          <a:srgbClr val="CC0099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solidFill>
                            <a:srgbClr val="CC0099"/>
                          </a:solidFill>
                        </a:rPr>
                        <a:t>6</a:t>
                      </a:r>
                      <a:r>
                        <a:rPr lang="zh-TW" altLang="en-US" sz="2000" b="1" dirty="0" smtClean="0">
                          <a:solidFill>
                            <a:srgbClr val="CC0099"/>
                          </a:solidFill>
                        </a:rPr>
                        <a:t>點</a:t>
                      </a:r>
                      <a:endParaRPr lang="zh-TW" altLang="en-US" sz="2000" b="1" dirty="0">
                        <a:solidFill>
                          <a:srgbClr val="CC0099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59456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solidFill>
                            <a:srgbClr val="CC0099"/>
                          </a:solidFill>
                        </a:rPr>
                        <a:t>A</a:t>
                      </a:r>
                      <a:endParaRPr lang="zh-TW" altLang="en-US" sz="2000" b="1" dirty="0">
                        <a:solidFill>
                          <a:srgbClr val="CC0099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solidFill>
                            <a:srgbClr val="CC0099"/>
                          </a:solidFill>
                        </a:rPr>
                        <a:t>5</a:t>
                      </a:r>
                      <a:r>
                        <a:rPr lang="zh-TW" altLang="en-US" sz="2000" b="1" dirty="0" smtClean="0">
                          <a:solidFill>
                            <a:srgbClr val="CC0099"/>
                          </a:solidFill>
                        </a:rPr>
                        <a:t>點</a:t>
                      </a:r>
                      <a:endParaRPr lang="zh-TW" altLang="en-US" sz="2000" b="1" dirty="0">
                        <a:solidFill>
                          <a:srgbClr val="CC0099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59456">
                <a:tc rowSpan="3"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solidFill>
                            <a:srgbClr val="CC0099"/>
                          </a:solidFill>
                        </a:rPr>
                        <a:t>基礎</a:t>
                      </a:r>
                      <a:r>
                        <a:rPr lang="en-US" altLang="zh-TW" sz="2000" b="1" dirty="0" smtClean="0">
                          <a:solidFill>
                            <a:srgbClr val="CC0099"/>
                          </a:solidFill>
                        </a:rPr>
                        <a:t>B</a:t>
                      </a:r>
                      <a:endParaRPr lang="zh-TW" altLang="en-US" sz="2000" b="1" dirty="0">
                        <a:solidFill>
                          <a:srgbClr val="CC0099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solidFill>
                            <a:srgbClr val="CC0099"/>
                          </a:solidFill>
                        </a:rPr>
                        <a:t>B++</a:t>
                      </a:r>
                      <a:endParaRPr lang="zh-TW" altLang="en-US" sz="2000" b="1" dirty="0">
                        <a:solidFill>
                          <a:srgbClr val="CC0099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solidFill>
                            <a:srgbClr val="CC0099"/>
                          </a:solidFill>
                        </a:rPr>
                        <a:t>4</a:t>
                      </a:r>
                      <a:r>
                        <a:rPr lang="zh-TW" altLang="en-US" sz="1800" b="1" dirty="0" smtClean="0">
                          <a:solidFill>
                            <a:srgbClr val="CC0099"/>
                          </a:solidFill>
                        </a:rPr>
                        <a:t>分</a:t>
                      </a:r>
                      <a:endParaRPr lang="zh-TW" altLang="en-US" sz="1800" b="1" dirty="0">
                        <a:solidFill>
                          <a:srgbClr val="CC0099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solidFill>
                            <a:srgbClr val="CC0099"/>
                          </a:solidFill>
                        </a:rPr>
                        <a:t>4</a:t>
                      </a:r>
                      <a:r>
                        <a:rPr lang="zh-TW" altLang="en-US" sz="2000" b="1" dirty="0" smtClean="0">
                          <a:solidFill>
                            <a:srgbClr val="CC0099"/>
                          </a:solidFill>
                        </a:rPr>
                        <a:t>點</a:t>
                      </a:r>
                      <a:endParaRPr lang="zh-TW" altLang="en-US" sz="2000" b="1" dirty="0">
                        <a:solidFill>
                          <a:srgbClr val="CC0099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59456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solidFill>
                            <a:srgbClr val="CC0099"/>
                          </a:solidFill>
                        </a:rPr>
                        <a:t>B+</a:t>
                      </a:r>
                      <a:endParaRPr lang="zh-TW" altLang="en-US" sz="2000" b="1" dirty="0">
                        <a:solidFill>
                          <a:srgbClr val="CC0099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solidFill>
                            <a:srgbClr val="CC0099"/>
                          </a:solidFill>
                        </a:rPr>
                        <a:t>3</a:t>
                      </a:r>
                      <a:r>
                        <a:rPr lang="zh-TW" altLang="en-US" sz="2000" b="1" dirty="0" smtClean="0">
                          <a:solidFill>
                            <a:srgbClr val="CC0099"/>
                          </a:solidFill>
                        </a:rPr>
                        <a:t>點</a:t>
                      </a:r>
                      <a:endParaRPr lang="zh-TW" altLang="en-US" sz="2000" b="1" dirty="0">
                        <a:solidFill>
                          <a:srgbClr val="CC0099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59456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solidFill>
                            <a:srgbClr val="CC0099"/>
                          </a:solidFill>
                        </a:rPr>
                        <a:t>B</a:t>
                      </a:r>
                      <a:endParaRPr lang="zh-TW" altLang="en-US" sz="2000" b="1" dirty="0">
                        <a:solidFill>
                          <a:srgbClr val="CC0099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solidFill>
                            <a:srgbClr val="CC0099"/>
                          </a:solidFill>
                        </a:rPr>
                        <a:t>2</a:t>
                      </a:r>
                      <a:r>
                        <a:rPr lang="zh-TW" altLang="en-US" sz="2000" b="1" dirty="0" smtClean="0">
                          <a:solidFill>
                            <a:srgbClr val="CC0099"/>
                          </a:solidFill>
                        </a:rPr>
                        <a:t>點</a:t>
                      </a:r>
                      <a:endParaRPr lang="zh-TW" altLang="en-US" sz="2000" b="1" dirty="0">
                        <a:solidFill>
                          <a:srgbClr val="CC0099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5945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solidFill>
                            <a:srgbClr val="CC0099"/>
                          </a:solidFill>
                        </a:rPr>
                        <a:t>待加強 </a:t>
                      </a:r>
                      <a:r>
                        <a:rPr lang="en-US" altLang="zh-TW" sz="2000" b="1" dirty="0" smtClean="0">
                          <a:solidFill>
                            <a:srgbClr val="CC0099"/>
                          </a:solidFill>
                        </a:rPr>
                        <a:t>C</a:t>
                      </a:r>
                      <a:endParaRPr lang="zh-TW" altLang="en-US" sz="2000" b="1" dirty="0">
                        <a:solidFill>
                          <a:srgbClr val="CC0099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solidFill>
                            <a:srgbClr val="CC0099"/>
                          </a:solidFill>
                        </a:rPr>
                        <a:t>C</a:t>
                      </a:r>
                      <a:endParaRPr lang="zh-TW" altLang="en-US" sz="2000" b="1" dirty="0">
                        <a:solidFill>
                          <a:srgbClr val="CC0099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solidFill>
                            <a:srgbClr val="CC0099"/>
                          </a:solidFill>
                        </a:rPr>
                        <a:t>2</a:t>
                      </a:r>
                      <a:r>
                        <a:rPr lang="zh-TW" altLang="en-US" sz="2000" b="1" dirty="0" smtClean="0">
                          <a:solidFill>
                            <a:srgbClr val="CC0099"/>
                          </a:solidFill>
                        </a:rPr>
                        <a:t>分</a:t>
                      </a:r>
                      <a:endParaRPr lang="zh-TW" altLang="en-US" sz="2000" b="1" dirty="0">
                        <a:solidFill>
                          <a:srgbClr val="CC0099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solidFill>
                            <a:srgbClr val="CC0099"/>
                          </a:solidFill>
                        </a:rPr>
                        <a:t>1</a:t>
                      </a:r>
                      <a:r>
                        <a:rPr lang="zh-TW" altLang="en-US" sz="2000" b="1" dirty="0" smtClean="0">
                          <a:solidFill>
                            <a:srgbClr val="CC0099"/>
                          </a:solidFill>
                        </a:rPr>
                        <a:t>點</a:t>
                      </a:r>
                      <a:endParaRPr lang="zh-TW" altLang="en-US" sz="2000" b="1" dirty="0">
                        <a:solidFill>
                          <a:srgbClr val="CC0099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58306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4000" smtClean="0">
                <a:solidFill>
                  <a:srgbClr val="FFFFFF"/>
                </a:solidFill>
              </a:rPr>
              <a:t>會考成績</a:t>
            </a:r>
            <a:r>
              <a:rPr lang="en-US" altLang="zh-TW" sz="4000" smtClean="0">
                <a:solidFill>
                  <a:srgbClr val="FFFFFF"/>
                </a:solidFill>
              </a:rPr>
              <a:t>VS</a:t>
            </a:r>
            <a:r>
              <a:rPr lang="zh-TW" altLang="en-US" sz="4000" smtClean="0">
                <a:solidFill>
                  <a:srgbClr val="FFFFFF"/>
                </a:solidFill>
              </a:rPr>
              <a:t>最佳志願</a:t>
            </a:r>
            <a:endParaRPr lang="zh-TW" altLang="en-US" sz="4000" smtClean="0"/>
          </a:p>
        </p:txBody>
      </p:sp>
      <p:sp>
        <p:nvSpPr>
          <p:cNvPr id="154626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TW" altLang="en-US" sz="2800" b="1" smtClean="0">
                <a:solidFill>
                  <a:srgbClr val="CC0099"/>
                </a:solidFill>
              </a:rPr>
              <a:t>先比成績</a:t>
            </a:r>
            <a:r>
              <a:rPr lang="en-US" altLang="zh-TW" sz="2800" b="1" smtClean="0">
                <a:solidFill>
                  <a:srgbClr val="CC0099"/>
                </a:solidFill>
              </a:rPr>
              <a:t>(</a:t>
            </a:r>
            <a:r>
              <a:rPr lang="zh-TW" altLang="en-US" sz="2800" b="1" smtClean="0">
                <a:solidFill>
                  <a:srgbClr val="CC0099"/>
                </a:solidFill>
              </a:rPr>
              <a:t>先看</a:t>
            </a:r>
            <a:r>
              <a:rPr lang="en-US" altLang="zh-TW" sz="2800" b="1" smtClean="0">
                <a:solidFill>
                  <a:srgbClr val="CC0099"/>
                </a:solidFill>
              </a:rPr>
              <a:t>ABC)</a:t>
            </a:r>
            <a:endParaRPr lang="zh-TW" altLang="en-US" sz="2800" b="1" smtClean="0">
              <a:solidFill>
                <a:srgbClr val="CC0099"/>
              </a:solidFill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949325" y="2206625"/>
          <a:ext cx="7272808" cy="32378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9101"/>
                <a:gridCol w="909101"/>
                <a:gridCol w="909101"/>
                <a:gridCol w="909101"/>
                <a:gridCol w="909101"/>
                <a:gridCol w="909101"/>
                <a:gridCol w="909101"/>
                <a:gridCol w="909101"/>
              </a:tblGrid>
              <a:tr h="1197386"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國文</a:t>
                      </a:r>
                      <a:endParaRPr lang="zh-TW" alt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數學</a:t>
                      </a:r>
                      <a:endParaRPr lang="zh-TW" alt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英文</a:t>
                      </a:r>
                      <a:endParaRPr lang="zh-TW" alt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社會</a:t>
                      </a:r>
                      <a:endParaRPr lang="zh-TW" alt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自然</a:t>
                      </a:r>
                      <a:endParaRPr lang="zh-TW" alt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寫作</a:t>
                      </a:r>
                      <a:endParaRPr lang="zh-TW" alt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/>
                        <a:t>成績</a:t>
                      </a:r>
                      <a:endParaRPr lang="zh-TW" alt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/>
                        <a:t>比序</a:t>
                      </a:r>
                      <a:endParaRPr lang="zh-TW" alt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02732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/>
                        <a:t>A++</a:t>
                      </a:r>
                      <a:endParaRPr lang="zh-TW" alt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/>
                        <a:t>B++</a:t>
                      </a:r>
                      <a:endParaRPr lang="zh-TW" alt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/>
                        <a:t>C</a:t>
                      </a:r>
                      <a:endParaRPr lang="zh-TW" alt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/>
                        <a:t>B++</a:t>
                      </a:r>
                      <a:endParaRPr lang="zh-TW" alt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/>
                        <a:t>A++</a:t>
                      </a:r>
                      <a:endParaRPr lang="zh-TW" alt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/>
                        <a:t>3</a:t>
                      </a:r>
                      <a:endParaRPr lang="zh-TW" alt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1" dirty="0" smtClean="0"/>
                        <a:t>25</a:t>
                      </a:r>
                      <a:endParaRPr lang="zh-TW" altLang="en-US" sz="32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317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/>
                        <a:t>A</a:t>
                      </a:r>
                      <a:endParaRPr lang="zh-TW" alt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/>
                        <a:t>A</a:t>
                      </a:r>
                      <a:endParaRPr lang="zh-TW" alt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/>
                        <a:t>B</a:t>
                      </a:r>
                      <a:endParaRPr lang="zh-TW" alt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/>
                        <a:t>B</a:t>
                      </a:r>
                      <a:endParaRPr lang="zh-TW" alt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/>
                        <a:t>B</a:t>
                      </a:r>
                      <a:endParaRPr lang="zh-TW" alt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/>
                        <a:t>3</a:t>
                      </a:r>
                      <a:endParaRPr lang="zh-TW" alt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1" dirty="0" smtClean="0"/>
                        <a:t>27</a:t>
                      </a:r>
                      <a:endParaRPr lang="zh-TW" altLang="en-US" sz="32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5466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288" y="4508500"/>
            <a:ext cx="79216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990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4000" smtClean="0">
                <a:solidFill>
                  <a:srgbClr val="FFFFFF"/>
                </a:solidFill>
              </a:rPr>
              <a:t>會考成績</a:t>
            </a:r>
            <a:r>
              <a:rPr lang="en-US" altLang="zh-TW" sz="4000" smtClean="0">
                <a:solidFill>
                  <a:srgbClr val="FFFFFF"/>
                </a:solidFill>
              </a:rPr>
              <a:t>VS</a:t>
            </a:r>
            <a:r>
              <a:rPr lang="zh-TW" altLang="en-US" sz="4000" smtClean="0">
                <a:solidFill>
                  <a:srgbClr val="FFFFFF"/>
                </a:solidFill>
              </a:rPr>
              <a:t>最佳志願</a:t>
            </a:r>
            <a:endParaRPr lang="zh-TW" altLang="en-US" sz="4000" smtClean="0"/>
          </a:p>
        </p:txBody>
      </p:sp>
      <p:sp>
        <p:nvSpPr>
          <p:cNvPr id="155650" name="內容版面配置區 2"/>
          <p:cNvSpPr>
            <a:spLocks noGrp="1"/>
          </p:cNvSpPr>
          <p:nvPr>
            <p:ph idx="1"/>
          </p:nvPr>
        </p:nvSpPr>
        <p:spPr>
          <a:xfrm>
            <a:off x="468313" y="1258888"/>
            <a:ext cx="8424862" cy="4608512"/>
          </a:xfrm>
        </p:spPr>
        <p:txBody>
          <a:bodyPr/>
          <a:lstStyle/>
          <a:p>
            <a:pPr eaLnBrk="1" hangingPunct="1"/>
            <a:r>
              <a:rPr lang="en-US" altLang="zh-TW" sz="2800" b="1" smtClean="0">
                <a:solidFill>
                  <a:srgbClr val="0033CC"/>
                </a:solidFill>
              </a:rPr>
              <a:t>(</a:t>
            </a:r>
            <a:r>
              <a:rPr lang="zh-TW" altLang="en-US" sz="2800" b="1" smtClean="0">
                <a:solidFill>
                  <a:srgbClr val="0033CC"/>
                </a:solidFill>
              </a:rPr>
              <a:t>會考成績同</a:t>
            </a:r>
            <a:r>
              <a:rPr lang="en-US" altLang="zh-TW" sz="2800" b="1" smtClean="0">
                <a:solidFill>
                  <a:srgbClr val="0033CC"/>
                </a:solidFill>
              </a:rPr>
              <a:t>)</a:t>
            </a:r>
            <a:r>
              <a:rPr lang="zh-TW" altLang="en-US" sz="2800" b="1" smtClean="0">
                <a:solidFill>
                  <a:srgbClr val="CC0099"/>
                </a:solidFill>
              </a:rPr>
              <a:t>知道行情比志願</a:t>
            </a: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539750" y="1844675"/>
          <a:ext cx="7848324" cy="34333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2036"/>
                <a:gridCol w="872036"/>
                <a:gridCol w="872036"/>
                <a:gridCol w="872036"/>
                <a:gridCol w="872036"/>
                <a:gridCol w="872036"/>
                <a:gridCol w="872036"/>
                <a:gridCol w="872036"/>
                <a:gridCol w="872036"/>
              </a:tblGrid>
              <a:tr h="1275239"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國文</a:t>
                      </a:r>
                      <a:endParaRPr lang="zh-TW" alt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數學</a:t>
                      </a:r>
                      <a:endParaRPr lang="zh-TW" alt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英文</a:t>
                      </a:r>
                      <a:endParaRPr lang="zh-TW" alt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社會</a:t>
                      </a:r>
                      <a:endParaRPr lang="zh-TW" alt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自然</a:t>
                      </a:r>
                      <a:endParaRPr lang="zh-TW" alt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寫作</a:t>
                      </a:r>
                      <a:endParaRPr lang="zh-TW" alt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/>
                        <a:t>成績</a:t>
                      </a:r>
                      <a:endParaRPr lang="zh-TW" alt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/>
                        <a:t>第一志願</a:t>
                      </a:r>
                      <a:endParaRPr lang="zh-TW" alt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/>
                        <a:t>錄取學校</a:t>
                      </a:r>
                      <a:endParaRPr lang="zh-TW" alt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079048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/>
                        <a:t>A+</a:t>
                      </a:r>
                      <a:endParaRPr lang="zh-TW" alt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/>
                        <a:t>A+</a:t>
                      </a:r>
                      <a:endParaRPr lang="zh-TW" alt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/>
                        <a:t>A+</a:t>
                      </a:r>
                      <a:endParaRPr lang="zh-TW" alt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/>
                        <a:t>A</a:t>
                      </a:r>
                      <a:endParaRPr lang="zh-TW" alt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/>
                        <a:t>B++</a:t>
                      </a:r>
                      <a:endParaRPr lang="zh-TW" alt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/>
                        <a:t>3</a:t>
                      </a:r>
                      <a:endParaRPr lang="zh-TW" alt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1" dirty="0" smtClean="0"/>
                        <a:t>31</a:t>
                      </a:r>
                      <a:endParaRPr lang="zh-TW" altLang="en-US" sz="32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solidFill>
                            <a:schemeClr val="accent6"/>
                          </a:solidFill>
                        </a:rPr>
                        <a:t>武陵高中</a:t>
                      </a:r>
                      <a:endParaRPr lang="zh-TW" altLang="en-US" sz="2400" b="1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solidFill>
                            <a:srgbClr val="0033CC"/>
                          </a:solidFill>
                        </a:rPr>
                        <a:t>內壢高中</a:t>
                      </a:r>
                      <a:endParaRPr lang="zh-TW" altLang="en-US" sz="2400" b="1" dirty="0">
                        <a:solidFill>
                          <a:srgbClr val="00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9048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/>
                        <a:t>A</a:t>
                      </a:r>
                      <a:endParaRPr lang="zh-TW" alt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B++</a:t>
                      </a:r>
                      <a:endParaRPr kumimoji="0" lang="zh-TW" altLang="en-US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/>
                        <a:t>A</a:t>
                      </a:r>
                      <a:endParaRPr lang="zh-TW" alt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/>
                        <a:t>A+</a:t>
                      </a:r>
                      <a:endParaRPr lang="zh-TW" alt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smtClean="0"/>
                        <a:t>A</a:t>
                      </a:r>
                      <a:endParaRPr lang="zh-TW" alt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/>
                        <a:t>3</a:t>
                      </a:r>
                      <a:endParaRPr lang="zh-TW" alt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1" dirty="0" smtClean="0"/>
                        <a:t>31</a:t>
                      </a:r>
                      <a:endParaRPr lang="zh-TW" altLang="en-US" sz="32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solidFill>
                            <a:schemeClr val="accent6"/>
                          </a:solidFill>
                        </a:rPr>
                        <a:t>中壢高中</a:t>
                      </a:r>
                      <a:endParaRPr lang="zh-TW" altLang="en-US" sz="2400" b="1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solidFill>
                            <a:srgbClr val="CC0099"/>
                          </a:solidFill>
                        </a:rPr>
                        <a:t>中壢高中</a:t>
                      </a:r>
                      <a:endParaRPr lang="zh-TW" altLang="en-US" sz="2400" b="1" dirty="0">
                        <a:solidFill>
                          <a:srgbClr val="CC0099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5569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088" y="5084763"/>
            <a:ext cx="758825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5694" name="文字方塊 3"/>
          <p:cNvSpPr txBox="1">
            <a:spLocks noChangeArrowheads="1"/>
          </p:cNvSpPr>
          <p:nvPr/>
        </p:nvSpPr>
        <p:spPr bwMode="auto">
          <a:xfrm>
            <a:off x="733425" y="5473700"/>
            <a:ext cx="80803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2400" b="1">
                <a:solidFill>
                  <a:srgbClr val="0033CC"/>
                </a:solidFill>
              </a:rPr>
              <a:t>註 </a:t>
            </a:r>
            <a:r>
              <a:rPr lang="en-US" altLang="zh-TW" sz="2400" b="1">
                <a:solidFill>
                  <a:srgbClr val="0033CC"/>
                </a:solidFill>
              </a:rPr>
              <a:t>:</a:t>
            </a:r>
            <a:r>
              <a:rPr lang="zh-TW" altLang="en-US" sz="2400" b="1">
                <a:solidFill>
                  <a:srgbClr val="0033CC"/>
                </a:solidFill>
              </a:rPr>
              <a:t> 有條件錄取應列為第一志願</a:t>
            </a:r>
            <a:endParaRPr lang="en-US" altLang="zh-TW" sz="2400" b="1">
              <a:solidFill>
                <a:srgbClr val="0033CC"/>
              </a:solidFill>
            </a:endParaRPr>
          </a:p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2400" b="1">
                <a:solidFill>
                  <a:srgbClr val="0033CC"/>
                </a:solidFill>
              </a:rPr>
              <a:t>  ex.</a:t>
            </a:r>
            <a:r>
              <a:rPr lang="zh-TW" altLang="en-US" sz="2400" b="1">
                <a:solidFill>
                  <a:srgbClr val="0033CC"/>
                </a:solidFill>
              </a:rPr>
              <a:t>中壢高中最低錄取標準</a:t>
            </a:r>
            <a:endParaRPr lang="en-US" altLang="zh-TW" sz="2400" b="1">
              <a:solidFill>
                <a:srgbClr val="0033CC"/>
              </a:solidFill>
            </a:endParaRPr>
          </a:p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2400" b="1">
                <a:solidFill>
                  <a:srgbClr val="000000"/>
                </a:solidFill>
              </a:rPr>
              <a:t>  </a:t>
            </a:r>
            <a:r>
              <a:rPr lang="en-US" altLang="zh-TW" sz="2400" b="1">
                <a:solidFill>
                  <a:srgbClr val="C00000"/>
                </a:solidFill>
              </a:rPr>
              <a:t>4A1B</a:t>
            </a:r>
            <a:r>
              <a:rPr lang="zh-TW" altLang="en-US" sz="2400" b="1">
                <a:solidFill>
                  <a:srgbClr val="C00000"/>
                </a:solidFill>
              </a:rPr>
              <a:t>有條件錄取</a:t>
            </a:r>
            <a:r>
              <a:rPr lang="en-US" altLang="zh-TW" sz="2400" b="1">
                <a:solidFill>
                  <a:srgbClr val="C00000"/>
                </a:solidFill>
              </a:rPr>
              <a:t>(</a:t>
            </a:r>
            <a:r>
              <a:rPr lang="zh-TW" altLang="en-US" sz="2400" b="1">
                <a:solidFill>
                  <a:srgbClr val="C00000"/>
                </a:solidFill>
              </a:rPr>
              <a:t>同志願再比</a:t>
            </a:r>
            <a:r>
              <a:rPr lang="en-US" altLang="zh-TW" sz="2400" b="1">
                <a:solidFill>
                  <a:srgbClr val="C00000"/>
                </a:solidFill>
              </a:rPr>
              <a:t>)</a:t>
            </a:r>
            <a:endParaRPr lang="zh-TW" altLang="en-US" sz="2400" b="1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318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4000" smtClean="0">
                <a:solidFill>
                  <a:srgbClr val="FFFFFF"/>
                </a:solidFill>
              </a:rPr>
              <a:t>會考成績</a:t>
            </a:r>
            <a:r>
              <a:rPr lang="en-US" altLang="zh-TW" sz="4000" smtClean="0">
                <a:solidFill>
                  <a:srgbClr val="FFFFFF"/>
                </a:solidFill>
              </a:rPr>
              <a:t>VS</a:t>
            </a:r>
            <a:r>
              <a:rPr lang="zh-TW" altLang="en-US" sz="4000" smtClean="0">
                <a:solidFill>
                  <a:srgbClr val="FFFFFF"/>
                </a:solidFill>
              </a:rPr>
              <a:t>最佳志願</a:t>
            </a:r>
            <a:endParaRPr lang="zh-TW" altLang="en-US" sz="4000" smtClean="0"/>
          </a:p>
        </p:txBody>
      </p:sp>
      <p:sp>
        <p:nvSpPr>
          <p:cNvPr id="156674" name="內容版面配置區 2"/>
          <p:cNvSpPr>
            <a:spLocks noGrp="1"/>
          </p:cNvSpPr>
          <p:nvPr>
            <p:ph idx="1"/>
          </p:nvPr>
        </p:nvSpPr>
        <p:spPr>
          <a:xfrm>
            <a:off x="519113" y="1279525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zh-TW" sz="2800" b="1" smtClean="0">
                <a:solidFill>
                  <a:srgbClr val="0033CC"/>
                </a:solidFill>
              </a:rPr>
              <a:t>(</a:t>
            </a:r>
            <a:r>
              <a:rPr lang="zh-TW" altLang="en-US" sz="2800" b="1" smtClean="0">
                <a:solidFill>
                  <a:srgbClr val="0033CC"/>
                </a:solidFill>
              </a:rPr>
              <a:t>知道行情志願同</a:t>
            </a:r>
            <a:r>
              <a:rPr lang="en-US" altLang="zh-TW" sz="2800" b="1" smtClean="0">
                <a:solidFill>
                  <a:srgbClr val="0033CC"/>
                </a:solidFill>
              </a:rPr>
              <a:t>)</a:t>
            </a:r>
            <a:r>
              <a:rPr lang="zh-TW" altLang="en-US" sz="2800" b="1" smtClean="0">
                <a:solidFill>
                  <a:srgbClr val="CC0099"/>
                </a:solidFill>
              </a:rPr>
              <a:t>比積點</a:t>
            </a: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661988" y="1916113"/>
          <a:ext cx="7920882" cy="3168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0098"/>
                <a:gridCol w="880098"/>
                <a:gridCol w="880098"/>
                <a:gridCol w="880098"/>
                <a:gridCol w="880098"/>
                <a:gridCol w="880098"/>
                <a:gridCol w="880098"/>
                <a:gridCol w="880098"/>
                <a:gridCol w="880098"/>
              </a:tblGrid>
              <a:tr h="1166578"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國文</a:t>
                      </a:r>
                      <a:endParaRPr lang="zh-TW" alt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數學</a:t>
                      </a:r>
                      <a:endParaRPr lang="zh-TW" alt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英文</a:t>
                      </a:r>
                      <a:endParaRPr lang="zh-TW" alt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社會</a:t>
                      </a:r>
                      <a:endParaRPr lang="zh-TW" alt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自然</a:t>
                      </a:r>
                      <a:endParaRPr lang="zh-TW" alt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寫作</a:t>
                      </a:r>
                      <a:endParaRPr lang="zh-TW" alt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/>
                        <a:t>成績</a:t>
                      </a:r>
                      <a:endParaRPr lang="zh-TW" alt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/>
                        <a:t>各科積點</a:t>
                      </a:r>
                      <a:endParaRPr lang="zh-TW" alt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/>
                        <a:t>第一志願</a:t>
                      </a:r>
                      <a:endParaRPr lang="zh-TW" alt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00088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/>
                        <a:t>A++</a:t>
                      </a:r>
                      <a:endParaRPr lang="zh-TW" alt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/>
                        <a:t>A</a:t>
                      </a:r>
                      <a:endParaRPr lang="zh-TW" alt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/>
                        <a:t>A+</a:t>
                      </a:r>
                      <a:endParaRPr lang="zh-TW" alt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/>
                        <a:t>B++</a:t>
                      </a:r>
                      <a:endParaRPr lang="zh-TW" alt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/>
                        <a:t>B</a:t>
                      </a:r>
                      <a:endParaRPr lang="zh-TW" alt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/>
                        <a:t>3</a:t>
                      </a:r>
                      <a:endParaRPr lang="zh-TW" alt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1" dirty="0" smtClean="0"/>
                        <a:t>29</a:t>
                      </a:r>
                      <a:endParaRPr lang="zh-TW" altLang="en-US" sz="32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1" dirty="0" smtClean="0">
                          <a:solidFill>
                            <a:srgbClr val="0033CC"/>
                          </a:solidFill>
                        </a:rPr>
                        <a:t>24</a:t>
                      </a:r>
                      <a:endParaRPr lang="zh-TW" altLang="en-US" sz="3200" b="1" dirty="0">
                        <a:solidFill>
                          <a:srgbClr val="00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solidFill>
                            <a:srgbClr val="0033CC"/>
                          </a:solidFill>
                        </a:rPr>
                        <a:t>內壢高中</a:t>
                      </a:r>
                      <a:endParaRPr lang="zh-TW" altLang="en-US" sz="2400" b="1" dirty="0">
                        <a:solidFill>
                          <a:srgbClr val="00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088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/>
                        <a:t>A+</a:t>
                      </a:r>
                      <a:endParaRPr lang="zh-TW" alt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/>
                        <a:t>A++</a:t>
                      </a:r>
                      <a:endParaRPr lang="zh-TW" alt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/>
                        <a:t>A</a:t>
                      </a:r>
                      <a:endParaRPr lang="zh-TW" alt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/>
                        <a:t>B++</a:t>
                      </a:r>
                      <a:endParaRPr lang="zh-TW" alt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/>
                        <a:t>B+</a:t>
                      </a:r>
                      <a:endParaRPr lang="zh-TW" alt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/>
                        <a:t>3</a:t>
                      </a:r>
                      <a:endParaRPr lang="zh-TW" alt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1" dirty="0" smtClean="0"/>
                        <a:t>29</a:t>
                      </a:r>
                      <a:endParaRPr lang="zh-TW" altLang="en-US" sz="32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1" dirty="0" smtClean="0">
                          <a:solidFill>
                            <a:srgbClr val="0033CC"/>
                          </a:solidFill>
                        </a:rPr>
                        <a:t>25</a:t>
                      </a:r>
                      <a:endParaRPr lang="zh-TW" altLang="en-US" sz="3200" b="1" dirty="0">
                        <a:solidFill>
                          <a:srgbClr val="00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內壢高中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5671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550" y="4940300"/>
            <a:ext cx="865188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6718" name="文字方塊 6"/>
          <p:cNvSpPr txBox="1">
            <a:spLocks noChangeArrowheads="1"/>
          </p:cNvSpPr>
          <p:nvPr/>
        </p:nvSpPr>
        <p:spPr bwMode="auto">
          <a:xfrm>
            <a:off x="684213" y="5589588"/>
            <a:ext cx="484981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2400" b="1">
                <a:solidFill>
                  <a:srgbClr val="0033CC"/>
                </a:solidFill>
              </a:rPr>
              <a:t>註 </a:t>
            </a:r>
            <a:r>
              <a:rPr lang="en-US" altLang="zh-TW" sz="2400" b="1">
                <a:solidFill>
                  <a:srgbClr val="0033CC"/>
                </a:solidFill>
              </a:rPr>
              <a:t>:</a:t>
            </a:r>
            <a:r>
              <a:rPr lang="zh-TW" altLang="en-US" sz="2400" b="1">
                <a:solidFill>
                  <a:srgbClr val="0033CC"/>
                </a:solidFill>
              </a:rPr>
              <a:t> 內壢高中最低錄取標準</a:t>
            </a:r>
            <a:endParaRPr lang="en-US" altLang="zh-TW" sz="2400" b="1">
              <a:solidFill>
                <a:srgbClr val="0033CC"/>
              </a:solidFill>
            </a:endParaRPr>
          </a:p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2400" b="1">
                <a:solidFill>
                  <a:srgbClr val="000000"/>
                </a:solidFill>
              </a:rPr>
              <a:t>  </a:t>
            </a:r>
            <a:r>
              <a:rPr lang="zh-TW" altLang="en-US" sz="2400" b="1">
                <a:solidFill>
                  <a:srgbClr val="C00000"/>
                </a:solidFill>
              </a:rPr>
              <a:t>     </a:t>
            </a:r>
            <a:r>
              <a:rPr lang="en-US" altLang="zh-TW" sz="2400" b="1">
                <a:solidFill>
                  <a:srgbClr val="C00000"/>
                </a:solidFill>
              </a:rPr>
              <a:t>3A2B</a:t>
            </a:r>
            <a:r>
              <a:rPr lang="zh-TW" altLang="en-US" sz="2400" b="1">
                <a:solidFill>
                  <a:srgbClr val="C00000"/>
                </a:solidFill>
              </a:rPr>
              <a:t>有條件錄取</a:t>
            </a:r>
            <a:r>
              <a:rPr lang="en-US" altLang="zh-TW" sz="2400" b="1">
                <a:solidFill>
                  <a:srgbClr val="C00000"/>
                </a:solidFill>
              </a:rPr>
              <a:t>(</a:t>
            </a:r>
            <a:r>
              <a:rPr lang="zh-TW" altLang="en-US" sz="2400" b="1">
                <a:solidFill>
                  <a:srgbClr val="C00000"/>
                </a:solidFill>
              </a:rPr>
              <a:t>同志願再比</a:t>
            </a:r>
            <a:r>
              <a:rPr lang="en-US" altLang="zh-TW" sz="2400" b="1">
                <a:solidFill>
                  <a:srgbClr val="C00000"/>
                </a:solidFill>
              </a:rPr>
              <a:t>)</a:t>
            </a:r>
            <a:endParaRPr lang="zh-TW" altLang="en-US" sz="2400" b="1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972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4000" smtClean="0">
                <a:solidFill>
                  <a:srgbClr val="FFFFFF"/>
                </a:solidFill>
              </a:rPr>
              <a:t>會考成績</a:t>
            </a:r>
            <a:r>
              <a:rPr lang="en-US" altLang="zh-TW" sz="4000" smtClean="0">
                <a:solidFill>
                  <a:srgbClr val="FFFFFF"/>
                </a:solidFill>
              </a:rPr>
              <a:t>VS</a:t>
            </a:r>
            <a:r>
              <a:rPr lang="zh-TW" altLang="en-US" sz="4000" smtClean="0">
                <a:solidFill>
                  <a:srgbClr val="FFFFFF"/>
                </a:solidFill>
              </a:rPr>
              <a:t>最佳志願</a:t>
            </a:r>
            <a:endParaRPr lang="zh-TW" altLang="en-US" sz="4000" smtClean="0"/>
          </a:p>
        </p:txBody>
      </p:sp>
      <p:sp>
        <p:nvSpPr>
          <p:cNvPr id="157698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sz="2800" b="1" smtClean="0">
                <a:solidFill>
                  <a:srgbClr val="0033CC"/>
                </a:solidFill>
              </a:rPr>
              <a:t>(</a:t>
            </a:r>
            <a:r>
              <a:rPr lang="zh-TW" altLang="en-US" sz="2800" b="1" smtClean="0">
                <a:solidFill>
                  <a:srgbClr val="0033CC"/>
                </a:solidFill>
              </a:rPr>
              <a:t>積點同</a:t>
            </a:r>
            <a:r>
              <a:rPr lang="en-US" altLang="zh-TW" sz="2800" b="1" smtClean="0">
                <a:solidFill>
                  <a:srgbClr val="0033CC"/>
                </a:solidFill>
              </a:rPr>
              <a:t>)</a:t>
            </a:r>
            <a:r>
              <a:rPr lang="zh-TW" altLang="en-US" sz="2800" b="1" smtClean="0">
                <a:solidFill>
                  <a:srgbClr val="CC0099"/>
                </a:solidFill>
              </a:rPr>
              <a:t>比單科標示</a:t>
            </a: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777875" y="2205038"/>
          <a:ext cx="7258410" cy="3096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6490"/>
                <a:gridCol w="806490"/>
                <a:gridCol w="806490"/>
                <a:gridCol w="806490"/>
                <a:gridCol w="806490"/>
                <a:gridCol w="806490"/>
                <a:gridCol w="806490"/>
                <a:gridCol w="806490"/>
                <a:gridCol w="806490"/>
              </a:tblGrid>
              <a:tr h="1170966"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國文</a:t>
                      </a:r>
                      <a:endParaRPr lang="zh-TW" alt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數學</a:t>
                      </a:r>
                      <a:endParaRPr lang="zh-TW" alt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英文</a:t>
                      </a:r>
                      <a:endParaRPr lang="zh-TW" alt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社會</a:t>
                      </a:r>
                      <a:endParaRPr lang="zh-TW" alt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自然</a:t>
                      </a:r>
                      <a:endParaRPr lang="zh-TW" alt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寫作</a:t>
                      </a:r>
                      <a:endParaRPr lang="zh-TW" alt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/>
                        <a:t>成績</a:t>
                      </a:r>
                      <a:endParaRPr lang="zh-TW" alt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/>
                        <a:t>各科積點</a:t>
                      </a:r>
                      <a:endParaRPr lang="zh-TW" alt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/>
                        <a:t>第一志 願</a:t>
                      </a:r>
                      <a:endParaRPr lang="zh-TW" alt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93456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A++</a:t>
                      </a:r>
                      <a:endParaRPr lang="zh-TW" alt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A+</a:t>
                      </a:r>
                      <a:endParaRPr lang="zh-TW" alt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A++</a:t>
                      </a:r>
                      <a:endParaRPr lang="zh-TW" alt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B+</a:t>
                      </a:r>
                      <a:endParaRPr lang="zh-TW" alt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B+</a:t>
                      </a:r>
                      <a:endParaRPr lang="zh-TW" alt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3</a:t>
                      </a:r>
                      <a:endParaRPr lang="zh-TW" alt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/>
                        <a:t>29</a:t>
                      </a:r>
                      <a:endParaRPr lang="zh-TW" altLang="en-US" sz="2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/>
                        <a:t>24</a:t>
                      </a:r>
                      <a:endParaRPr lang="zh-TW" altLang="en-US" sz="2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solidFill>
                            <a:srgbClr val="CC0099"/>
                          </a:solidFill>
                        </a:rPr>
                        <a:t>內壢高中</a:t>
                      </a:r>
                      <a:endParaRPr lang="zh-TW" altLang="en-US" sz="2000" b="1" dirty="0">
                        <a:solidFill>
                          <a:srgbClr val="CC0099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081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A+</a:t>
                      </a:r>
                      <a:endParaRPr lang="zh-TW" alt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A++</a:t>
                      </a:r>
                      <a:endParaRPr lang="zh-TW" alt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A++</a:t>
                      </a:r>
                      <a:endParaRPr lang="zh-TW" alt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B+</a:t>
                      </a:r>
                      <a:endParaRPr lang="zh-TW" alt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B+</a:t>
                      </a:r>
                      <a:endParaRPr lang="zh-TW" alt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3</a:t>
                      </a:r>
                      <a:endParaRPr lang="zh-TW" alt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/>
                        <a:t>29</a:t>
                      </a:r>
                      <a:endParaRPr lang="zh-TW" altLang="en-US" sz="2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/>
                        <a:t>24</a:t>
                      </a:r>
                      <a:endParaRPr lang="zh-TW" altLang="en-US" sz="2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內壢</a:t>
                      </a:r>
                      <a:r>
                        <a:rPr kumimoji="0" lang="zh-TW" alt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高中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5774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550" y="3500438"/>
            <a:ext cx="865188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7742" name="文字方塊 3"/>
          <p:cNvSpPr txBox="1">
            <a:spLocks noChangeArrowheads="1"/>
          </p:cNvSpPr>
          <p:nvPr/>
        </p:nvSpPr>
        <p:spPr bwMode="auto">
          <a:xfrm>
            <a:off x="1258888" y="5665788"/>
            <a:ext cx="62944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5" rIns="91429" bIns="45715">
            <a:spAutoFit/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3200" b="1">
                <a:solidFill>
                  <a:srgbClr val="CC0099"/>
                </a:solidFill>
              </a:rPr>
              <a:t>註 </a:t>
            </a:r>
            <a:r>
              <a:rPr lang="en-US" altLang="zh-TW" sz="3200" b="1">
                <a:solidFill>
                  <a:srgbClr val="CC0099"/>
                </a:solidFill>
              </a:rPr>
              <a:t>: </a:t>
            </a:r>
            <a:r>
              <a:rPr lang="zh-TW" altLang="en-US" sz="3200" b="1">
                <a:solidFill>
                  <a:srgbClr val="CC0099"/>
                </a:solidFill>
              </a:rPr>
              <a:t>若單科標示再相同則增額錄取</a:t>
            </a:r>
          </a:p>
        </p:txBody>
      </p:sp>
    </p:spTree>
    <p:extLst>
      <p:ext uri="{BB962C8B-B14F-4D97-AF65-F5344CB8AC3E}">
        <p14:creationId xmlns:p14="http://schemas.microsoft.com/office/powerpoint/2010/main" xmlns="" val="55032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4000" smtClean="0">
                <a:solidFill>
                  <a:srgbClr val="FFFFFF"/>
                </a:solidFill>
              </a:rPr>
              <a:t>會考成績</a:t>
            </a:r>
            <a:r>
              <a:rPr lang="en-US" altLang="zh-TW" sz="4000" smtClean="0">
                <a:solidFill>
                  <a:srgbClr val="FFFFFF"/>
                </a:solidFill>
              </a:rPr>
              <a:t>VS</a:t>
            </a:r>
            <a:r>
              <a:rPr lang="zh-TW" altLang="en-US" sz="4000" smtClean="0">
                <a:solidFill>
                  <a:srgbClr val="FFFFFF"/>
                </a:solidFill>
              </a:rPr>
              <a:t>最佳志願</a:t>
            </a:r>
            <a:endParaRPr lang="zh-TW" altLang="en-US" sz="4000" smtClean="0"/>
          </a:p>
        </p:txBody>
      </p:sp>
      <p:sp>
        <p:nvSpPr>
          <p:cNvPr id="158722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TW" altLang="en-US" sz="2800" b="1" smtClean="0">
                <a:solidFill>
                  <a:srgbClr val="0033CC"/>
                </a:solidFill>
              </a:rPr>
              <a:t>註 </a:t>
            </a:r>
            <a:r>
              <a:rPr lang="en-US" altLang="zh-TW" sz="2800" b="1" smtClean="0">
                <a:solidFill>
                  <a:srgbClr val="0033CC"/>
                </a:solidFill>
              </a:rPr>
              <a:t>: </a:t>
            </a:r>
            <a:r>
              <a:rPr lang="zh-TW" altLang="en-US" sz="2800" b="1" smtClean="0">
                <a:solidFill>
                  <a:srgbClr val="CC0099"/>
                </a:solidFill>
              </a:rPr>
              <a:t>積點高非致勝關鍵</a:t>
            </a: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684213" y="2349500"/>
          <a:ext cx="7632846" cy="28797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8094"/>
                <a:gridCol w="848094"/>
                <a:gridCol w="848094"/>
                <a:gridCol w="848094"/>
                <a:gridCol w="848094"/>
                <a:gridCol w="848094"/>
                <a:gridCol w="848094"/>
                <a:gridCol w="848094"/>
                <a:gridCol w="848094"/>
              </a:tblGrid>
              <a:tr h="1096138"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國文</a:t>
                      </a:r>
                      <a:endParaRPr lang="zh-TW" alt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數學</a:t>
                      </a:r>
                      <a:endParaRPr lang="zh-TW" alt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英文</a:t>
                      </a:r>
                      <a:endParaRPr lang="zh-TW" alt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社會</a:t>
                      </a:r>
                      <a:endParaRPr lang="zh-TW" alt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自然</a:t>
                      </a:r>
                      <a:endParaRPr lang="zh-TW" alt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寫作</a:t>
                      </a:r>
                      <a:endParaRPr lang="zh-TW" alt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/>
                        <a:t>成績</a:t>
                      </a:r>
                      <a:endParaRPr lang="zh-TW" alt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/>
                        <a:t>積點</a:t>
                      </a:r>
                      <a:endParaRPr lang="zh-TW" alt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/>
                        <a:t>比序</a:t>
                      </a:r>
                      <a:endParaRPr lang="zh-TW" alt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84318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/>
                        <a:t>A</a:t>
                      </a:r>
                      <a:endParaRPr lang="zh-TW" alt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/>
                        <a:t>B</a:t>
                      </a:r>
                      <a:endParaRPr lang="zh-TW" alt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/>
                        <a:t>B</a:t>
                      </a:r>
                      <a:endParaRPr lang="zh-TW" alt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/>
                        <a:t>B</a:t>
                      </a:r>
                      <a:endParaRPr lang="zh-TW" alt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/>
                        <a:t>B</a:t>
                      </a:r>
                      <a:endParaRPr lang="zh-TW" alt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/>
                        <a:t>3</a:t>
                      </a:r>
                      <a:endParaRPr lang="zh-TW" alt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1" dirty="0" smtClean="0"/>
                        <a:t>22</a:t>
                      </a:r>
                      <a:endParaRPr lang="zh-TW" altLang="en-US" sz="32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1" dirty="0" smtClean="0">
                          <a:solidFill>
                            <a:srgbClr val="CC0099"/>
                          </a:solidFill>
                        </a:rPr>
                        <a:t>13</a:t>
                      </a:r>
                      <a:endParaRPr lang="zh-TW" altLang="en-US" sz="3200" b="1" dirty="0">
                        <a:solidFill>
                          <a:srgbClr val="CC0099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045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/>
                        <a:t>B++</a:t>
                      </a:r>
                      <a:endParaRPr lang="zh-TW" alt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/>
                        <a:t>B++</a:t>
                      </a:r>
                      <a:endParaRPr lang="zh-TW" alt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/>
                        <a:t>B++</a:t>
                      </a:r>
                      <a:endParaRPr lang="zh-TW" alt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/>
                        <a:t>B++</a:t>
                      </a:r>
                      <a:endParaRPr lang="zh-TW" alt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/>
                        <a:t>B++</a:t>
                      </a:r>
                      <a:endParaRPr lang="zh-TW" alt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/>
                        <a:t>3</a:t>
                      </a:r>
                      <a:endParaRPr lang="zh-TW" alt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1" dirty="0" smtClean="0"/>
                        <a:t>20</a:t>
                      </a:r>
                      <a:endParaRPr lang="zh-TW" altLang="en-US" sz="32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1" dirty="0" smtClean="0">
                          <a:solidFill>
                            <a:srgbClr val="CC0099"/>
                          </a:solidFill>
                        </a:rPr>
                        <a:t>20</a:t>
                      </a:r>
                      <a:endParaRPr lang="zh-TW" altLang="en-US" sz="3200" b="1" dirty="0">
                        <a:solidFill>
                          <a:srgbClr val="CC0099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5876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288" y="3429000"/>
            <a:ext cx="865187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7862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4000" smtClean="0"/>
              <a:t>會考成績</a:t>
            </a:r>
            <a:r>
              <a:rPr lang="en-US" altLang="zh-TW" sz="4000" smtClean="0"/>
              <a:t>VS</a:t>
            </a:r>
            <a:r>
              <a:rPr lang="zh-TW" altLang="en-US" sz="4000" smtClean="0"/>
              <a:t>最佳志願</a:t>
            </a:r>
          </a:p>
        </p:txBody>
      </p:sp>
      <p:sp>
        <p:nvSpPr>
          <p:cNvPr id="183298" name="內容版面配置區 2"/>
          <p:cNvSpPr>
            <a:spLocks noGrp="1"/>
          </p:cNvSpPr>
          <p:nvPr>
            <p:ph idx="1"/>
          </p:nvPr>
        </p:nvSpPr>
        <p:spPr>
          <a:xfrm>
            <a:off x="539750" y="1268413"/>
            <a:ext cx="8229600" cy="4525962"/>
          </a:xfrm>
        </p:spPr>
        <p:txBody>
          <a:bodyPr/>
          <a:lstStyle/>
          <a:p>
            <a:pPr eaLnBrk="1" hangingPunct="1"/>
            <a:r>
              <a:rPr lang="zh-TW" altLang="en-US" b="1" smtClean="0">
                <a:solidFill>
                  <a:srgbClr val="0033CC"/>
                </a:solidFill>
              </a:rPr>
              <a:t>     </a:t>
            </a:r>
            <a:r>
              <a:rPr lang="en-US" altLang="zh-TW" b="1" smtClean="0">
                <a:solidFill>
                  <a:srgbClr val="0033CC"/>
                </a:solidFill>
              </a:rPr>
              <a:t>105</a:t>
            </a:r>
            <a:r>
              <a:rPr lang="zh-TW" altLang="en-US" b="1" smtClean="0">
                <a:solidFill>
                  <a:srgbClr val="0033CC"/>
                </a:solidFill>
              </a:rPr>
              <a:t>會考成績 </a:t>
            </a:r>
            <a:r>
              <a:rPr lang="en-US" altLang="zh-TW" sz="2000" b="1" smtClean="0">
                <a:solidFill>
                  <a:srgbClr val="0033CC"/>
                </a:solidFill>
              </a:rPr>
              <a:t>(</a:t>
            </a:r>
            <a:r>
              <a:rPr lang="zh-TW" altLang="en-US" sz="2000" b="1" smtClean="0">
                <a:solidFill>
                  <a:srgbClr val="0033CC"/>
                </a:solidFill>
              </a:rPr>
              <a:t>含作文</a:t>
            </a:r>
            <a:r>
              <a:rPr lang="en-US" altLang="zh-TW" sz="2000" b="1" smtClean="0">
                <a:solidFill>
                  <a:srgbClr val="0033CC"/>
                </a:solidFill>
              </a:rPr>
              <a:t>)</a:t>
            </a:r>
            <a:r>
              <a:rPr lang="zh-TW" altLang="en-US" b="1" smtClean="0">
                <a:solidFill>
                  <a:srgbClr val="0033CC"/>
                </a:solidFill>
              </a:rPr>
              <a:t>與志願學校</a:t>
            </a:r>
            <a:endParaRPr lang="en-US" altLang="zh-TW" b="1" smtClean="0">
              <a:solidFill>
                <a:srgbClr val="0033CC"/>
              </a:solidFill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1331913" y="2060575"/>
          <a:ext cx="6408712" cy="44814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91398"/>
                <a:gridCol w="1093517"/>
                <a:gridCol w="2035709"/>
                <a:gridCol w="2488088"/>
              </a:tblGrid>
              <a:tr h="609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 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</a:rPr>
                        <a:t>學校</a:t>
                      </a:r>
                      <a:endParaRPr lang="zh-TW" sz="20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177800" algn="ctr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</a:rPr>
                        <a:t>無條件錄取</a:t>
                      </a:r>
                      <a:endParaRPr lang="zh-TW" sz="20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177800" algn="ctr">
                        <a:spcAft>
                          <a:spcPts val="0"/>
                        </a:spcAft>
                      </a:pPr>
                      <a:r>
                        <a:rPr lang="zh-TW" altLang="en-US" sz="2000" b="1" kern="100" dirty="0" smtClean="0">
                          <a:effectLst/>
                        </a:rPr>
                        <a:t> </a:t>
                      </a:r>
                      <a:r>
                        <a:rPr lang="zh-TW" sz="2000" b="1" kern="100" dirty="0" smtClean="0">
                          <a:effectLst/>
                        </a:rPr>
                        <a:t>有</a:t>
                      </a:r>
                      <a:r>
                        <a:rPr lang="zh-TW" sz="2000" b="1" kern="100" dirty="0">
                          <a:effectLst/>
                        </a:rPr>
                        <a:t>條件錄取</a:t>
                      </a:r>
                      <a:endParaRPr lang="zh-TW" sz="20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466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zh-TW" sz="20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rgbClr val="CC0099"/>
                          </a:solidFill>
                          <a:effectLst/>
                        </a:rPr>
                        <a:t>武陵</a:t>
                      </a:r>
                      <a:endParaRPr lang="zh-TW" sz="2000" b="1" kern="100" dirty="0">
                        <a:solidFill>
                          <a:srgbClr val="CC0099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rgbClr val="CC0099"/>
                          </a:solidFill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  5A  (</a:t>
                      </a:r>
                      <a:r>
                        <a:rPr lang="en-US" sz="2000" b="1" kern="100" dirty="0" smtClean="0">
                          <a:solidFill>
                            <a:srgbClr val="CC0099"/>
                          </a:solidFill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3</a:t>
                      </a:r>
                      <a:r>
                        <a:rPr lang="en-US" altLang="zh-TW" sz="2000" b="1" kern="100" dirty="0" smtClean="0">
                          <a:solidFill>
                            <a:srgbClr val="CC0099"/>
                          </a:solidFill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3</a:t>
                      </a:r>
                      <a:r>
                        <a:rPr lang="zh-TW" sz="2000" b="1" kern="100" dirty="0" smtClean="0">
                          <a:solidFill>
                            <a:srgbClr val="CC0099"/>
                          </a:solidFill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分</a:t>
                      </a:r>
                      <a:r>
                        <a:rPr lang="en-US" sz="2000" b="1" kern="100" dirty="0">
                          <a:solidFill>
                            <a:srgbClr val="CC0099"/>
                          </a:solidFill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) </a:t>
                      </a:r>
                      <a:endParaRPr lang="zh-TW" sz="2000" b="1" kern="100" dirty="0">
                        <a:solidFill>
                          <a:srgbClr val="CC0099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0" dirty="0">
                          <a:solidFill>
                            <a:srgbClr val="CC0099"/>
                          </a:solidFill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31</a:t>
                      </a:r>
                      <a:r>
                        <a:rPr lang="zh-TW" sz="2000" b="1" kern="0" dirty="0">
                          <a:solidFill>
                            <a:srgbClr val="CC0099"/>
                          </a:solidFill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點</a:t>
                      </a:r>
                      <a:endParaRPr lang="zh-TW" sz="2000" b="1" kern="100" dirty="0">
                        <a:solidFill>
                          <a:srgbClr val="CC0099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91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zh-TW" sz="20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rgbClr val="CC0099"/>
                          </a:solidFill>
                          <a:effectLst/>
                        </a:rPr>
                        <a:t>壢中</a:t>
                      </a:r>
                      <a:endParaRPr lang="zh-TW" sz="2000" b="1" kern="100" dirty="0">
                        <a:solidFill>
                          <a:srgbClr val="CC0099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indent="177800" algn="ct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rgbClr val="CC0099"/>
                          </a:solidFill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5A  (</a:t>
                      </a:r>
                      <a:r>
                        <a:rPr lang="en-US" sz="2000" b="1" kern="100" dirty="0" smtClean="0">
                          <a:solidFill>
                            <a:srgbClr val="CC0099"/>
                          </a:solidFill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3</a:t>
                      </a:r>
                      <a:r>
                        <a:rPr lang="en-US" altLang="zh-TW" sz="2000" b="1" kern="100" dirty="0" smtClean="0">
                          <a:solidFill>
                            <a:srgbClr val="CC0099"/>
                          </a:solidFill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3</a:t>
                      </a:r>
                      <a:r>
                        <a:rPr lang="zh-TW" sz="2000" b="1" kern="100" dirty="0" smtClean="0">
                          <a:solidFill>
                            <a:srgbClr val="CC0099"/>
                          </a:solidFill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分</a:t>
                      </a:r>
                      <a:r>
                        <a:rPr lang="en-US" sz="2000" b="1" kern="100" dirty="0">
                          <a:solidFill>
                            <a:srgbClr val="CC0099"/>
                          </a:solidFill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) </a:t>
                      </a:r>
                      <a:endParaRPr lang="zh-TW" sz="2000" b="1" kern="100" dirty="0">
                        <a:solidFill>
                          <a:srgbClr val="CC0099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0" dirty="0" smtClean="0">
                          <a:solidFill>
                            <a:srgbClr val="CC0099"/>
                          </a:solidFill>
                          <a:effectLst/>
                          <a:latin typeface="Calibri"/>
                          <a:ea typeface="細明體"/>
                          <a:cs typeface="Times New Roman"/>
                        </a:rPr>
                        <a:t>4A1B(</a:t>
                      </a:r>
                      <a:r>
                        <a:rPr lang="en-US" altLang="zh-TW" sz="2000" b="1" kern="0" dirty="0" smtClean="0">
                          <a:solidFill>
                            <a:srgbClr val="CC0099"/>
                          </a:solidFill>
                          <a:effectLst/>
                          <a:latin typeface="Calibri"/>
                          <a:ea typeface="細明體"/>
                          <a:cs typeface="Times New Roman"/>
                        </a:rPr>
                        <a:t>3</a:t>
                      </a:r>
                      <a:r>
                        <a:rPr lang="en-US" sz="2000" b="1" kern="0" dirty="0" smtClean="0">
                          <a:solidFill>
                            <a:srgbClr val="CC0099"/>
                          </a:solidFill>
                          <a:effectLst/>
                          <a:latin typeface="Calibri"/>
                          <a:ea typeface="細明體"/>
                          <a:cs typeface="Times New Roman"/>
                        </a:rPr>
                        <a:t>8</a:t>
                      </a:r>
                      <a:r>
                        <a:rPr lang="zh-TW" sz="2000" b="1" kern="0" dirty="0">
                          <a:solidFill>
                            <a:srgbClr val="CC0099"/>
                          </a:solidFill>
                          <a:effectLst/>
                          <a:latin typeface="Calibri"/>
                          <a:ea typeface="細明體"/>
                          <a:cs typeface="Times New Roman"/>
                        </a:rPr>
                        <a:t>分</a:t>
                      </a:r>
                      <a:r>
                        <a:rPr lang="en-US" sz="2000" b="1" kern="0" dirty="0">
                          <a:solidFill>
                            <a:srgbClr val="CC0099"/>
                          </a:solidFill>
                          <a:effectLst/>
                          <a:latin typeface="Calibri"/>
                          <a:ea typeface="細明體"/>
                          <a:cs typeface="Times New Roman"/>
                        </a:rPr>
                        <a:t>)</a:t>
                      </a:r>
                      <a:r>
                        <a:rPr lang="en-US" sz="2000" b="1" kern="0" dirty="0" smtClean="0">
                          <a:solidFill>
                            <a:srgbClr val="CC0099"/>
                          </a:solidFill>
                          <a:effectLst/>
                          <a:latin typeface="Calibri"/>
                          <a:ea typeface="細明體"/>
                          <a:cs typeface="Times New Roman"/>
                        </a:rPr>
                        <a:t>2</a:t>
                      </a:r>
                      <a:r>
                        <a:rPr lang="en-US" altLang="zh-TW" sz="2000" b="1" kern="0" dirty="0" smtClean="0">
                          <a:solidFill>
                            <a:srgbClr val="CC0099"/>
                          </a:solidFill>
                          <a:effectLst/>
                          <a:latin typeface="Calibri"/>
                          <a:ea typeface="細明體"/>
                          <a:cs typeface="Times New Roman"/>
                        </a:rPr>
                        <a:t>4</a:t>
                      </a:r>
                      <a:r>
                        <a:rPr lang="zh-TW" sz="2000" b="1" kern="0" dirty="0" smtClean="0">
                          <a:solidFill>
                            <a:srgbClr val="CC0099"/>
                          </a:solidFill>
                          <a:effectLst/>
                          <a:latin typeface="Calibri"/>
                          <a:ea typeface="細明體"/>
                          <a:cs typeface="Times New Roman"/>
                        </a:rPr>
                        <a:t>點</a:t>
                      </a:r>
                      <a:endParaRPr lang="zh-TW" sz="2000" b="1" kern="100" dirty="0">
                        <a:solidFill>
                          <a:srgbClr val="CC0099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zh-TW" sz="20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rgbClr val="CC0099"/>
                          </a:solidFill>
                          <a:effectLst/>
                        </a:rPr>
                        <a:t>桃中</a:t>
                      </a:r>
                      <a:endParaRPr lang="zh-TW" sz="2000" b="1" kern="100" dirty="0">
                        <a:solidFill>
                          <a:srgbClr val="CC0099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indent="177800" algn="ctr">
                        <a:spcAft>
                          <a:spcPts val="0"/>
                        </a:spcAft>
                      </a:pPr>
                      <a:r>
                        <a:rPr lang="en-US" sz="2000" b="1" kern="100" dirty="0" smtClean="0">
                          <a:solidFill>
                            <a:srgbClr val="CC0099"/>
                          </a:solidFill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4A1B(</a:t>
                      </a:r>
                      <a:r>
                        <a:rPr lang="en-US" altLang="zh-TW" sz="2000" b="1" kern="100" dirty="0" smtClean="0">
                          <a:solidFill>
                            <a:srgbClr val="CC0099"/>
                          </a:solidFill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31</a:t>
                      </a:r>
                      <a:r>
                        <a:rPr lang="zh-TW" sz="2000" b="1" kern="100" dirty="0" smtClean="0">
                          <a:solidFill>
                            <a:srgbClr val="CC0099"/>
                          </a:solidFill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分</a:t>
                      </a:r>
                      <a:r>
                        <a:rPr lang="en-US" sz="2000" b="1" kern="100" dirty="0">
                          <a:solidFill>
                            <a:srgbClr val="CC0099"/>
                          </a:solidFill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)</a:t>
                      </a:r>
                      <a:endParaRPr lang="zh-TW" sz="2000" b="1" kern="100" dirty="0">
                        <a:solidFill>
                          <a:srgbClr val="CC0099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0" dirty="0" smtClean="0">
                          <a:solidFill>
                            <a:srgbClr val="CC0099"/>
                          </a:solidFill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3A2B(2</a:t>
                      </a:r>
                      <a:r>
                        <a:rPr lang="en-US" altLang="zh-TW" sz="2000" b="1" kern="0" dirty="0" smtClean="0">
                          <a:solidFill>
                            <a:srgbClr val="CC0099"/>
                          </a:solidFill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9</a:t>
                      </a:r>
                      <a:r>
                        <a:rPr lang="zh-TW" sz="2000" b="1" kern="0" dirty="0" smtClean="0">
                          <a:solidFill>
                            <a:srgbClr val="CC0099"/>
                          </a:solidFill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分</a:t>
                      </a:r>
                      <a:r>
                        <a:rPr lang="en-US" sz="2000" b="1" kern="0" dirty="0">
                          <a:solidFill>
                            <a:srgbClr val="CC0099"/>
                          </a:solidFill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)26</a:t>
                      </a:r>
                      <a:r>
                        <a:rPr lang="zh-TW" sz="2000" b="1" kern="0" dirty="0" smtClean="0">
                          <a:solidFill>
                            <a:srgbClr val="CC0099"/>
                          </a:solidFill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點</a:t>
                      </a:r>
                      <a:endParaRPr lang="en-US" altLang="zh-TW" sz="2000" b="1" kern="0" dirty="0" smtClean="0">
                        <a:solidFill>
                          <a:srgbClr val="CC0099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66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zh-TW" sz="20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rgbClr val="CC0099"/>
                          </a:solidFill>
                          <a:effectLst/>
                        </a:rPr>
                        <a:t>內壢</a:t>
                      </a:r>
                      <a:endParaRPr lang="zh-TW" sz="2000" b="1" kern="100" dirty="0">
                        <a:solidFill>
                          <a:srgbClr val="CC0099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indent="177800" algn="ctr">
                        <a:spcAft>
                          <a:spcPts val="0"/>
                        </a:spcAft>
                      </a:pPr>
                      <a:r>
                        <a:rPr lang="en-US" sz="2000" b="1" kern="100" dirty="0" smtClean="0">
                          <a:solidFill>
                            <a:srgbClr val="CC0099"/>
                          </a:solidFill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4A1B(</a:t>
                      </a:r>
                      <a:r>
                        <a:rPr lang="en-US" altLang="zh-TW" sz="2000" b="1" kern="100" dirty="0" smtClean="0">
                          <a:solidFill>
                            <a:srgbClr val="CC0099"/>
                          </a:solidFill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31</a:t>
                      </a:r>
                      <a:r>
                        <a:rPr lang="zh-TW" sz="2000" b="1" kern="100" dirty="0" smtClean="0">
                          <a:solidFill>
                            <a:srgbClr val="CC0099"/>
                          </a:solidFill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分</a:t>
                      </a:r>
                      <a:r>
                        <a:rPr lang="en-US" sz="2000" b="1" kern="100" dirty="0">
                          <a:solidFill>
                            <a:srgbClr val="CC0099"/>
                          </a:solidFill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)</a:t>
                      </a:r>
                      <a:endParaRPr lang="zh-TW" sz="2000" b="1" kern="100" dirty="0">
                        <a:solidFill>
                          <a:srgbClr val="CC0099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0" dirty="0" smtClean="0">
                          <a:solidFill>
                            <a:srgbClr val="CC0099"/>
                          </a:solidFill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3A2B(2</a:t>
                      </a:r>
                      <a:r>
                        <a:rPr lang="en-US" altLang="zh-TW" sz="2000" b="1" kern="0" dirty="0" smtClean="0">
                          <a:solidFill>
                            <a:srgbClr val="CC0099"/>
                          </a:solidFill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9</a:t>
                      </a:r>
                      <a:r>
                        <a:rPr lang="zh-TW" sz="2000" b="1" kern="0" dirty="0" smtClean="0">
                          <a:solidFill>
                            <a:srgbClr val="CC0099"/>
                          </a:solidFill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分</a:t>
                      </a:r>
                      <a:r>
                        <a:rPr lang="en-US" sz="2000" b="1" kern="0" dirty="0">
                          <a:solidFill>
                            <a:srgbClr val="CC0099"/>
                          </a:solidFill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)</a:t>
                      </a:r>
                      <a:r>
                        <a:rPr lang="en-US" sz="2000" b="1" kern="0" dirty="0" smtClean="0">
                          <a:solidFill>
                            <a:srgbClr val="CC0099"/>
                          </a:solidFill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2</a:t>
                      </a:r>
                      <a:r>
                        <a:rPr lang="en-US" altLang="zh-TW" sz="2000" b="1" kern="0" dirty="0" smtClean="0">
                          <a:solidFill>
                            <a:srgbClr val="CC0099"/>
                          </a:solidFill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2</a:t>
                      </a:r>
                      <a:r>
                        <a:rPr lang="zh-TW" sz="2000" b="1" kern="0" dirty="0" smtClean="0">
                          <a:solidFill>
                            <a:srgbClr val="CC0099"/>
                          </a:solidFill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點</a:t>
                      </a:r>
                      <a:endParaRPr lang="zh-TW" sz="2000" b="1" kern="100" dirty="0">
                        <a:solidFill>
                          <a:srgbClr val="CC0099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66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zh-TW" sz="20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</a:rPr>
                        <a:t>陽明</a:t>
                      </a:r>
                      <a:endParaRPr lang="zh-TW" sz="20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indent="177800" algn="ctr">
                        <a:spcAft>
                          <a:spcPts val="0"/>
                        </a:spcAft>
                      </a:pPr>
                      <a:r>
                        <a:rPr lang="en-US" sz="2000" b="1" kern="100" dirty="0" smtClean="0">
                          <a:solidFill>
                            <a:srgbClr val="0033CC"/>
                          </a:solidFill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3A2B(2</a:t>
                      </a:r>
                      <a:r>
                        <a:rPr lang="en-US" altLang="zh-TW" sz="2000" b="1" kern="100" dirty="0" smtClean="0">
                          <a:solidFill>
                            <a:srgbClr val="0033CC"/>
                          </a:solidFill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9</a:t>
                      </a:r>
                      <a:r>
                        <a:rPr lang="zh-TW" sz="2000" b="1" kern="100" dirty="0" smtClean="0">
                          <a:solidFill>
                            <a:srgbClr val="0033CC"/>
                          </a:solidFill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分</a:t>
                      </a:r>
                      <a:r>
                        <a:rPr lang="en-US" sz="2000" b="1" kern="100" dirty="0">
                          <a:solidFill>
                            <a:srgbClr val="0033CC"/>
                          </a:solidFill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)</a:t>
                      </a:r>
                      <a:endParaRPr lang="zh-TW" sz="2000" b="1" kern="100" dirty="0">
                        <a:solidFill>
                          <a:srgbClr val="0033CC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0" dirty="0" smtClean="0">
                          <a:solidFill>
                            <a:srgbClr val="0033CC"/>
                          </a:solidFill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2A3B(2</a:t>
                      </a:r>
                      <a:r>
                        <a:rPr lang="en-US" altLang="zh-TW" sz="2000" b="1" kern="0" dirty="0" smtClean="0">
                          <a:solidFill>
                            <a:srgbClr val="0033CC"/>
                          </a:solidFill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7</a:t>
                      </a:r>
                      <a:r>
                        <a:rPr lang="zh-TW" sz="2000" b="1" kern="0" dirty="0" smtClean="0">
                          <a:solidFill>
                            <a:srgbClr val="0033CC"/>
                          </a:solidFill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分</a:t>
                      </a:r>
                      <a:r>
                        <a:rPr lang="en-US" sz="2000" b="1" kern="0" dirty="0">
                          <a:solidFill>
                            <a:srgbClr val="0033CC"/>
                          </a:solidFill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)20</a:t>
                      </a:r>
                      <a:r>
                        <a:rPr lang="zh-TW" sz="2000" b="1" kern="0" dirty="0" smtClean="0">
                          <a:solidFill>
                            <a:srgbClr val="0033CC"/>
                          </a:solidFill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點</a:t>
                      </a:r>
                      <a:endParaRPr lang="zh-TW" sz="2000" b="1" kern="100" dirty="0">
                        <a:solidFill>
                          <a:srgbClr val="0033CC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66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zh-TW" sz="20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</a:rPr>
                        <a:t>平鎮</a:t>
                      </a:r>
                      <a:endParaRPr lang="zh-TW" sz="20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indent="177800" algn="ctr">
                        <a:spcAft>
                          <a:spcPts val="0"/>
                        </a:spcAft>
                      </a:pPr>
                      <a:r>
                        <a:rPr lang="en-US" sz="2000" b="1" kern="100" dirty="0" smtClean="0">
                          <a:solidFill>
                            <a:srgbClr val="0033CC"/>
                          </a:solidFill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2A3B(2</a:t>
                      </a:r>
                      <a:r>
                        <a:rPr lang="en-US" altLang="zh-TW" sz="2000" b="1" kern="100" dirty="0" smtClean="0">
                          <a:solidFill>
                            <a:srgbClr val="0033CC"/>
                          </a:solidFill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7</a:t>
                      </a:r>
                      <a:r>
                        <a:rPr lang="zh-TW" sz="2000" b="1" kern="100" dirty="0" smtClean="0">
                          <a:solidFill>
                            <a:srgbClr val="0033CC"/>
                          </a:solidFill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分</a:t>
                      </a:r>
                      <a:r>
                        <a:rPr lang="en-US" sz="2000" b="1" kern="100" dirty="0">
                          <a:solidFill>
                            <a:srgbClr val="0033CC"/>
                          </a:solidFill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)</a:t>
                      </a:r>
                      <a:endParaRPr lang="zh-TW" sz="2000" b="1" kern="100" dirty="0">
                        <a:solidFill>
                          <a:srgbClr val="0033CC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0" dirty="0" smtClean="0">
                          <a:solidFill>
                            <a:srgbClr val="0033CC"/>
                          </a:solidFill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1A4B(2</a:t>
                      </a:r>
                      <a:r>
                        <a:rPr lang="en-US" altLang="zh-TW" sz="2000" b="1" kern="0" dirty="0" smtClean="0">
                          <a:solidFill>
                            <a:srgbClr val="0033CC"/>
                          </a:solidFill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5</a:t>
                      </a:r>
                      <a:r>
                        <a:rPr lang="zh-TW" sz="2000" b="1" kern="0" dirty="0" smtClean="0">
                          <a:solidFill>
                            <a:srgbClr val="0033CC"/>
                          </a:solidFill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分</a:t>
                      </a:r>
                      <a:r>
                        <a:rPr lang="en-US" sz="2000" b="1" kern="0" dirty="0" smtClean="0">
                          <a:solidFill>
                            <a:srgbClr val="0033CC"/>
                          </a:solidFill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)</a:t>
                      </a:r>
                      <a:r>
                        <a:rPr lang="en-US" altLang="zh-TW" sz="2000" b="1" kern="0" dirty="0" smtClean="0">
                          <a:solidFill>
                            <a:srgbClr val="0033CC"/>
                          </a:solidFill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22</a:t>
                      </a:r>
                      <a:r>
                        <a:rPr lang="zh-TW" sz="2000" b="1" kern="0" dirty="0" smtClean="0">
                          <a:solidFill>
                            <a:srgbClr val="0033CC"/>
                          </a:solidFill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點</a:t>
                      </a:r>
                      <a:endParaRPr lang="zh-TW" sz="2000" b="1" kern="100" dirty="0">
                        <a:solidFill>
                          <a:srgbClr val="0033CC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66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zh-TW" sz="20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</a:rPr>
                        <a:t>大園</a:t>
                      </a:r>
                      <a:endParaRPr lang="zh-TW" sz="20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indent="177800" algn="ctr">
                        <a:spcAft>
                          <a:spcPts val="0"/>
                        </a:spcAft>
                      </a:pPr>
                      <a:r>
                        <a:rPr lang="en-US" sz="2000" b="1" kern="100" dirty="0" smtClean="0">
                          <a:solidFill>
                            <a:srgbClr val="0033CC"/>
                          </a:solidFill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2A3B(2</a:t>
                      </a:r>
                      <a:r>
                        <a:rPr lang="en-US" altLang="zh-TW" sz="2000" b="1" kern="100" dirty="0" smtClean="0">
                          <a:solidFill>
                            <a:srgbClr val="0033CC"/>
                          </a:solidFill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7</a:t>
                      </a:r>
                      <a:r>
                        <a:rPr lang="zh-TW" sz="2000" b="1" kern="100" dirty="0" smtClean="0">
                          <a:solidFill>
                            <a:srgbClr val="0033CC"/>
                          </a:solidFill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分</a:t>
                      </a:r>
                      <a:r>
                        <a:rPr lang="en-US" sz="2000" b="1" kern="100" dirty="0">
                          <a:solidFill>
                            <a:srgbClr val="0033CC"/>
                          </a:solidFill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)</a:t>
                      </a:r>
                      <a:endParaRPr lang="zh-TW" sz="2000" b="1" kern="100" dirty="0">
                        <a:solidFill>
                          <a:srgbClr val="0033CC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0" dirty="0">
                          <a:solidFill>
                            <a:srgbClr val="0033CC"/>
                          </a:solidFill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1A4B(22</a:t>
                      </a:r>
                      <a:r>
                        <a:rPr lang="zh-TW" sz="2000" b="1" kern="0" dirty="0">
                          <a:solidFill>
                            <a:srgbClr val="0033CC"/>
                          </a:solidFill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分</a:t>
                      </a:r>
                      <a:r>
                        <a:rPr lang="en-US" sz="2000" b="1" kern="0" dirty="0" smtClean="0">
                          <a:solidFill>
                            <a:srgbClr val="0033CC"/>
                          </a:solidFill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)</a:t>
                      </a:r>
                      <a:r>
                        <a:rPr lang="en-US" altLang="zh-TW" sz="2000" b="1" kern="0" dirty="0" smtClean="0">
                          <a:solidFill>
                            <a:srgbClr val="0033CC"/>
                          </a:solidFill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17</a:t>
                      </a:r>
                      <a:r>
                        <a:rPr lang="zh-TW" sz="2000" b="1" kern="0" dirty="0" smtClean="0">
                          <a:solidFill>
                            <a:srgbClr val="0033CC"/>
                          </a:solidFill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點</a:t>
                      </a:r>
                      <a:endParaRPr lang="zh-TW" sz="2000" b="1" kern="100" dirty="0">
                        <a:solidFill>
                          <a:srgbClr val="0033CC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76349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1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4000" smtClean="0"/>
              <a:t>會考成績</a:t>
            </a:r>
            <a:r>
              <a:rPr lang="en-US" altLang="zh-TW" sz="4000" smtClean="0"/>
              <a:t>VS</a:t>
            </a:r>
            <a:r>
              <a:rPr lang="zh-TW" altLang="en-US" sz="4000" smtClean="0"/>
              <a:t>最佳志願</a:t>
            </a:r>
          </a:p>
        </p:txBody>
      </p:sp>
      <p:sp>
        <p:nvSpPr>
          <p:cNvPr id="184322" name="內容版面配置區 2"/>
          <p:cNvSpPr>
            <a:spLocks noGrp="1"/>
          </p:cNvSpPr>
          <p:nvPr>
            <p:ph idx="1"/>
          </p:nvPr>
        </p:nvSpPr>
        <p:spPr>
          <a:xfrm>
            <a:off x="539750" y="1268413"/>
            <a:ext cx="8229600" cy="4525962"/>
          </a:xfrm>
        </p:spPr>
        <p:txBody>
          <a:bodyPr/>
          <a:lstStyle/>
          <a:p>
            <a:pPr eaLnBrk="1" hangingPunct="1"/>
            <a:r>
              <a:rPr lang="zh-TW" altLang="en-US" b="1" smtClean="0">
                <a:solidFill>
                  <a:srgbClr val="0033CC"/>
                </a:solidFill>
              </a:rPr>
              <a:t>     </a:t>
            </a:r>
            <a:r>
              <a:rPr lang="en-US" altLang="zh-TW" b="1" smtClean="0">
                <a:solidFill>
                  <a:srgbClr val="0033CC"/>
                </a:solidFill>
              </a:rPr>
              <a:t>105</a:t>
            </a:r>
            <a:r>
              <a:rPr lang="zh-TW" altLang="en-US" b="1" smtClean="0">
                <a:solidFill>
                  <a:srgbClr val="0033CC"/>
                </a:solidFill>
              </a:rPr>
              <a:t>會考成績 與志願學校</a:t>
            </a:r>
            <a:endParaRPr lang="en-US" altLang="zh-TW" b="1" smtClean="0">
              <a:solidFill>
                <a:srgbClr val="0033CC"/>
              </a:solidFill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1503363" y="1989138"/>
          <a:ext cx="6165529" cy="43834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64929"/>
                <a:gridCol w="1008112"/>
                <a:gridCol w="1800200"/>
                <a:gridCol w="2592288"/>
              </a:tblGrid>
              <a:tr h="5291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 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</a:rPr>
                        <a:t>學校</a:t>
                      </a:r>
                      <a:endParaRPr lang="zh-TW" sz="20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177800" algn="ctr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</a:rPr>
                        <a:t>無條件錄取</a:t>
                      </a:r>
                      <a:endParaRPr lang="zh-TW" sz="20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177800" algn="ctr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</a:rPr>
                        <a:t>有條件錄取</a:t>
                      </a:r>
                      <a:endParaRPr lang="zh-TW" sz="20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8</a:t>
                      </a:r>
                      <a:endParaRPr lang="zh-TW" sz="20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rgbClr val="CC0099"/>
                          </a:solidFill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永豐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indent="177800" algn="ctr">
                        <a:spcAft>
                          <a:spcPts val="0"/>
                        </a:spcAft>
                      </a:pPr>
                      <a:r>
                        <a:rPr lang="en-US" altLang="zh-TW" sz="2000" b="1" kern="100" dirty="0" smtClean="0">
                          <a:solidFill>
                            <a:srgbClr val="CC0099"/>
                          </a:solidFill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1</a:t>
                      </a:r>
                      <a:r>
                        <a:rPr lang="en-US" sz="2000" b="1" kern="100" dirty="0" smtClean="0">
                          <a:solidFill>
                            <a:srgbClr val="CC0099"/>
                          </a:solidFill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A</a:t>
                      </a:r>
                      <a:r>
                        <a:rPr lang="en-US" altLang="zh-TW" sz="2000" b="1" kern="100" dirty="0" smtClean="0">
                          <a:solidFill>
                            <a:srgbClr val="CC0099"/>
                          </a:solidFill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4</a:t>
                      </a:r>
                      <a:r>
                        <a:rPr lang="en-US" sz="2000" b="1" kern="100" dirty="0" smtClean="0">
                          <a:solidFill>
                            <a:srgbClr val="CC0099"/>
                          </a:solidFill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B(2</a:t>
                      </a:r>
                      <a:r>
                        <a:rPr lang="en-US" altLang="zh-TW" sz="2000" b="1" kern="100" dirty="0" smtClean="0">
                          <a:solidFill>
                            <a:srgbClr val="CC0099"/>
                          </a:solidFill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5</a:t>
                      </a:r>
                      <a:r>
                        <a:rPr lang="zh-TW" sz="2000" b="1" kern="100" dirty="0" smtClean="0">
                          <a:solidFill>
                            <a:srgbClr val="CC0099"/>
                          </a:solidFill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分</a:t>
                      </a:r>
                      <a:r>
                        <a:rPr lang="en-US" sz="2000" b="1" kern="100" dirty="0">
                          <a:solidFill>
                            <a:srgbClr val="CC0099"/>
                          </a:solidFill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)</a:t>
                      </a:r>
                      <a:endParaRPr lang="zh-TW" sz="2000" b="1" kern="100" dirty="0">
                        <a:solidFill>
                          <a:srgbClr val="CC0099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b="1" kern="0" dirty="0" smtClean="0">
                          <a:solidFill>
                            <a:srgbClr val="CC0099"/>
                          </a:solidFill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5</a:t>
                      </a:r>
                      <a:r>
                        <a:rPr lang="en-US" sz="2000" b="1" kern="0" dirty="0" smtClean="0">
                          <a:solidFill>
                            <a:srgbClr val="CC0099"/>
                          </a:solidFill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B</a:t>
                      </a:r>
                      <a:r>
                        <a:rPr lang="zh-TW" altLang="en-US" sz="2000" b="1" kern="0" dirty="0" smtClean="0">
                          <a:solidFill>
                            <a:srgbClr val="CC0099"/>
                          </a:solidFill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  </a:t>
                      </a:r>
                      <a:r>
                        <a:rPr lang="en-US" sz="2000" b="1" kern="0" dirty="0" smtClean="0">
                          <a:solidFill>
                            <a:srgbClr val="CC0099"/>
                          </a:solidFill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(2</a:t>
                      </a:r>
                      <a:r>
                        <a:rPr lang="en-US" altLang="zh-TW" sz="2000" b="1" kern="0" dirty="0" smtClean="0">
                          <a:solidFill>
                            <a:srgbClr val="CC0099"/>
                          </a:solidFill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3</a:t>
                      </a:r>
                      <a:r>
                        <a:rPr lang="zh-TW" sz="2000" b="1" kern="0" dirty="0" smtClean="0">
                          <a:solidFill>
                            <a:srgbClr val="CC0099"/>
                          </a:solidFill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分</a:t>
                      </a:r>
                      <a:r>
                        <a:rPr lang="en-US" sz="2000" b="1" kern="0" dirty="0" smtClean="0">
                          <a:solidFill>
                            <a:srgbClr val="CC0099"/>
                          </a:solidFill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)</a:t>
                      </a:r>
                      <a:r>
                        <a:rPr kumimoji="0" lang="en-US" altLang="zh-TW" sz="20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uLnTx/>
                          <a:uFillTx/>
                          <a:latin typeface="Calibri"/>
                          <a:ea typeface="細明體"/>
                          <a:cs typeface="Times New Roman"/>
                        </a:rPr>
                        <a:t>19</a:t>
                      </a:r>
                      <a:r>
                        <a:rPr kumimoji="0" lang="zh-TW" altLang="en-US" sz="20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uLnTx/>
                          <a:uFillTx/>
                          <a:latin typeface="Calibri"/>
                          <a:ea typeface="細明體"/>
                          <a:cs typeface="Times New Roman"/>
                        </a:rPr>
                        <a:t>點</a:t>
                      </a:r>
                      <a:endParaRPr lang="en-US" altLang="zh-TW" sz="2000" b="1" kern="0" dirty="0" smtClean="0">
                        <a:solidFill>
                          <a:srgbClr val="CC0099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91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9</a:t>
                      </a:r>
                      <a:endParaRPr lang="zh-TW" sz="20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rgbClr val="CC0099"/>
                          </a:solidFill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南崁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indent="177800" algn="ctr">
                        <a:spcAft>
                          <a:spcPts val="0"/>
                        </a:spcAft>
                      </a:pPr>
                      <a:r>
                        <a:rPr lang="en-US" sz="2000" b="1" kern="100" dirty="0" smtClean="0">
                          <a:solidFill>
                            <a:srgbClr val="CC0099"/>
                          </a:solidFill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1A4B(2</a:t>
                      </a:r>
                      <a:r>
                        <a:rPr lang="en-US" altLang="zh-TW" sz="2000" b="1" kern="100" dirty="0" smtClean="0">
                          <a:solidFill>
                            <a:srgbClr val="CC0099"/>
                          </a:solidFill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5</a:t>
                      </a:r>
                      <a:r>
                        <a:rPr lang="zh-TW" sz="2000" b="1" kern="100" dirty="0" smtClean="0">
                          <a:solidFill>
                            <a:srgbClr val="CC0099"/>
                          </a:solidFill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分</a:t>
                      </a:r>
                      <a:r>
                        <a:rPr lang="en-US" sz="2000" b="1" kern="100" dirty="0">
                          <a:solidFill>
                            <a:srgbClr val="CC0099"/>
                          </a:solidFill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)</a:t>
                      </a:r>
                      <a:endParaRPr lang="zh-TW" sz="2000" b="1" kern="100" dirty="0">
                        <a:solidFill>
                          <a:srgbClr val="CC0099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0" dirty="0">
                          <a:solidFill>
                            <a:srgbClr val="CC0099"/>
                          </a:solidFill>
                          <a:effectLst/>
                          <a:latin typeface="Calibri"/>
                          <a:ea typeface="細明體"/>
                          <a:cs typeface="Times New Roman"/>
                        </a:rPr>
                        <a:t>5B  (20</a:t>
                      </a:r>
                      <a:r>
                        <a:rPr lang="zh-TW" sz="2000" b="1" kern="0" dirty="0">
                          <a:solidFill>
                            <a:srgbClr val="CC0099"/>
                          </a:solidFill>
                          <a:effectLst/>
                          <a:latin typeface="Calibri"/>
                          <a:ea typeface="細明體"/>
                          <a:cs typeface="Times New Roman"/>
                        </a:rPr>
                        <a:t>分</a:t>
                      </a:r>
                      <a:r>
                        <a:rPr lang="en-US" sz="2000" b="1" kern="0" dirty="0">
                          <a:solidFill>
                            <a:srgbClr val="CC0099"/>
                          </a:solidFill>
                          <a:effectLst/>
                          <a:latin typeface="Calibri"/>
                          <a:ea typeface="細明體"/>
                          <a:cs typeface="Times New Roman"/>
                        </a:rPr>
                        <a:t>)</a:t>
                      </a:r>
                      <a:r>
                        <a:rPr lang="en-US" sz="2000" b="1" kern="0" dirty="0" smtClean="0">
                          <a:solidFill>
                            <a:srgbClr val="CC0099"/>
                          </a:solidFill>
                          <a:effectLst/>
                          <a:latin typeface="Calibri"/>
                          <a:ea typeface="細明體"/>
                          <a:cs typeface="Times New Roman"/>
                        </a:rPr>
                        <a:t>1</a:t>
                      </a:r>
                      <a:r>
                        <a:rPr lang="en-US" altLang="zh-TW" sz="2000" b="1" kern="0" dirty="0" smtClean="0">
                          <a:solidFill>
                            <a:srgbClr val="CC0099"/>
                          </a:solidFill>
                          <a:effectLst/>
                          <a:latin typeface="Calibri"/>
                          <a:ea typeface="細明體"/>
                          <a:cs typeface="Times New Roman"/>
                        </a:rPr>
                        <a:t>6</a:t>
                      </a:r>
                      <a:r>
                        <a:rPr lang="zh-TW" sz="2000" b="1" kern="0" dirty="0" smtClean="0">
                          <a:solidFill>
                            <a:srgbClr val="CC0099"/>
                          </a:solidFill>
                          <a:effectLst/>
                          <a:latin typeface="Calibri"/>
                          <a:ea typeface="細明體"/>
                          <a:cs typeface="Times New Roman"/>
                        </a:rPr>
                        <a:t>點</a:t>
                      </a:r>
                      <a:endParaRPr lang="zh-TW" sz="2000" b="1" kern="100" dirty="0">
                        <a:solidFill>
                          <a:srgbClr val="CC0099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91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10</a:t>
                      </a:r>
                      <a:endParaRPr lang="zh-TW" sz="20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rgbClr val="CC0099"/>
                          </a:solidFill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壽山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indent="177800" algn="ctr">
                        <a:spcAft>
                          <a:spcPts val="0"/>
                        </a:spcAft>
                      </a:pPr>
                      <a:r>
                        <a:rPr lang="en-US" sz="2000" b="1" kern="100" dirty="0" smtClean="0">
                          <a:solidFill>
                            <a:srgbClr val="CC0099"/>
                          </a:solidFill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1A4B(2</a:t>
                      </a:r>
                      <a:r>
                        <a:rPr lang="en-US" altLang="zh-TW" sz="2000" b="1" kern="100" dirty="0" smtClean="0">
                          <a:solidFill>
                            <a:srgbClr val="CC0099"/>
                          </a:solidFill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5</a:t>
                      </a:r>
                      <a:r>
                        <a:rPr lang="zh-TW" sz="2000" b="1" kern="100" dirty="0" smtClean="0">
                          <a:solidFill>
                            <a:srgbClr val="CC0099"/>
                          </a:solidFill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分</a:t>
                      </a:r>
                      <a:r>
                        <a:rPr lang="en-US" sz="2000" b="1" kern="100" dirty="0">
                          <a:solidFill>
                            <a:srgbClr val="CC0099"/>
                          </a:solidFill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)</a:t>
                      </a:r>
                      <a:endParaRPr lang="zh-TW" sz="2000" b="1" kern="100" dirty="0">
                        <a:solidFill>
                          <a:srgbClr val="CC0099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0" dirty="0">
                          <a:solidFill>
                            <a:srgbClr val="CC0099"/>
                          </a:solidFill>
                          <a:effectLst/>
                          <a:latin typeface="Calibri"/>
                          <a:ea typeface="細明體"/>
                          <a:cs typeface="Times New Roman"/>
                        </a:rPr>
                        <a:t>5B  (20</a:t>
                      </a:r>
                      <a:r>
                        <a:rPr lang="zh-TW" sz="2000" b="1" kern="0" dirty="0">
                          <a:solidFill>
                            <a:srgbClr val="CC0099"/>
                          </a:solidFill>
                          <a:effectLst/>
                          <a:latin typeface="Calibri"/>
                          <a:ea typeface="細明體"/>
                          <a:cs typeface="Times New Roman"/>
                        </a:rPr>
                        <a:t>分</a:t>
                      </a:r>
                      <a:r>
                        <a:rPr lang="en-US" sz="2000" b="1" kern="0" dirty="0">
                          <a:solidFill>
                            <a:srgbClr val="CC0099"/>
                          </a:solidFill>
                          <a:effectLst/>
                          <a:latin typeface="Calibri"/>
                          <a:ea typeface="細明體"/>
                          <a:cs typeface="Times New Roman"/>
                        </a:rPr>
                        <a:t>)</a:t>
                      </a:r>
                      <a:r>
                        <a:rPr lang="en-US" sz="2000" b="1" kern="0" dirty="0" smtClean="0">
                          <a:solidFill>
                            <a:srgbClr val="CC0099"/>
                          </a:solidFill>
                          <a:effectLst/>
                          <a:latin typeface="Calibri"/>
                          <a:ea typeface="細明體"/>
                          <a:cs typeface="Times New Roman"/>
                        </a:rPr>
                        <a:t>1</a:t>
                      </a:r>
                      <a:r>
                        <a:rPr lang="en-US" altLang="zh-TW" sz="2000" b="1" kern="0" dirty="0" smtClean="0">
                          <a:solidFill>
                            <a:srgbClr val="CC0099"/>
                          </a:solidFill>
                          <a:effectLst/>
                          <a:latin typeface="Calibri"/>
                          <a:ea typeface="細明體"/>
                          <a:cs typeface="Times New Roman"/>
                        </a:rPr>
                        <a:t>9</a:t>
                      </a:r>
                      <a:r>
                        <a:rPr lang="zh-TW" sz="2000" b="1" kern="0" dirty="0" smtClean="0">
                          <a:solidFill>
                            <a:srgbClr val="CC0099"/>
                          </a:solidFill>
                          <a:effectLst/>
                          <a:latin typeface="Calibri"/>
                          <a:ea typeface="細明體"/>
                          <a:cs typeface="Times New Roman"/>
                        </a:rPr>
                        <a:t>點</a:t>
                      </a:r>
                      <a:endParaRPr lang="zh-TW" sz="2000" b="1" kern="100" dirty="0">
                        <a:solidFill>
                          <a:srgbClr val="CC0099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66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11</a:t>
                      </a:r>
                      <a:endParaRPr lang="zh-TW" sz="20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rgbClr val="CC0099"/>
                          </a:solidFill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楊梅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indent="177800" algn="ct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rgbClr val="CC0099"/>
                          </a:solidFill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1A4B(22</a:t>
                      </a:r>
                      <a:r>
                        <a:rPr lang="zh-TW" sz="2000" b="1" kern="100" dirty="0">
                          <a:solidFill>
                            <a:srgbClr val="CC0099"/>
                          </a:solidFill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分</a:t>
                      </a:r>
                      <a:r>
                        <a:rPr lang="en-US" sz="2000" b="1" kern="100" dirty="0">
                          <a:solidFill>
                            <a:srgbClr val="CC0099"/>
                          </a:solidFill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)</a:t>
                      </a:r>
                      <a:endParaRPr lang="zh-TW" sz="2000" b="1" kern="100" dirty="0">
                        <a:solidFill>
                          <a:srgbClr val="CC0099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0" dirty="0">
                          <a:solidFill>
                            <a:srgbClr val="CC0099"/>
                          </a:solidFill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5B  (20</a:t>
                      </a:r>
                      <a:r>
                        <a:rPr lang="zh-TW" sz="2000" b="1" kern="0" dirty="0">
                          <a:solidFill>
                            <a:srgbClr val="CC0099"/>
                          </a:solidFill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分</a:t>
                      </a:r>
                      <a:r>
                        <a:rPr lang="en-US" sz="2000" b="1" kern="0" dirty="0">
                          <a:solidFill>
                            <a:srgbClr val="CC0099"/>
                          </a:solidFill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)16</a:t>
                      </a:r>
                      <a:r>
                        <a:rPr lang="zh-TW" sz="2000" b="1" kern="0" dirty="0">
                          <a:solidFill>
                            <a:srgbClr val="CC0099"/>
                          </a:solidFill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點</a:t>
                      </a:r>
                      <a:endParaRPr lang="zh-TW" sz="2000" b="1" kern="100" dirty="0">
                        <a:solidFill>
                          <a:srgbClr val="CC0099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66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12</a:t>
                      </a:r>
                      <a:endParaRPr lang="zh-TW" sz="20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龍潭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indent="177800" algn="ct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rgbClr val="0033CC"/>
                          </a:solidFill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5B(20</a:t>
                      </a:r>
                      <a:r>
                        <a:rPr lang="zh-TW" sz="2000" b="1" kern="100" dirty="0">
                          <a:solidFill>
                            <a:srgbClr val="0033CC"/>
                          </a:solidFill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分</a:t>
                      </a:r>
                      <a:r>
                        <a:rPr lang="en-US" sz="2000" b="1" kern="100" dirty="0">
                          <a:solidFill>
                            <a:srgbClr val="0033CC"/>
                          </a:solidFill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)</a:t>
                      </a:r>
                      <a:endParaRPr lang="zh-TW" sz="2000" b="1" kern="100" dirty="0">
                        <a:solidFill>
                          <a:srgbClr val="0033CC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 dirty="0" smtClean="0">
                          <a:solidFill>
                            <a:srgbClr val="0033CC"/>
                          </a:solidFill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4B1C (19</a:t>
                      </a:r>
                      <a:r>
                        <a:rPr lang="zh-TW" sz="2000" b="1" kern="100" dirty="0" smtClean="0">
                          <a:solidFill>
                            <a:srgbClr val="0033CC"/>
                          </a:solidFill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分</a:t>
                      </a:r>
                      <a:r>
                        <a:rPr lang="en-US" sz="2000" b="1" kern="100" dirty="0">
                          <a:solidFill>
                            <a:srgbClr val="0033CC"/>
                          </a:solidFill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)11</a:t>
                      </a:r>
                      <a:r>
                        <a:rPr lang="zh-TW" sz="2000" b="1" kern="100" dirty="0">
                          <a:solidFill>
                            <a:srgbClr val="0033CC"/>
                          </a:solidFill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點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66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13</a:t>
                      </a:r>
                      <a:endParaRPr lang="zh-TW" sz="20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大溪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indent="177800" algn="ct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rgbClr val="0033CC"/>
                          </a:solidFill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5B(20</a:t>
                      </a:r>
                      <a:r>
                        <a:rPr lang="zh-TW" sz="2000" b="1" kern="100" dirty="0">
                          <a:solidFill>
                            <a:srgbClr val="0033CC"/>
                          </a:solidFill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分</a:t>
                      </a:r>
                      <a:r>
                        <a:rPr lang="en-US" sz="2000" b="1" kern="100" dirty="0">
                          <a:solidFill>
                            <a:srgbClr val="0033CC"/>
                          </a:solidFill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)</a:t>
                      </a:r>
                      <a:endParaRPr lang="zh-TW" sz="2000" b="1" kern="100" dirty="0">
                        <a:solidFill>
                          <a:srgbClr val="0033CC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 dirty="0" smtClean="0">
                          <a:solidFill>
                            <a:srgbClr val="0033CC"/>
                          </a:solidFill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4B1C  (19</a:t>
                      </a:r>
                      <a:r>
                        <a:rPr lang="zh-TW" sz="2000" b="1" kern="100" dirty="0" smtClean="0">
                          <a:solidFill>
                            <a:srgbClr val="0033CC"/>
                          </a:solidFill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分</a:t>
                      </a:r>
                      <a:r>
                        <a:rPr lang="en-US" sz="2000" b="1" kern="100" dirty="0">
                          <a:solidFill>
                            <a:srgbClr val="0033CC"/>
                          </a:solidFill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)</a:t>
                      </a:r>
                      <a:r>
                        <a:rPr lang="en-US" sz="2000" b="1" kern="100" dirty="0" smtClean="0">
                          <a:solidFill>
                            <a:srgbClr val="0033CC"/>
                          </a:solidFill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1</a:t>
                      </a:r>
                      <a:r>
                        <a:rPr lang="en-US" altLang="zh-TW" sz="2000" b="1" kern="100" dirty="0" smtClean="0">
                          <a:solidFill>
                            <a:srgbClr val="0033CC"/>
                          </a:solidFill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0</a:t>
                      </a:r>
                      <a:r>
                        <a:rPr lang="zh-TW" sz="2000" b="1" kern="100" dirty="0" smtClean="0">
                          <a:solidFill>
                            <a:srgbClr val="0033CC"/>
                          </a:solidFill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點</a:t>
                      </a:r>
                      <a:endParaRPr lang="zh-TW" sz="2000" b="1" kern="100" dirty="0">
                        <a:solidFill>
                          <a:srgbClr val="0033CC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66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14</a:t>
                      </a:r>
                      <a:endParaRPr lang="zh-TW" sz="20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觀音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indent="177800" algn="ct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rgbClr val="0033CC"/>
                          </a:solidFill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5B(20</a:t>
                      </a:r>
                      <a:r>
                        <a:rPr lang="zh-TW" sz="2000" b="1" kern="100" dirty="0">
                          <a:solidFill>
                            <a:srgbClr val="0033CC"/>
                          </a:solidFill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分</a:t>
                      </a:r>
                      <a:r>
                        <a:rPr lang="en-US" sz="2000" b="1" kern="100" dirty="0">
                          <a:solidFill>
                            <a:srgbClr val="0033CC"/>
                          </a:solidFill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)</a:t>
                      </a:r>
                      <a:endParaRPr lang="zh-TW" sz="2000" b="1" kern="100" dirty="0">
                        <a:solidFill>
                          <a:srgbClr val="0033CC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 dirty="0" smtClean="0">
                          <a:solidFill>
                            <a:srgbClr val="0033CC"/>
                          </a:solidFill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4B1C (</a:t>
                      </a:r>
                      <a:r>
                        <a:rPr lang="en-US" sz="2000" b="1" kern="100" dirty="0">
                          <a:solidFill>
                            <a:srgbClr val="0033CC"/>
                          </a:solidFill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19</a:t>
                      </a:r>
                      <a:r>
                        <a:rPr lang="zh-TW" sz="2000" b="1" kern="100" dirty="0">
                          <a:solidFill>
                            <a:srgbClr val="0033CC"/>
                          </a:solidFill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分</a:t>
                      </a:r>
                      <a:r>
                        <a:rPr lang="en-US" sz="2000" b="1" kern="100" dirty="0">
                          <a:solidFill>
                            <a:srgbClr val="0033CC"/>
                          </a:solidFill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)</a:t>
                      </a:r>
                      <a:r>
                        <a:rPr lang="en-US" sz="2000" b="1" kern="100" dirty="0" smtClean="0">
                          <a:solidFill>
                            <a:srgbClr val="0033CC"/>
                          </a:solidFill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10</a:t>
                      </a:r>
                      <a:r>
                        <a:rPr lang="zh-TW" sz="2000" b="1" kern="100" dirty="0" smtClean="0">
                          <a:solidFill>
                            <a:srgbClr val="0033CC"/>
                          </a:solidFill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點</a:t>
                      </a:r>
                      <a:endParaRPr lang="zh-TW" sz="2000" b="1" kern="100" dirty="0">
                        <a:solidFill>
                          <a:srgbClr val="0033CC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54554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5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評分方式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58888" y="1412875"/>
            <a:ext cx="6408737" cy="4525963"/>
          </a:xfrm>
        </p:spPr>
        <p:txBody>
          <a:bodyPr/>
          <a:lstStyle/>
          <a:p>
            <a:pPr marL="514288" indent="-514288" defTabSz="91429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kumimoji="0" lang="zh-TW" altLang="en-US" sz="3600" b="1" kern="1200" dirty="0">
                <a:solidFill>
                  <a:srgbClr val="0033CC"/>
                </a:solidFill>
              </a:rPr>
              <a:t>寫作測驗成績</a:t>
            </a:r>
            <a:r>
              <a:rPr kumimoji="0" lang="en-US" altLang="zh-TW" sz="3600" b="1" kern="1200" dirty="0">
                <a:solidFill>
                  <a:srgbClr val="0033CC"/>
                </a:solidFill>
              </a:rPr>
              <a:t>3</a:t>
            </a:r>
            <a:r>
              <a:rPr kumimoji="0" lang="zh-TW" altLang="en-US" sz="3600" b="1" kern="1200" dirty="0">
                <a:solidFill>
                  <a:srgbClr val="0033CC"/>
                </a:solidFill>
              </a:rPr>
              <a:t>分</a:t>
            </a:r>
            <a:endParaRPr kumimoji="0" lang="en-US" altLang="zh-TW" sz="3600" b="1" kern="1200" dirty="0">
              <a:solidFill>
                <a:srgbClr val="0033CC"/>
              </a:solidFill>
            </a:endParaRPr>
          </a:p>
          <a:p>
            <a:pPr marL="514288" indent="-514288" defTabSz="91429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kumimoji="0" lang="zh-TW" altLang="en-US" sz="3600" b="1" kern="1200" dirty="0">
                <a:solidFill>
                  <a:srgbClr val="CC0099"/>
                </a:solidFill>
              </a:rPr>
              <a:t>配分</a:t>
            </a:r>
            <a:r>
              <a:rPr kumimoji="0" lang="en-US" altLang="zh-TW" sz="3600" b="1" kern="1200" dirty="0">
                <a:solidFill>
                  <a:srgbClr val="CC0099"/>
                </a:solidFill>
              </a:rPr>
              <a:t>:</a:t>
            </a:r>
          </a:p>
          <a:p>
            <a:pPr marL="0" indent="0" defTabSz="91429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kumimoji="0" lang="zh-TW" altLang="en-US" sz="3600" b="1" kern="1200" dirty="0">
                <a:solidFill>
                  <a:srgbClr val="CC0099"/>
                </a:solidFill>
              </a:rPr>
              <a:t>     </a:t>
            </a:r>
            <a:r>
              <a:rPr kumimoji="0" lang="en-US" altLang="zh-TW" sz="3600" b="1" kern="1200" dirty="0">
                <a:solidFill>
                  <a:srgbClr val="CC0099"/>
                </a:solidFill>
              </a:rPr>
              <a:t>(1)</a:t>
            </a:r>
            <a:r>
              <a:rPr kumimoji="0" lang="zh-TW" altLang="en-US" sz="3600" b="1" kern="1200" dirty="0">
                <a:solidFill>
                  <a:srgbClr val="CC0099"/>
                </a:solidFill>
              </a:rPr>
              <a:t>  </a:t>
            </a:r>
            <a:r>
              <a:rPr kumimoji="0" lang="en-US" altLang="zh-TW" sz="3600" b="1" kern="1200" dirty="0">
                <a:solidFill>
                  <a:srgbClr val="CC0099"/>
                </a:solidFill>
              </a:rPr>
              <a:t>4.5.6</a:t>
            </a:r>
            <a:r>
              <a:rPr kumimoji="0" lang="zh-TW" altLang="en-US" sz="3600" b="1" kern="1200" dirty="0">
                <a:solidFill>
                  <a:srgbClr val="CC0099"/>
                </a:solidFill>
              </a:rPr>
              <a:t>  級給</a:t>
            </a:r>
            <a:r>
              <a:rPr kumimoji="0" lang="en-US" altLang="zh-TW" sz="3600" b="1" kern="1200" dirty="0">
                <a:solidFill>
                  <a:srgbClr val="CC0099"/>
                </a:solidFill>
              </a:rPr>
              <a:t>3</a:t>
            </a:r>
            <a:r>
              <a:rPr kumimoji="0" lang="zh-TW" altLang="en-US" sz="3600" b="1" kern="1200" dirty="0" smtClean="0">
                <a:solidFill>
                  <a:srgbClr val="CC0099"/>
                </a:solidFill>
              </a:rPr>
              <a:t>分 </a:t>
            </a:r>
            <a:r>
              <a:rPr kumimoji="0" lang="en-US" altLang="zh-TW" sz="3600" b="1" kern="1200" dirty="0" smtClean="0">
                <a:solidFill>
                  <a:srgbClr val="CC0099"/>
                </a:solidFill>
              </a:rPr>
              <a:t>(</a:t>
            </a:r>
            <a:r>
              <a:rPr kumimoji="0" lang="en-US" altLang="zh-TW" sz="3600" b="1" kern="1200" dirty="0" smtClean="0">
                <a:solidFill>
                  <a:srgbClr val="CC0099"/>
                </a:solidFill>
              </a:rPr>
              <a:t>84%)</a:t>
            </a:r>
            <a:endParaRPr kumimoji="0" lang="en-US" altLang="zh-TW" sz="3600" b="1" kern="1200" dirty="0">
              <a:solidFill>
                <a:srgbClr val="CC0099"/>
              </a:solidFill>
            </a:endParaRPr>
          </a:p>
          <a:p>
            <a:pPr marL="0" indent="0" defTabSz="91429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kumimoji="0" lang="zh-TW" altLang="en-US" sz="3600" b="1" kern="1200" dirty="0">
                <a:solidFill>
                  <a:srgbClr val="CC0099"/>
                </a:solidFill>
              </a:rPr>
              <a:t>     </a:t>
            </a:r>
            <a:r>
              <a:rPr kumimoji="0" lang="en-US" altLang="zh-TW" sz="3600" b="1" kern="1200" dirty="0">
                <a:solidFill>
                  <a:srgbClr val="CC0099"/>
                </a:solidFill>
              </a:rPr>
              <a:t>(2)</a:t>
            </a:r>
            <a:r>
              <a:rPr kumimoji="0" lang="zh-TW" altLang="en-US" sz="3600" b="1" kern="1200" dirty="0">
                <a:solidFill>
                  <a:srgbClr val="CC0099"/>
                </a:solidFill>
              </a:rPr>
              <a:t>  </a:t>
            </a:r>
            <a:r>
              <a:rPr kumimoji="0" lang="en-US" altLang="zh-TW" sz="3600" b="1" kern="1200" dirty="0">
                <a:solidFill>
                  <a:srgbClr val="CC0099"/>
                </a:solidFill>
              </a:rPr>
              <a:t>2.3</a:t>
            </a:r>
            <a:r>
              <a:rPr kumimoji="0" lang="zh-TW" altLang="en-US" sz="3600" b="1" kern="1200" dirty="0">
                <a:solidFill>
                  <a:srgbClr val="CC0099"/>
                </a:solidFill>
              </a:rPr>
              <a:t>     級給</a:t>
            </a:r>
            <a:r>
              <a:rPr kumimoji="0" lang="en-US" altLang="zh-TW" sz="3600" b="1" kern="1200" dirty="0">
                <a:solidFill>
                  <a:srgbClr val="CC0099"/>
                </a:solidFill>
              </a:rPr>
              <a:t>2</a:t>
            </a:r>
            <a:r>
              <a:rPr kumimoji="0" lang="zh-TW" altLang="en-US" sz="3600" b="1" kern="1200" dirty="0">
                <a:solidFill>
                  <a:srgbClr val="CC0099"/>
                </a:solidFill>
              </a:rPr>
              <a:t>分</a:t>
            </a:r>
            <a:endParaRPr kumimoji="0" lang="en-US" altLang="zh-TW" sz="3600" b="1" kern="1200" dirty="0">
              <a:solidFill>
                <a:srgbClr val="CC0099"/>
              </a:solidFill>
            </a:endParaRPr>
          </a:p>
          <a:p>
            <a:pPr marL="0" indent="0" defTabSz="91429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kumimoji="0" lang="zh-TW" altLang="en-US" sz="3600" b="1" kern="1200" dirty="0">
                <a:solidFill>
                  <a:srgbClr val="CC0099"/>
                </a:solidFill>
              </a:rPr>
              <a:t>     </a:t>
            </a:r>
            <a:r>
              <a:rPr kumimoji="0" lang="en-US" altLang="zh-TW" sz="3600" b="1" kern="1200" dirty="0">
                <a:solidFill>
                  <a:srgbClr val="CC0099"/>
                </a:solidFill>
              </a:rPr>
              <a:t>(3)</a:t>
            </a:r>
            <a:r>
              <a:rPr kumimoji="0" lang="zh-TW" altLang="en-US" sz="3600" b="1" kern="1200" dirty="0">
                <a:solidFill>
                  <a:srgbClr val="CC0099"/>
                </a:solidFill>
              </a:rPr>
              <a:t>  </a:t>
            </a:r>
            <a:r>
              <a:rPr kumimoji="0" lang="en-US" altLang="zh-TW" sz="3600" b="1" kern="1200" dirty="0">
                <a:solidFill>
                  <a:srgbClr val="CC0099"/>
                </a:solidFill>
              </a:rPr>
              <a:t>1.</a:t>
            </a:r>
            <a:r>
              <a:rPr kumimoji="0" lang="zh-TW" altLang="en-US" sz="3600" b="1" kern="1200" dirty="0">
                <a:solidFill>
                  <a:srgbClr val="CC0099"/>
                </a:solidFill>
              </a:rPr>
              <a:t>       級給</a:t>
            </a:r>
            <a:r>
              <a:rPr kumimoji="0" lang="en-US" altLang="zh-TW" sz="3600" b="1" kern="1200" dirty="0">
                <a:solidFill>
                  <a:srgbClr val="CC0099"/>
                </a:solidFill>
              </a:rPr>
              <a:t>1</a:t>
            </a:r>
            <a:r>
              <a:rPr kumimoji="0" lang="zh-TW" altLang="en-US" sz="3600" b="1" kern="1200" dirty="0">
                <a:solidFill>
                  <a:srgbClr val="CC0099"/>
                </a:solidFill>
              </a:rPr>
              <a:t>分</a:t>
            </a:r>
            <a:endParaRPr kumimoji="0" lang="en-US" altLang="zh-TW" sz="3600" kern="1200" dirty="0">
              <a:solidFill>
                <a:srgbClr val="CC0099"/>
              </a:solidFill>
            </a:endParaRPr>
          </a:p>
          <a:p>
            <a:pPr marL="0" indent="0" defTabSz="91429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kumimoji="0" lang="en-US" altLang="zh-TW" sz="3600" kern="1200" dirty="0">
              <a:solidFill>
                <a:srgbClr val="CC0099"/>
              </a:solidFill>
            </a:endParaRPr>
          </a:p>
          <a:p>
            <a:pPr marL="0" indent="0" defTabSz="91429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kumimoji="0" lang="zh-TW" altLang="en-US" sz="3600" b="1" kern="1200" dirty="0" smtClean="0">
              <a:solidFill>
                <a:srgbClr val="0033CC"/>
              </a:solidFill>
            </a:endParaRPr>
          </a:p>
          <a:p>
            <a:pPr marL="342859" indent="-342859" eaLnBrk="1" hangingPunct="1">
              <a:defRPr/>
            </a:pPr>
            <a:endParaRPr lang="zh-TW" altLang="en-US" sz="3600" dirty="0"/>
          </a:p>
        </p:txBody>
      </p:sp>
      <p:pic>
        <p:nvPicPr>
          <p:cNvPr id="1904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4433888"/>
            <a:ext cx="5280025" cy="215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80764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4000" smtClean="0"/>
              <a:t>會考成績</a:t>
            </a:r>
            <a:r>
              <a:rPr lang="en-US" altLang="zh-TW" sz="4000" smtClean="0"/>
              <a:t>VS</a:t>
            </a:r>
            <a:r>
              <a:rPr lang="zh-TW" altLang="en-US" sz="4000" smtClean="0"/>
              <a:t>最佳志願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1476375" y="1268413"/>
          <a:ext cx="6164263" cy="4926014"/>
        </p:xfrm>
        <a:graphic>
          <a:graphicData uri="http://schemas.openxmlformats.org/drawingml/2006/table">
            <a:tbl>
              <a:tblPr/>
              <a:tblGrid>
                <a:gridCol w="763588"/>
                <a:gridCol w="1152525"/>
                <a:gridCol w="1655762"/>
                <a:gridCol w="2592388"/>
              </a:tblGrid>
              <a:tr h="528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 </a:t>
                      </a:r>
                      <a:endParaRPr kumimoji="0" lang="zh-TW" altLang="zh-TW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學校</a:t>
                      </a:r>
                      <a:endParaRPr kumimoji="0" lang="zh-TW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778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無條件錄取</a:t>
                      </a:r>
                      <a:endParaRPr kumimoji="0" lang="zh-TW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778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有條件錄取</a:t>
                      </a:r>
                      <a:endParaRPr kumimoji="0" lang="zh-TW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15</a:t>
                      </a:r>
                      <a:endParaRPr kumimoji="0" lang="zh-TW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Calibri" pitchFamily="34" charset="0"/>
                          <a:ea typeface="新細明體" charset="-120"/>
                          <a:cs typeface="Times New Roman" pitchFamily="18" charset="0"/>
                        </a:rPr>
                        <a:t>桃農</a:t>
                      </a: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Calibri" pitchFamily="34" charset="0"/>
                          <a:ea typeface="新細明體" charset="-120"/>
                          <a:cs typeface="Times New Roman" pitchFamily="18" charset="0"/>
                        </a:rPr>
                        <a:t>(</a:t>
                      </a: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Calibri" pitchFamily="34" charset="0"/>
                          <a:ea typeface="新細明體" charset="-120"/>
                          <a:cs typeface="Times New Roman" pitchFamily="18" charset="0"/>
                        </a:rPr>
                        <a:t>工</a:t>
                      </a: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Calibri" pitchFamily="34" charset="0"/>
                          <a:ea typeface="新細明體" charset="-120"/>
                          <a:cs typeface="Times New Roman" pitchFamily="18" charset="0"/>
                        </a:rPr>
                        <a:t>)</a:t>
                      </a:r>
                      <a:endParaRPr kumimoji="0" lang="zh-TW" altLang="zh-TW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778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Calibri" pitchFamily="34" charset="0"/>
                          <a:ea typeface="新細明體" charset="-120"/>
                          <a:cs typeface="Times New Roman" pitchFamily="18" charset="0"/>
                        </a:rPr>
                        <a:t>1A4B</a:t>
                      </a: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Calibri" pitchFamily="34" charset="0"/>
                          <a:ea typeface="新細明體" charset="-120"/>
                          <a:cs typeface="Times New Roman" pitchFamily="18" charset="0"/>
                        </a:rPr>
                        <a:t>；</a:t>
                      </a: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Calibri" pitchFamily="34" charset="0"/>
                          <a:ea typeface="新細明體" charset="-120"/>
                          <a:cs typeface="Times New Roman" pitchFamily="18" charset="0"/>
                        </a:rPr>
                        <a:t>5B</a:t>
                      </a:r>
                      <a:endParaRPr kumimoji="0" lang="zh-TW" altLang="zh-TW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Calibri" pitchFamily="34" charset="0"/>
                          <a:ea typeface="新細明體" charset="-120"/>
                          <a:cs typeface="Times New Roman" pitchFamily="18" charset="0"/>
                        </a:rPr>
                        <a:t>5B</a:t>
                      </a: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Calibri" pitchFamily="34" charset="0"/>
                          <a:ea typeface="新細明體" charset="-120"/>
                          <a:cs typeface="Times New Roman" pitchFamily="18" charset="0"/>
                        </a:rPr>
                        <a:t> ；</a:t>
                      </a: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Calibri" pitchFamily="34" charset="0"/>
                          <a:ea typeface="新細明體" charset="-120"/>
                          <a:cs typeface="Times New Roman" pitchFamily="18" charset="0"/>
                        </a:rPr>
                        <a:t>4B1C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28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16</a:t>
                      </a:r>
                      <a:endParaRPr kumimoji="0" lang="zh-TW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Calibri" pitchFamily="34" charset="0"/>
                          <a:ea typeface="新細明體" charset="-120"/>
                          <a:cs typeface="Times New Roman" pitchFamily="18" charset="0"/>
                        </a:rPr>
                        <a:t>桃農</a:t>
                      </a: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Calibri" pitchFamily="34" charset="0"/>
                          <a:ea typeface="新細明體" charset="-120"/>
                          <a:cs typeface="Times New Roman" pitchFamily="18" charset="0"/>
                        </a:rPr>
                        <a:t>(</a:t>
                      </a: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Calibri" pitchFamily="34" charset="0"/>
                          <a:ea typeface="新細明體" charset="-120"/>
                          <a:cs typeface="Times New Roman" pitchFamily="18" charset="0"/>
                        </a:rPr>
                        <a:t>農</a:t>
                      </a: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Calibri" pitchFamily="34" charset="0"/>
                          <a:ea typeface="新細明體" charset="-120"/>
                          <a:cs typeface="Times New Roman" pitchFamily="18" charset="0"/>
                        </a:rPr>
                        <a:t>)</a:t>
                      </a:r>
                      <a:endParaRPr kumimoji="0" lang="zh-TW" altLang="zh-TW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778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Calibri" pitchFamily="34" charset="0"/>
                          <a:ea typeface="新細明體" charset="-120"/>
                          <a:cs typeface="Times New Roman" pitchFamily="18" charset="0"/>
                        </a:rPr>
                        <a:t>5B(20</a:t>
                      </a: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Calibri" pitchFamily="34" charset="0"/>
                          <a:ea typeface="新細明體" charset="-120"/>
                          <a:cs typeface="Times New Roman" pitchFamily="18" charset="0"/>
                        </a:rPr>
                        <a:t>分</a:t>
                      </a: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Calibri" pitchFamily="34" charset="0"/>
                          <a:ea typeface="新細明體" charset="-120"/>
                          <a:cs typeface="Times New Roman" pitchFamily="18" charset="0"/>
                        </a:rPr>
                        <a:t>)</a:t>
                      </a:r>
                      <a:endParaRPr kumimoji="0" lang="zh-TW" altLang="zh-TW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Calibri" pitchFamily="34" charset="0"/>
                          <a:ea typeface="細明體" pitchFamily="49" charset="-120"/>
                          <a:cs typeface="Times New Roman" pitchFamily="18" charset="0"/>
                        </a:rPr>
                        <a:t>4B1C</a:t>
                      </a: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Calibri" pitchFamily="34" charset="0"/>
                          <a:ea typeface="細明體" pitchFamily="49" charset="-12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Calibri" pitchFamily="34" charset="0"/>
                          <a:ea typeface="細明體" pitchFamily="49" charset="-120"/>
                          <a:cs typeface="Times New Roman" pitchFamily="18" charset="0"/>
                        </a:rPr>
                        <a:t> (19</a:t>
                      </a:r>
                      <a:r>
                        <a:rPr kumimoji="0" 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Calibri" pitchFamily="34" charset="0"/>
                          <a:ea typeface="細明體" pitchFamily="49" charset="-120"/>
                          <a:cs typeface="Times New Roman" pitchFamily="18" charset="0"/>
                        </a:rPr>
                        <a:t>分</a:t>
                      </a: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Calibri" pitchFamily="34" charset="0"/>
                          <a:ea typeface="細明體" pitchFamily="49" charset="-120"/>
                          <a:cs typeface="Times New Roman" pitchFamily="18" charset="0"/>
                        </a:rPr>
                        <a:t>)</a:t>
                      </a:r>
                      <a:endParaRPr kumimoji="0" lang="zh-TW" altLang="zh-TW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Calibri" pitchFamily="34" charset="0"/>
                        <a:ea typeface="細明體" pitchFamily="49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28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17</a:t>
                      </a:r>
                      <a:endParaRPr kumimoji="0" lang="zh-TW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Calibri" pitchFamily="34" charset="0"/>
                          <a:ea typeface="新細明體" charset="-120"/>
                          <a:cs typeface="Times New Roman" pitchFamily="18" charset="0"/>
                        </a:rPr>
                        <a:t>壢商</a:t>
                      </a: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Calibri" pitchFamily="34" charset="0"/>
                          <a:ea typeface="新細明體" charset="-120"/>
                          <a:cs typeface="Times New Roman" pitchFamily="18" charset="0"/>
                        </a:rPr>
                        <a:t>(</a:t>
                      </a: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Calibri" pitchFamily="34" charset="0"/>
                          <a:ea typeface="新細明體" charset="-120"/>
                          <a:cs typeface="Times New Roman" pitchFamily="18" charset="0"/>
                        </a:rPr>
                        <a:t>高</a:t>
                      </a: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Calibri" pitchFamily="34" charset="0"/>
                          <a:ea typeface="新細明體" charset="-120"/>
                          <a:cs typeface="Times New Roman" pitchFamily="18" charset="0"/>
                        </a:rPr>
                        <a:t>)</a:t>
                      </a:r>
                      <a:endParaRPr kumimoji="0" lang="zh-TW" altLang="zh-TW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778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Calibri" pitchFamily="34" charset="0"/>
                          <a:ea typeface="新細明體" charset="-120"/>
                          <a:cs typeface="Times New Roman" pitchFamily="18" charset="0"/>
                        </a:rPr>
                        <a:t>2A4B(27</a:t>
                      </a:r>
                      <a:r>
                        <a:rPr kumimoji="0" 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Calibri" pitchFamily="34" charset="0"/>
                          <a:ea typeface="新細明體" charset="-120"/>
                          <a:cs typeface="Times New Roman" pitchFamily="18" charset="0"/>
                        </a:rPr>
                        <a:t>分</a:t>
                      </a: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Calibri" pitchFamily="34" charset="0"/>
                          <a:ea typeface="新細明體" charset="-120"/>
                          <a:cs typeface="Times New Roman" pitchFamily="18" charset="0"/>
                        </a:rPr>
                        <a:t>)</a:t>
                      </a:r>
                      <a:endParaRPr kumimoji="0" lang="zh-TW" altLang="zh-TW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Calibri" pitchFamily="34" charset="0"/>
                          <a:ea typeface="細明體" pitchFamily="49" charset="-120"/>
                          <a:cs typeface="Times New Roman" pitchFamily="18" charset="0"/>
                        </a:rPr>
                        <a:t>1A4B  (25</a:t>
                      </a:r>
                      <a:r>
                        <a:rPr kumimoji="0" 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Calibri" pitchFamily="34" charset="0"/>
                          <a:ea typeface="細明體" pitchFamily="49" charset="-120"/>
                          <a:cs typeface="Times New Roman" pitchFamily="18" charset="0"/>
                        </a:rPr>
                        <a:t>分</a:t>
                      </a: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Calibri" pitchFamily="34" charset="0"/>
                          <a:ea typeface="細明體" pitchFamily="49" charset="-120"/>
                          <a:cs typeface="Times New Roman" pitchFamily="18" charset="0"/>
                        </a:rPr>
                        <a:t>)</a:t>
                      </a:r>
                      <a:endParaRPr kumimoji="0" lang="zh-TW" altLang="zh-TW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Calibri" pitchFamily="34" charset="0"/>
                        <a:ea typeface="細明體" pitchFamily="49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46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18</a:t>
                      </a:r>
                      <a:endParaRPr kumimoji="0" lang="zh-TW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Calibri" pitchFamily="34" charset="0"/>
                          <a:ea typeface="新細明體" charset="-120"/>
                          <a:cs typeface="Times New Roman" pitchFamily="18" charset="0"/>
                        </a:rPr>
                        <a:t>壢商</a:t>
                      </a: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Calibri" pitchFamily="34" charset="0"/>
                          <a:ea typeface="新細明體" charset="-120"/>
                          <a:cs typeface="Times New Roman" pitchFamily="18" charset="0"/>
                        </a:rPr>
                        <a:t>(</a:t>
                      </a: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Calibri" pitchFamily="34" charset="0"/>
                          <a:ea typeface="新細明體" charset="-120"/>
                          <a:cs typeface="Times New Roman" pitchFamily="18" charset="0"/>
                        </a:rPr>
                        <a:t>商</a:t>
                      </a: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Calibri" pitchFamily="34" charset="0"/>
                          <a:ea typeface="新細明體" charset="-120"/>
                          <a:cs typeface="Times New Roman" pitchFamily="18" charset="0"/>
                        </a:rPr>
                        <a:t>)</a:t>
                      </a:r>
                      <a:endParaRPr kumimoji="0" lang="zh-TW" altLang="zh-TW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778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Calibri" pitchFamily="34" charset="0"/>
                          <a:ea typeface="新細明體" charset="-120"/>
                          <a:cs typeface="Times New Roman" pitchFamily="18" charset="0"/>
                        </a:rPr>
                        <a:t>1A4B(25</a:t>
                      </a:r>
                      <a:r>
                        <a:rPr kumimoji="0" 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Calibri" pitchFamily="34" charset="0"/>
                          <a:ea typeface="新細明體" charset="-120"/>
                          <a:cs typeface="Times New Roman" pitchFamily="18" charset="0"/>
                        </a:rPr>
                        <a:t>分</a:t>
                      </a: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Calibri" pitchFamily="34" charset="0"/>
                          <a:ea typeface="新細明體" charset="-120"/>
                          <a:cs typeface="Times New Roman" pitchFamily="18" charset="0"/>
                        </a:rPr>
                        <a:t>)</a:t>
                      </a:r>
                      <a:endParaRPr kumimoji="0" lang="zh-TW" altLang="zh-TW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Calibri" pitchFamily="34" charset="0"/>
                          <a:ea typeface="新細明體" charset="-120"/>
                          <a:cs typeface="Times New Roman" pitchFamily="18" charset="0"/>
                        </a:rPr>
                        <a:t>5B  (23</a:t>
                      </a:r>
                      <a:r>
                        <a:rPr kumimoji="0" 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Calibri" pitchFamily="34" charset="0"/>
                          <a:ea typeface="新細明體" charset="-120"/>
                          <a:cs typeface="Times New Roman" pitchFamily="18" charset="0"/>
                        </a:rPr>
                        <a:t>分</a:t>
                      </a: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Calibri" pitchFamily="34" charset="0"/>
                          <a:ea typeface="新細明體" charset="-120"/>
                          <a:cs typeface="Times New Roman" pitchFamily="18" charset="0"/>
                        </a:rPr>
                        <a:t>)</a:t>
                      </a:r>
                      <a:endParaRPr kumimoji="0" lang="zh-TW" altLang="zh-TW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46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19</a:t>
                      </a:r>
                      <a:endParaRPr kumimoji="0" lang="zh-TW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charset="-120"/>
                          <a:cs typeface="Times New Roman" pitchFamily="18" charset="0"/>
                        </a:rPr>
                        <a:t>壢家</a:t>
                      </a: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charset="-120"/>
                          <a:cs typeface="Times New Roman" pitchFamily="18" charset="0"/>
                        </a:rPr>
                        <a:t>(</a:t>
                      </a: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charset="-120"/>
                          <a:cs typeface="Times New Roman" pitchFamily="18" charset="0"/>
                        </a:rPr>
                        <a:t>外</a:t>
                      </a: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charset="-120"/>
                          <a:cs typeface="Times New Roman" pitchFamily="18" charset="0"/>
                        </a:rPr>
                        <a:t>)</a:t>
                      </a:r>
                      <a:endParaRPr kumimoji="0" lang="zh-TW" altLang="zh-TW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778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alibri" pitchFamily="34" charset="0"/>
                          <a:ea typeface="新細明體" charset="-120"/>
                          <a:cs typeface="Times New Roman" pitchFamily="18" charset="0"/>
                        </a:rPr>
                        <a:t>1A4B(25</a:t>
                      </a:r>
                      <a:r>
                        <a:rPr kumimoji="0" 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alibri" pitchFamily="34" charset="0"/>
                          <a:ea typeface="新細明體" charset="-120"/>
                          <a:cs typeface="Times New Roman" pitchFamily="18" charset="0"/>
                        </a:rPr>
                        <a:t>分</a:t>
                      </a: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alibri" pitchFamily="34" charset="0"/>
                          <a:ea typeface="新細明體" charset="-120"/>
                          <a:cs typeface="Times New Roman" pitchFamily="18" charset="0"/>
                        </a:rPr>
                        <a:t>)</a:t>
                      </a:r>
                      <a:endParaRPr kumimoji="0" lang="zh-TW" altLang="zh-TW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alibri" pitchFamily="34" charset="0"/>
                          <a:ea typeface="新細明體" charset="-120"/>
                          <a:cs typeface="Times New Roman" pitchFamily="18" charset="0"/>
                        </a:rPr>
                        <a:t>5B  (23</a:t>
                      </a:r>
                      <a:r>
                        <a:rPr kumimoji="0" 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alibri" pitchFamily="34" charset="0"/>
                          <a:ea typeface="新細明體" charset="-120"/>
                          <a:cs typeface="Times New Roman" pitchFamily="18" charset="0"/>
                        </a:rPr>
                        <a:t>分</a:t>
                      </a: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alibri" pitchFamily="34" charset="0"/>
                          <a:ea typeface="新細明體" charset="-120"/>
                          <a:cs typeface="Times New Roman" pitchFamily="18" charset="0"/>
                        </a:rPr>
                        <a:t>)</a:t>
                      </a:r>
                      <a:endParaRPr kumimoji="0" lang="zh-TW" altLang="zh-TW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46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20</a:t>
                      </a:r>
                      <a:endParaRPr kumimoji="0" lang="zh-TW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charset="-120"/>
                          <a:cs typeface="Times New Roman" pitchFamily="18" charset="0"/>
                        </a:rPr>
                        <a:t>壢家</a:t>
                      </a: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charset="-120"/>
                          <a:cs typeface="Times New Roman" pitchFamily="18" charset="0"/>
                        </a:rPr>
                        <a:t>(</a:t>
                      </a: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charset="-120"/>
                          <a:cs typeface="Times New Roman" pitchFamily="18" charset="0"/>
                        </a:rPr>
                        <a:t>家</a:t>
                      </a: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charset="-120"/>
                          <a:cs typeface="Times New Roman" pitchFamily="18" charset="0"/>
                        </a:rPr>
                        <a:t>)</a:t>
                      </a:r>
                      <a:endParaRPr kumimoji="0" lang="zh-TW" altLang="zh-TW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778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alibri" pitchFamily="34" charset="0"/>
                          <a:ea typeface="新細明體" charset="-120"/>
                          <a:cs typeface="Times New Roman" pitchFamily="18" charset="0"/>
                        </a:rPr>
                        <a:t>5B(23</a:t>
                      </a:r>
                      <a:r>
                        <a:rPr kumimoji="0" 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alibri" pitchFamily="34" charset="0"/>
                          <a:ea typeface="新細明體" charset="-120"/>
                          <a:cs typeface="Times New Roman" pitchFamily="18" charset="0"/>
                        </a:rPr>
                        <a:t>分</a:t>
                      </a: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alibri" pitchFamily="34" charset="0"/>
                          <a:ea typeface="新細明體" charset="-120"/>
                          <a:cs typeface="Times New Roman" pitchFamily="18" charset="0"/>
                        </a:rPr>
                        <a:t>)</a:t>
                      </a:r>
                      <a:endParaRPr kumimoji="0" lang="zh-TW" altLang="zh-TW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alibri" pitchFamily="34" charset="0"/>
                          <a:ea typeface="新細明體" charset="-120"/>
                          <a:cs typeface="Times New Roman" pitchFamily="18" charset="0"/>
                        </a:rPr>
                        <a:t>4B1C  (21</a:t>
                      </a:r>
                      <a:r>
                        <a:rPr kumimoji="0" 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alibri" pitchFamily="34" charset="0"/>
                          <a:ea typeface="新細明體" charset="-120"/>
                          <a:cs typeface="Times New Roman" pitchFamily="18" charset="0"/>
                        </a:rPr>
                        <a:t>分</a:t>
                      </a: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alibri" pitchFamily="34" charset="0"/>
                          <a:ea typeface="新細明體" charset="-120"/>
                          <a:cs typeface="Times New Roman" pitchFamily="18" charset="0"/>
                        </a:rPr>
                        <a:t>)</a:t>
                      </a:r>
                      <a:endParaRPr kumimoji="0" lang="zh-TW" altLang="zh-TW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46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charset="-120"/>
                          <a:cs typeface="Times New Roman" pitchFamily="18" charset="0"/>
                        </a:rPr>
                        <a:t>21</a:t>
                      </a:r>
                      <a:endParaRPr kumimoji="0" lang="zh-TW" altLang="zh-TW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charset="-120"/>
                          <a:cs typeface="Times New Roman" pitchFamily="18" charset="0"/>
                        </a:rPr>
                        <a:t>龍農</a:t>
                      </a: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charset="-120"/>
                          <a:cs typeface="Times New Roman" pitchFamily="18" charset="0"/>
                        </a:rPr>
                        <a:t>(</a:t>
                      </a: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charset="-120"/>
                          <a:cs typeface="Times New Roman" pitchFamily="18" charset="0"/>
                        </a:rPr>
                        <a:t>工</a:t>
                      </a: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charset="-12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778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alibri" pitchFamily="34" charset="0"/>
                          <a:ea typeface="新細明體" charset="-120"/>
                          <a:cs typeface="Times New Roman" pitchFamily="18" charset="0"/>
                        </a:rPr>
                        <a:t>5B(23</a:t>
                      </a:r>
                      <a:r>
                        <a:rPr kumimoji="0" 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alibri" pitchFamily="34" charset="0"/>
                          <a:ea typeface="新細明體" charset="-120"/>
                          <a:cs typeface="Times New Roman" pitchFamily="18" charset="0"/>
                        </a:rPr>
                        <a:t>分</a:t>
                      </a: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alibri" pitchFamily="34" charset="0"/>
                          <a:ea typeface="新細明體" charset="-120"/>
                          <a:cs typeface="Times New Roman" pitchFamily="18" charset="0"/>
                        </a:rPr>
                        <a:t>)</a:t>
                      </a:r>
                      <a:endParaRPr kumimoji="0" lang="zh-TW" altLang="zh-TW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alibri" pitchFamily="34" charset="0"/>
                          <a:ea typeface="新細明體" charset="-120"/>
                          <a:cs typeface="Times New Roman" pitchFamily="18" charset="0"/>
                        </a:rPr>
                        <a:t>4B1C </a:t>
                      </a: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alibri" pitchFamily="34" charset="0"/>
                          <a:ea typeface="新細明體" charset="-12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alibri" pitchFamily="34" charset="0"/>
                          <a:ea typeface="新細明體" charset="-120"/>
                          <a:cs typeface="Times New Roman" pitchFamily="18" charset="0"/>
                        </a:rPr>
                        <a:t>(21</a:t>
                      </a:r>
                      <a:r>
                        <a:rPr kumimoji="0" 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alibri" pitchFamily="34" charset="0"/>
                          <a:ea typeface="新細明體" charset="-120"/>
                          <a:cs typeface="Times New Roman" pitchFamily="18" charset="0"/>
                        </a:rPr>
                        <a:t>分</a:t>
                      </a: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alibri" pitchFamily="34" charset="0"/>
                          <a:ea typeface="新細明體" charset="-120"/>
                          <a:cs typeface="Times New Roman" pitchFamily="18" charset="0"/>
                        </a:rPr>
                        <a:t>)</a:t>
                      </a:r>
                      <a:endParaRPr kumimoji="0" lang="zh-TW" altLang="zh-TW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46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charset="-120"/>
                          <a:cs typeface="Times New Roman" pitchFamily="18" charset="0"/>
                        </a:rPr>
                        <a:t>22</a:t>
                      </a:r>
                      <a:endParaRPr kumimoji="0" lang="zh-TW" altLang="zh-TW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charset="-120"/>
                          <a:cs typeface="Times New Roman" pitchFamily="18" charset="0"/>
                        </a:rPr>
                        <a:t>龍農</a:t>
                      </a: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charset="-120"/>
                          <a:cs typeface="Times New Roman" pitchFamily="18" charset="0"/>
                        </a:rPr>
                        <a:t>(</a:t>
                      </a: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charset="-120"/>
                          <a:cs typeface="Times New Roman" pitchFamily="18" charset="0"/>
                        </a:rPr>
                        <a:t>農</a:t>
                      </a: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charset="-12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778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alibri" pitchFamily="34" charset="0"/>
                          <a:ea typeface="新細明體" charset="-120"/>
                          <a:cs typeface="Times New Roman" pitchFamily="18" charset="0"/>
                        </a:rPr>
                        <a:t>4B1C(19</a:t>
                      </a: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alibri" pitchFamily="34" charset="0"/>
                          <a:ea typeface="新細明體" charset="-120"/>
                          <a:cs typeface="Times New Roman" pitchFamily="18" charset="0"/>
                        </a:rPr>
                        <a:t>分</a:t>
                      </a: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alibri" pitchFamily="34" charset="0"/>
                          <a:ea typeface="新細明體" charset="-120"/>
                          <a:cs typeface="Times New Roman" pitchFamily="18" charset="0"/>
                        </a:rPr>
                        <a:t>)</a:t>
                      </a:r>
                      <a:endParaRPr kumimoji="0" lang="zh-TW" altLang="zh-TW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alibri" pitchFamily="34" charset="0"/>
                          <a:ea typeface="新細明體" charset="-120"/>
                          <a:cs typeface="Times New Roman" pitchFamily="18" charset="0"/>
                        </a:rPr>
                        <a:t>3B2C</a:t>
                      </a: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alibri" pitchFamily="34" charset="0"/>
                          <a:ea typeface="新細明體" charset="-12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alibri" pitchFamily="34" charset="0"/>
                          <a:ea typeface="新細明體" charset="-120"/>
                          <a:cs typeface="Times New Roman" pitchFamily="18" charset="0"/>
                        </a:rPr>
                        <a:t> (19</a:t>
                      </a: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alibri" pitchFamily="34" charset="0"/>
                          <a:ea typeface="新細明體" charset="-120"/>
                          <a:cs typeface="Times New Roman" pitchFamily="18" charset="0"/>
                        </a:rPr>
                        <a:t>分</a:t>
                      </a: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alibri" pitchFamily="34" charset="0"/>
                          <a:ea typeface="新細明體" charset="-120"/>
                          <a:cs typeface="Times New Roman" pitchFamily="18" charset="0"/>
                        </a:rPr>
                        <a:t>)</a:t>
                      </a:r>
                      <a:endParaRPr kumimoji="0" lang="zh-TW" altLang="zh-TW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sp>
        <p:nvSpPr>
          <p:cNvPr id="185398" name="文字方塊 4"/>
          <p:cNvSpPr txBox="1">
            <a:spLocks noChangeArrowheads="1"/>
          </p:cNvSpPr>
          <p:nvPr/>
        </p:nvSpPr>
        <p:spPr bwMode="auto">
          <a:xfrm>
            <a:off x="1476375" y="6308725"/>
            <a:ext cx="54546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b="1">
                <a:solidFill>
                  <a:srgbClr val="0033CC"/>
                </a:solidFill>
              </a:rPr>
              <a:t>註 </a:t>
            </a:r>
            <a:r>
              <a:rPr lang="en-US" altLang="zh-TW" b="1">
                <a:solidFill>
                  <a:srgbClr val="0033CC"/>
                </a:solidFill>
              </a:rPr>
              <a:t>:</a:t>
            </a:r>
            <a:r>
              <a:rPr lang="zh-TW" altLang="en-US" b="1">
                <a:solidFill>
                  <a:srgbClr val="0033CC"/>
                </a:solidFill>
              </a:rPr>
              <a:t> 以上資料僅供參考，錄取標準仍以各校資料為主</a:t>
            </a:r>
          </a:p>
        </p:txBody>
      </p:sp>
    </p:spTree>
    <p:extLst>
      <p:ext uri="{BB962C8B-B14F-4D97-AF65-F5344CB8AC3E}">
        <p14:creationId xmlns:p14="http://schemas.microsoft.com/office/powerpoint/2010/main" xmlns="" val="112963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89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寫作注意事項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8313" y="1844824"/>
            <a:ext cx="8229600" cy="4309914"/>
          </a:xfrm>
        </p:spPr>
        <p:txBody>
          <a:bodyPr/>
          <a:lstStyle/>
          <a:p>
            <a:pPr marL="342405" indent="-342405" defTabSz="913837" eaLnBrk="1" hangingPunct="1">
              <a:buClr>
                <a:srgbClr val="3333CC"/>
              </a:buClr>
              <a:buSzPct val="60000"/>
              <a:buFont typeface="Wingdings" pitchFamily="2" charset="2"/>
              <a:buChar char="n"/>
              <a:defRPr/>
            </a:pPr>
            <a:r>
              <a:rPr lang="zh-TW" altLang="en-US" sz="2900" b="1" dirty="0">
                <a:solidFill>
                  <a:srgbClr val="0000FF"/>
                </a:solidFill>
                <a:latin typeface="Arial Black" pitchFamily="34" charset="0"/>
                <a:ea typeface="華康中黑體" pitchFamily="49" charset="-120"/>
              </a:rPr>
              <a:t>務必</a:t>
            </a:r>
            <a:r>
              <a:rPr lang="zh-TW" altLang="en-US" sz="2900" b="1" dirty="0">
                <a:solidFill>
                  <a:srgbClr val="CC0099"/>
                </a:solidFill>
                <a:latin typeface="Arial Black" pitchFamily="34" charset="0"/>
                <a:ea typeface="華康中黑體" pitchFamily="49" charset="-120"/>
              </a:rPr>
              <a:t>使用黑色墨水的</a:t>
            </a:r>
            <a:r>
              <a:rPr lang="zh-TW" altLang="en-US" sz="2900" b="1" dirty="0" smtClean="0">
                <a:solidFill>
                  <a:srgbClr val="CC0099"/>
                </a:solidFill>
                <a:latin typeface="Arial Black" pitchFamily="34" charset="0"/>
                <a:ea typeface="華康中黑體" pitchFamily="49" charset="-120"/>
              </a:rPr>
              <a:t>筆</a:t>
            </a:r>
            <a:r>
              <a:rPr lang="en-US" altLang="zh-TW" sz="2900" b="1" dirty="0" smtClean="0">
                <a:solidFill>
                  <a:srgbClr val="CC0099"/>
                </a:solidFill>
                <a:latin typeface="Arial Black" pitchFamily="34" charset="0"/>
                <a:ea typeface="華康中黑體" pitchFamily="49" charset="-120"/>
              </a:rPr>
              <a:t>0.5</a:t>
            </a:r>
            <a:r>
              <a:rPr lang="zh-TW" altLang="en-US" sz="2900" b="1" dirty="0" smtClean="0">
                <a:solidFill>
                  <a:srgbClr val="0000FF"/>
                </a:solidFill>
                <a:latin typeface="Arial Black" pitchFamily="34" charset="0"/>
                <a:ea typeface="華康中黑體" pitchFamily="49" charset="-120"/>
              </a:rPr>
              <a:t>書寫</a:t>
            </a:r>
            <a:r>
              <a:rPr lang="zh-TW" altLang="en-US" sz="2900" b="1" dirty="0" smtClean="0">
                <a:solidFill>
                  <a:srgbClr val="0000FF"/>
                </a:solidFill>
                <a:latin typeface="Arial Black" pitchFamily="34" charset="0"/>
                <a:ea typeface="華康中黑體" pitchFamily="49" charset="-120"/>
              </a:rPr>
              <a:t>，不得使用鉛筆。</a:t>
            </a:r>
          </a:p>
          <a:p>
            <a:pPr marL="342405" indent="-342405" defTabSz="913837" eaLnBrk="1" hangingPunct="1">
              <a:buClr>
                <a:srgbClr val="3333CC"/>
              </a:buClr>
              <a:buSzPct val="60000"/>
              <a:buFont typeface="Wingdings" pitchFamily="2" charset="2"/>
              <a:buChar char="n"/>
              <a:defRPr/>
            </a:pPr>
            <a:r>
              <a:rPr lang="zh-TW" altLang="en-US" sz="2900" b="1" dirty="0" smtClean="0">
                <a:solidFill>
                  <a:srgbClr val="0000FF"/>
                </a:solidFill>
                <a:latin typeface="Arial Black" pitchFamily="34" charset="0"/>
                <a:ea typeface="華康中黑體" pitchFamily="49" charset="-120"/>
              </a:rPr>
              <a:t>用</a:t>
            </a:r>
            <a:r>
              <a:rPr lang="zh-TW" altLang="en-US" sz="2900" b="1" dirty="0">
                <a:solidFill>
                  <a:srgbClr val="0000FF"/>
                </a:solidFill>
                <a:latin typeface="Arial Black" pitchFamily="34" charset="0"/>
                <a:ea typeface="華康中黑體" pitchFamily="49" charset="-120"/>
              </a:rPr>
              <a:t>本國文字</a:t>
            </a:r>
            <a:r>
              <a:rPr lang="zh-TW" altLang="en-US" sz="2900" b="1" dirty="0" smtClean="0">
                <a:solidFill>
                  <a:srgbClr val="0000FF"/>
                </a:solidFill>
                <a:latin typeface="Arial Black" pitchFamily="34" charset="0"/>
                <a:ea typeface="華康中黑體" pitchFamily="49" charset="-120"/>
              </a:rPr>
              <a:t>書寫</a:t>
            </a:r>
            <a:r>
              <a:rPr lang="zh-TW" altLang="en-US" sz="2900" b="1" dirty="0" smtClean="0">
                <a:solidFill>
                  <a:srgbClr val="0000FF"/>
                </a:solidFill>
                <a:latin typeface="Arial Black" pitchFamily="34" charset="0"/>
                <a:ea typeface="華康中黑體" pitchFamily="49" charset="-120"/>
              </a:rPr>
              <a:t>，</a:t>
            </a:r>
            <a:r>
              <a:rPr lang="zh-TW" altLang="en-US" sz="2900" b="1" dirty="0" smtClean="0">
                <a:solidFill>
                  <a:srgbClr val="CC0099"/>
                </a:solidFill>
                <a:latin typeface="Arial Black" pitchFamily="34" charset="0"/>
                <a:ea typeface="華康中黑體" pitchFamily="49" charset="-120"/>
              </a:rPr>
              <a:t>不可</a:t>
            </a:r>
            <a:r>
              <a:rPr lang="zh-TW" altLang="en-US" sz="2900" b="1" dirty="0" smtClean="0">
                <a:solidFill>
                  <a:srgbClr val="CC0099"/>
                </a:solidFill>
                <a:latin typeface="Arial Black" pitchFamily="34" charset="0"/>
                <a:ea typeface="華康中黑體" pitchFamily="49" charset="-120"/>
              </a:rPr>
              <a:t>使用詩歌體</a:t>
            </a:r>
            <a:r>
              <a:rPr lang="zh-TW" altLang="en-US" sz="2900" b="1" dirty="0" smtClean="0">
                <a:solidFill>
                  <a:srgbClr val="CC0099"/>
                </a:solidFill>
                <a:latin typeface="Arial Black" pitchFamily="34" charset="0"/>
                <a:ea typeface="華康中黑體" pitchFamily="49" charset="-120"/>
              </a:rPr>
              <a:t>。</a:t>
            </a:r>
            <a:endParaRPr lang="en-US" altLang="zh-TW" sz="2900" b="1" dirty="0" smtClean="0">
              <a:solidFill>
                <a:srgbClr val="CC0099"/>
              </a:solidFill>
              <a:latin typeface="Arial Black" pitchFamily="34" charset="0"/>
              <a:ea typeface="華康中黑體" pitchFamily="49" charset="-120"/>
            </a:endParaRPr>
          </a:p>
          <a:p>
            <a:pPr marL="342405" indent="-342405" defTabSz="913837" eaLnBrk="1" hangingPunct="1">
              <a:buClr>
                <a:srgbClr val="3333CC"/>
              </a:buClr>
              <a:buSzPct val="60000"/>
              <a:buNone/>
              <a:defRPr/>
            </a:pPr>
            <a:r>
              <a:rPr lang="zh-TW" altLang="en-US" sz="2900" b="1" dirty="0" smtClean="0">
                <a:solidFill>
                  <a:srgbClr val="CC0099"/>
                </a:solidFill>
                <a:latin typeface="Arial Black" pitchFamily="34" charset="0"/>
                <a:ea typeface="華康中黑體" pitchFamily="49" charset="-120"/>
              </a:rPr>
              <a:t>   </a:t>
            </a:r>
            <a:r>
              <a:rPr lang="zh-TW" altLang="en-US" sz="2900" b="1" dirty="0" smtClean="0">
                <a:solidFill>
                  <a:srgbClr val="0000FF"/>
                </a:solidFill>
                <a:latin typeface="Arial Black" pitchFamily="34" charset="0"/>
                <a:ea typeface="華康中黑體" pitchFamily="49" charset="-120"/>
              </a:rPr>
              <a:t>答案</a:t>
            </a:r>
            <a:r>
              <a:rPr lang="zh-TW" altLang="en-US" sz="2900" b="1" dirty="0">
                <a:solidFill>
                  <a:srgbClr val="0000FF"/>
                </a:solidFill>
                <a:latin typeface="Arial Black" pitchFamily="34" charset="0"/>
                <a:ea typeface="華康中黑體" pitchFamily="49" charset="-120"/>
              </a:rPr>
              <a:t>內</a:t>
            </a:r>
            <a:r>
              <a:rPr lang="zh-TW" altLang="en-US" sz="2900" b="1" dirty="0">
                <a:solidFill>
                  <a:srgbClr val="CC0099"/>
                </a:solidFill>
                <a:latin typeface="Arial Black" pitchFamily="34" charset="0"/>
                <a:ea typeface="華康中黑體" pitchFamily="49" charset="-120"/>
              </a:rPr>
              <a:t>不得透露私人身分</a:t>
            </a:r>
            <a:r>
              <a:rPr lang="zh-TW" altLang="en-US" sz="2900" b="1" dirty="0">
                <a:solidFill>
                  <a:srgbClr val="0000FF"/>
                </a:solidFill>
                <a:latin typeface="Arial Black" pitchFamily="34" charset="0"/>
                <a:ea typeface="華康中黑體" pitchFamily="49" charset="-120"/>
              </a:rPr>
              <a:t>，且不得於答案紙上註記任何符號及圖形。</a:t>
            </a:r>
          </a:p>
          <a:p>
            <a:pPr marL="342405" indent="-342405" defTabSz="913837" eaLnBrk="1" hangingPunct="1">
              <a:buClr>
                <a:srgbClr val="3333CC"/>
              </a:buClr>
              <a:buSzPct val="60000"/>
              <a:buFont typeface="Wingdings" pitchFamily="2" charset="2"/>
              <a:buChar char="n"/>
              <a:defRPr/>
            </a:pPr>
            <a:r>
              <a:rPr lang="zh-TW" altLang="en-US" sz="2900" b="1" dirty="0" smtClean="0">
                <a:solidFill>
                  <a:srgbClr val="0000FF"/>
                </a:solidFill>
                <a:latin typeface="Arial Black" pitchFamily="34" charset="0"/>
                <a:ea typeface="華康中黑體" pitchFamily="49" charset="-120"/>
              </a:rPr>
              <a:t>於</a:t>
            </a:r>
            <a:r>
              <a:rPr lang="zh-TW" altLang="en-US" sz="2900" b="1" dirty="0">
                <a:solidFill>
                  <a:srgbClr val="0000FF"/>
                </a:solidFill>
                <a:latin typeface="Arial Black" pitchFamily="34" charset="0"/>
                <a:ea typeface="華康中黑體" pitchFamily="49" charset="-120"/>
              </a:rPr>
              <a:t>答案紙上作答，如需擬草稿，可使用題本中之空白頁。</a:t>
            </a:r>
          </a:p>
          <a:p>
            <a:pPr marL="342859" indent="-342859" eaLnBrk="1" hangingPunct="1">
              <a:defRPr/>
            </a:pPr>
            <a:endParaRPr lang="zh-TW" altLang="en-US" b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106480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3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4000" smtClean="0">
                <a:solidFill>
                  <a:srgbClr val="FFFFFF"/>
                </a:solidFill>
              </a:rPr>
              <a:t>免試會考決勝負</a:t>
            </a:r>
            <a:endParaRPr lang="zh-TW" altLang="en-US" sz="4000" smtClean="0"/>
          </a:p>
        </p:txBody>
      </p:sp>
      <p:sp>
        <p:nvSpPr>
          <p:cNvPr id="192514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sz="2800" b="1" dirty="0" smtClean="0">
                <a:solidFill>
                  <a:srgbClr val="0033CC"/>
                </a:solidFill>
              </a:rPr>
              <a:t>105</a:t>
            </a:r>
            <a:r>
              <a:rPr lang="zh-TW" altLang="en-US" sz="2800" b="1" dirty="0" smtClean="0">
                <a:solidFill>
                  <a:srgbClr val="0033CC"/>
                </a:solidFill>
              </a:rPr>
              <a:t>會考成績 精熟</a:t>
            </a:r>
            <a:r>
              <a:rPr lang="zh-TW" altLang="en-US" sz="2800" b="1" dirty="0" smtClean="0">
                <a:solidFill>
                  <a:srgbClr val="0033CC"/>
                </a:solidFill>
              </a:rPr>
              <a:t>級</a:t>
            </a:r>
            <a:r>
              <a:rPr lang="en-US" altLang="zh-TW" sz="2800" b="1" dirty="0" smtClean="0">
                <a:solidFill>
                  <a:srgbClr val="0033CC"/>
                </a:solidFill>
              </a:rPr>
              <a:t>(A)</a:t>
            </a:r>
            <a:r>
              <a:rPr lang="zh-TW" altLang="en-US" sz="2800" b="1" dirty="0" smtClean="0">
                <a:solidFill>
                  <a:srgbClr val="0033CC"/>
                </a:solidFill>
              </a:rPr>
              <a:t> 需</a:t>
            </a:r>
            <a:r>
              <a:rPr lang="zh-TW" altLang="en-US" sz="2800" b="1" dirty="0" smtClean="0">
                <a:solidFill>
                  <a:srgbClr val="0033CC"/>
                </a:solidFill>
              </a:rPr>
              <a:t>答對</a:t>
            </a:r>
            <a:r>
              <a:rPr lang="en-US" altLang="zh-TW" sz="2800" b="1" dirty="0" smtClean="0">
                <a:solidFill>
                  <a:srgbClr val="0033CC"/>
                </a:solidFill>
              </a:rPr>
              <a:t>85%</a:t>
            </a:r>
            <a:r>
              <a:rPr lang="zh-TW" altLang="en-US" sz="2800" b="1" dirty="0" smtClean="0">
                <a:solidFill>
                  <a:srgbClr val="0033CC"/>
                </a:solidFill>
              </a:rPr>
              <a:t>題目</a:t>
            </a: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900113" y="2276475"/>
          <a:ext cx="7344816" cy="288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6"/>
                <a:gridCol w="1224136"/>
                <a:gridCol w="1224136"/>
                <a:gridCol w="1224136"/>
                <a:gridCol w="1224136"/>
                <a:gridCol w="1224136"/>
              </a:tblGrid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/>
                        <a:t>成績</a:t>
                      </a:r>
                      <a:endParaRPr lang="zh-TW" alt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/>
                        <a:t>國文</a:t>
                      </a:r>
                      <a:endParaRPr lang="en-US" altLang="zh-TW" sz="2000" dirty="0" smtClean="0"/>
                    </a:p>
                    <a:p>
                      <a:pPr algn="ctr"/>
                      <a:r>
                        <a:rPr lang="en-US" altLang="zh-TW" sz="2000" dirty="0" smtClean="0"/>
                        <a:t>48</a:t>
                      </a:r>
                      <a:r>
                        <a:rPr lang="zh-TW" altLang="en-US" sz="2000" dirty="0" smtClean="0"/>
                        <a:t>題</a:t>
                      </a:r>
                      <a:endParaRPr lang="zh-TW" alt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/>
                        <a:t>英語</a:t>
                      </a:r>
                      <a:endParaRPr lang="en-US" altLang="zh-TW" sz="2000" dirty="0" smtClean="0"/>
                    </a:p>
                    <a:p>
                      <a:pPr algn="ctr"/>
                      <a:r>
                        <a:rPr lang="en-US" altLang="zh-TW" sz="2000" dirty="0" smtClean="0"/>
                        <a:t>40</a:t>
                      </a:r>
                      <a:r>
                        <a:rPr lang="zh-TW" altLang="en-US" sz="2000" dirty="0" smtClean="0"/>
                        <a:t>題</a:t>
                      </a:r>
                      <a:endParaRPr lang="zh-TW" alt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/>
                        <a:t>數學</a:t>
                      </a:r>
                      <a:endParaRPr lang="en-US" altLang="zh-TW" sz="2000" dirty="0" smtClean="0"/>
                    </a:p>
                    <a:p>
                      <a:pPr algn="ctr"/>
                      <a:r>
                        <a:rPr lang="en-US" altLang="zh-TW" sz="2000" dirty="0" smtClean="0"/>
                        <a:t>25</a:t>
                      </a:r>
                      <a:r>
                        <a:rPr lang="zh-TW" altLang="en-US" sz="2000" dirty="0" smtClean="0"/>
                        <a:t>題</a:t>
                      </a:r>
                      <a:endParaRPr lang="zh-TW" alt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/>
                        <a:t>社會</a:t>
                      </a:r>
                      <a:endParaRPr lang="en-US" altLang="zh-TW" sz="2000" dirty="0" smtClean="0"/>
                    </a:p>
                    <a:p>
                      <a:pPr algn="ctr"/>
                      <a:r>
                        <a:rPr lang="en-US" altLang="zh-TW" sz="2000" dirty="0" smtClean="0"/>
                        <a:t>63</a:t>
                      </a:r>
                      <a:r>
                        <a:rPr lang="zh-TW" altLang="en-US" sz="2000" dirty="0" smtClean="0"/>
                        <a:t>題</a:t>
                      </a:r>
                      <a:endParaRPr lang="zh-TW" alt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/>
                        <a:t>自然</a:t>
                      </a:r>
                      <a:endParaRPr lang="en-US" altLang="zh-TW" sz="2000" dirty="0" smtClean="0"/>
                    </a:p>
                    <a:p>
                      <a:pPr algn="ctr"/>
                      <a:r>
                        <a:rPr lang="en-US" altLang="zh-TW" sz="2000" dirty="0" smtClean="0"/>
                        <a:t>54</a:t>
                      </a:r>
                      <a:r>
                        <a:rPr lang="zh-TW" altLang="en-US" sz="2000" dirty="0" smtClean="0"/>
                        <a:t>題</a:t>
                      </a:r>
                      <a:endParaRPr lang="zh-TW" alt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/>
                        <a:t>精熟</a:t>
                      </a:r>
                      <a:r>
                        <a:rPr lang="en-US" altLang="zh-TW" sz="2000" b="1" dirty="0" smtClean="0"/>
                        <a:t>A</a:t>
                      </a:r>
                      <a:endParaRPr lang="zh-TW" altLang="en-US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solidFill>
                            <a:srgbClr val="CC0099"/>
                          </a:solidFill>
                        </a:rPr>
                        <a:t>41</a:t>
                      </a:r>
                      <a:r>
                        <a:rPr lang="en-US" altLang="zh-TW" sz="2000" b="1" dirty="0" smtClean="0"/>
                        <a:t>~48</a:t>
                      </a:r>
                      <a:endParaRPr lang="zh-TW" altLang="en-US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solidFill>
                            <a:srgbClr val="CC0099"/>
                          </a:solidFill>
                        </a:rPr>
                        <a:t>33</a:t>
                      </a:r>
                      <a:r>
                        <a:rPr lang="en-US" altLang="zh-TW" sz="2000" b="1" dirty="0" smtClean="0"/>
                        <a:t>~40</a:t>
                      </a:r>
                      <a:endParaRPr lang="zh-TW" altLang="en-US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solidFill>
                            <a:srgbClr val="CC0099"/>
                          </a:solidFill>
                        </a:rPr>
                        <a:t>22</a:t>
                      </a:r>
                      <a:r>
                        <a:rPr lang="en-US" altLang="zh-TW" sz="2000" b="1" dirty="0" smtClean="0"/>
                        <a:t>~25</a:t>
                      </a:r>
                      <a:endParaRPr lang="zh-TW" altLang="en-US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solidFill>
                            <a:srgbClr val="CC0099"/>
                          </a:solidFill>
                        </a:rPr>
                        <a:t>53</a:t>
                      </a:r>
                      <a:r>
                        <a:rPr lang="en-US" altLang="zh-TW" sz="2000" b="1" dirty="0" smtClean="0"/>
                        <a:t>~63</a:t>
                      </a:r>
                      <a:endParaRPr lang="zh-TW" altLang="en-US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solidFill>
                            <a:srgbClr val="CC0099"/>
                          </a:solidFill>
                        </a:rPr>
                        <a:t>47</a:t>
                      </a:r>
                      <a:r>
                        <a:rPr lang="en-US" altLang="zh-TW" sz="2000" b="1" dirty="0" smtClean="0"/>
                        <a:t>~54</a:t>
                      </a:r>
                      <a:endParaRPr lang="zh-TW" altLang="en-US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/>
                        <a:t>基礎</a:t>
                      </a:r>
                      <a:r>
                        <a:rPr lang="en-US" altLang="zh-TW" sz="2000" b="1" dirty="0" smtClean="0"/>
                        <a:t>B</a:t>
                      </a:r>
                      <a:endParaRPr lang="zh-TW" altLang="en-US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solidFill>
                            <a:srgbClr val="CC0099"/>
                          </a:solidFill>
                        </a:rPr>
                        <a:t>20</a:t>
                      </a:r>
                      <a:r>
                        <a:rPr lang="en-US" altLang="zh-TW" sz="2000" b="1" dirty="0" smtClean="0"/>
                        <a:t>~40</a:t>
                      </a:r>
                      <a:endParaRPr lang="zh-TW" altLang="en-US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solidFill>
                            <a:srgbClr val="CC0099"/>
                          </a:solidFill>
                        </a:rPr>
                        <a:t>13</a:t>
                      </a:r>
                      <a:r>
                        <a:rPr lang="en-US" altLang="zh-TW" sz="2000" b="1" dirty="0" smtClean="0"/>
                        <a:t>~32</a:t>
                      </a:r>
                      <a:endParaRPr lang="zh-TW" altLang="en-US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solidFill>
                            <a:srgbClr val="CC0099"/>
                          </a:solidFill>
                        </a:rPr>
                        <a:t>10</a:t>
                      </a:r>
                      <a:r>
                        <a:rPr lang="en-US" altLang="zh-TW" sz="2000" b="1" dirty="0" smtClean="0"/>
                        <a:t>~21</a:t>
                      </a:r>
                      <a:endParaRPr lang="zh-TW" altLang="en-US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solidFill>
                            <a:srgbClr val="CC0099"/>
                          </a:solidFill>
                        </a:rPr>
                        <a:t>24</a:t>
                      </a:r>
                      <a:r>
                        <a:rPr lang="en-US" altLang="zh-TW" sz="2000" b="1" dirty="0" smtClean="0"/>
                        <a:t>~52</a:t>
                      </a:r>
                      <a:endParaRPr lang="zh-TW" altLang="en-US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solidFill>
                            <a:srgbClr val="CC0099"/>
                          </a:solidFill>
                        </a:rPr>
                        <a:t>19</a:t>
                      </a:r>
                      <a:r>
                        <a:rPr lang="en-US" altLang="zh-TW" sz="2000" b="1" dirty="0" smtClean="0"/>
                        <a:t>~45</a:t>
                      </a:r>
                      <a:endParaRPr lang="zh-TW" altLang="en-US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/>
                        <a:t>待加強</a:t>
                      </a:r>
                      <a:r>
                        <a:rPr lang="en-US" altLang="zh-TW" sz="2000" b="1" dirty="0" smtClean="0"/>
                        <a:t>C</a:t>
                      </a:r>
                      <a:endParaRPr lang="zh-TW" altLang="en-US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200" b="1" dirty="0" smtClean="0">
                          <a:solidFill>
                            <a:srgbClr val="CC0099"/>
                          </a:solidFill>
                        </a:rPr>
                        <a:t>0</a:t>
                      </a:r>
                      <a:r>
                        <a:rPr lang="zh-TW" altLang="en-US" sz="2200" b="1" dirty="0" smtClean="0">
                          <a:solidFill>
                            <a:srgbClr val="CC0099"/>
                          </a:solidFill>
                        </a:rPr>
                        <a:t> </a:t>
                      </a:r>
                      <a:r>
                        <a:rPr lang="en-US" altLang="zh-TW" sz="2200" b="1" dirty="0" smtClean="0">
                          <a:solidFill>
                            <a:srgbClr val="CC0099"/>
                          </a:solidFill>
                        </a:rPr>
                        <a:t>~</a:t>
                      </a:r>
                      <a:r>
                        <a:rPr lang="zh-TW" altLang="en-US" sz="2200" b="1" dirty="0" smtClean="0">
                          <a:solidFill>
                            <a:srgbClr val="CC0099"/>
                          </a:solidFill>
                        </a:rPr>
                        <a:t> </a:t>
                      </a:r>
                      <a:r>
                        <a:rPr lang="en-US" altLang="zh-TW" sz="2200" b="1" dirty="0" smtClean="0">
                          <a:solidFill>
                            <a:srgbClr val="CC0099"/>
                          </a:solidFill>
                        </a:rPr>
                        <a:t>19</a:t>
                      </a:r>
                      <a:endParaRPr lang="zh-TW" altLang="en-US" sz="2200" b="1" dirty="0">
                        <a:solidFill>
                          <a:srgbClr val="CC0099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200" b="1" dirty="0" smtClean="0">
                          <a:solidFill>
                            <a:srgbClr val="CC0099"/>
                          </a:solidFill>
                        </a:rPr>
                        <a:t>0~12</a:t>
                      </a:r>
                      <a:endParaRPr lang="zh-TW" altLang="en-US" sz="2200" b="1" dirty="0">
                        <a:solidFill>
                          <a:srgbClr val="CC0099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200" b="1" dirty="0" smtClean="0">
                          <a:solidFill>
                            <a:srgbClr val="CC0099"/>
                          </a:solidFill>
                        </a:rPr>
                        <a:t>0~9</a:t>
                      </a:r>
                      <a:endParaRPr lang="zh-TW" altLang="en-US" sz="2200" b="1" dirty="0">
                        <a:solidFill>
                          <a:srgbClr val="CC0099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200" b="1" dirty="0" smtClean="0">
                          <a:solidFill>
                            <a:srgbClr val="CC0099"/>
                          </a:solidFill>
                        </a:rPr>
                        <a:t>0~23</a:t>
                      </a:r>
                      <a:endParaRPr lang="zh-TW" altLang="en-US" sz="2200" b="1" dirty="0">
                        <a:solidFill>
                          <a:srgbClr val="CC0099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200" b="1" dirty="0" smtClean="0">
                          <a:solidFill>
                            <a:srgbClr val="CC0099"/>
                          </a:solidFill>
                        </a:rPr>
                        <a:t>0~18</a:t>
                      </a:r>
                      <a:endParaRPr lang="zh-TW" altLang="en-US" sz="2200" b="1" dirty="0">
                        <a:solidFill>
                          <a:srgbClr val="CC0099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5880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7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4000" smtClean="0"/>
              <a:t>會考注意事項</a:t>
            </a:r>
          </a:p>
        </p:txBody>
      </p:sp>
      <p:sp>
        <p:nvSpPr>
          <p:cNvPr id="193538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zh-TW" sz="2800" b="1" smtClean="0">
                <a:solidFill>
                  <a:srgbClr val="CC0099"/>
                </a:solidFill>
              </a:rPr>
              <a:t>(1)</a:t>
            </a:r>
            <a:r>
              <a:rPr lang="zh-TW" altLang="en-US" sz="2800" b="1" smtClean="0">
                <a:solidFill>
                  <a:srgbClr val="CC0099"/>
                </a:solidFill>
              </a:rPr>
              <a:t>單科突破 </a:t>
            </a:r>
            <a:r>
              <a:rPr lang="en-US" altLang="zh-TW" sz="2800" b="1" smtClean="0">
                <a:solidFill>
                  <a:srgbClr val="CC0099"/>
                </a:solidFill>
              </a:rPr>
              <a:t>:  1A4B </a:t>
            </a:r>
            <a:r>
              <a:rPr lang="zh-TW" altLang="en-US" sz="2800" b="1" smtClean="0">
                <a:solidFill>
                  <a:srgbClr val="CC0099"/>
                </a:solidFill>
              </a:rPr>
              <a:t>好校好科任你選</a:t>
            </a:r>
          </a:p>
          <a:p>
            <a:pPr marL="0" indent="0" eaLnBrk="1" hangingPunct="1">
              <a:buFontTx/>
              <a:buNone/>
            </a:pPr>
            <a:r>
              <a:rPr lang="zh-TW" altLang="en-US" sz="2800" b="1" smtClean="0">
                <a:solidFill>
                  <a:srgbClr val="CC0099"/>
                </a:solidFill>
              </a:rPr>
              <a:t>        </a:t>
            </a:r>
            <a:r>
              <a:rPr lang="en-US" altLang="zh-TW" sz="2800" b="1" smtClean="0">
                <a:solidFill>
                  <a:srgbClr val="CC0099"/>
                </a:solidFill>
              </a:rPr>
              <a:t>A.</a:t>
            </a:r>
            <a:r>
              <a:rPr lang="zh-TW" altLang="en-US" sz="2800" b="1" smtClean="0">
                <a:solidFill>
                  <a:srgbClr val="CC0099"/>
                </a:solidFill>
              </a:rPr>
              <a:t> 先有</a:t>
            </a:r>
            <a:r>
              <a:rPr lang="en-US" altLang="zh-TW" sz="2800" b="1" smtClean="0">
                <a:solidFill>
                  <a:srgbClr val="CC0099"/>
                </a:solidFill>
              </a:rPr>
              <a:t>5B</a:t>
            </a:r>
            <a:r>
              <a:rPr lang="zh-TW" altLang="en-US" sz="2800" b="1" smtClean="0">
                <a:solidFill>
                  <a:srgbClr val="CC0099"/>
                </a:solidFill>
              </a:rPr>
              <a:t>為基礎。</a:t>
            </a:r>
            <a:endParaRPr lang="en-US" altLang="zh-TW" sz="2800" b="1" smtClean="0">
              <a:solidFill>
                <a:srgbClr val="CC0099"/>
              </a:solidFill>
            </a:endParaRPr>
          </a:p>
          <a:p>
            <a:pPr marL="0" indent="0" eaLnBrk="1" hangingPunct="1">
              <a:buFontTx/>
              <a:buNone/>
            </a:pPr>
            <a:r>
              <a:rPr lang="zh-TW" altLang="en-US" sz="2800" b="1" smtClean="0">
                <a:solidFill>
                  <a:srgbClr val="0033CC"/>
                </a:solidFill>
              </a:rPr>
              <a:t>        </a:t>
            </a:r>
            <a:r>
              <a:rPr lang="en-US" altLang="zh-TW" sz="2800" b="1" smtClean="0">
                <a:solidFill>
                  <a:srgbClr val="0033CC"/>
                </a:solidFill>
              </a:rPr>
              <a:t>B. </a:t>
            </a:r>
            <a:r>
              <a:rPr lang="zh-TW" altLang="en-US" sz="2800" b="1" smtClean="0">
                <a:solidFill>
                  <a:srgbClr val="0033CC"/>
                </a:solidFill>
              </a:rPr>
              <a:t>再求</a:t>
            </a:r>
            <a:r>
              <a:rPr lang="en-US" altLang="zh-TW" sz="2800" b="1" smtClean="0">
                <a:solidFill>
                  <a:srgbClr val="0033CC"/>
                </a:solidFill>
              </a:rPr>
              <a:t>1A4B</a:t>
            </a:r>
            <a:r>
              <a:rPr lang="zh-TW" altLang="en-US" sz="2800" b="1" smtClean="0">
                <a:solidFill>
                  <a:srgbClr val="0033CC"/>
                </a:solidFill>
              </a:rPr>
              <a:t>為目標</a:t>
            </a:r>
            <a:endParaRPr lang="en-US" altLang="zh-TW" sz="2800" b="1" smtClean="0">
              <a:solidFill>
                <a:srgbClr val="0033CC"/>
              </a:solidFill>
            </a:endParaRPr>
          </a:p>
          <a:p>
            <a:pPr marL="0" indent="0" eaLnBrk="1" hangingPunct="1">
              <a:buFontTx/>
              <a:buNone/>
            </a:pPr>
            <a:r>
              <a:rPr lang="zh-TW" altLang="en-US" sz="2800" b="1" smtClean="0">
                <a:solidFill>
                  <a:srgbClr val="0033CC"/>
                </a:solidFill>
              </a:rPr>
              <a:t>        </a:t>
            </a:r>
            <a:endParaRPr lang="en-US" altLang="zh-TW" sz="2800" b="1" smtClean="0">
              <a:solidFill>
                <a:srgbClr val="0033CC"/>
              </a:solidFill>
            </a:endParaRPr>
          </a:p>
          <a:p>
            <a:pPr marL="0" indent="0" eaLnBrk="1" hangingPunct="1">
              <a:buFontTx/>
              <a:buNone/>
            </a:pPr>
            <a:r>
              <a:rPr lang="zh-TW" altLang="en-US" sz="2800" b="1" smtClean="0">
                <a:solidFill>
                  <a:srgbClr val="0033CC"/>
                </a:solidFill>
              </a:rPr>
              <a:t>         </a:t>
            </a:r>
            <a:endParaRPr lang="en-US" altLang="zh-TW" sz="2800" b="1" smtClean="0">
              <a:solidFill>
                <a:srgbClr val="0033CC"/>
              </a:solidFill>
            </a:endParaRPr>
          </a:p>
          <a:p>
            <a:pPr marL="0" indent="0" eaLnBrk="1" hangingPunct="1">
              <a:buFontTx/>
              <a:buNone/>
            </a:pPr>
            <a:r>
              <a:rPr lang="zh-TW" altLang="en-US" sz="2800" b="1" smtClean="0">
                <a:solidFill>
                  <a:srgbClr val="CC0099"/>
                </a:solidFill>
              </a:rPr>
              <a:t>       </a:t>
            </a:r>
            <a:endParaRPr lang="en-US" altLang="zh-TW" sz="2800" b="1" smtClean="0">
              <a:solidFill>
                <a:srgbClr val="CC0099"/>
              </a:solidFill>
            </a:endParaRPr>
          </a:p>
          <a:p>
            <a:pPr marL="0" indent="0" eaLnBrk="1" hangingPunct="1">
              <a:buFontTx/>
              <a:buNone/>
            </a:pPr>
            <a:endParaRPr lang="en-US" altLang="zh-TW" sz="2800" b="1" smtClean="0">
              <a:solidFill>
                <a:srgbClr val="CC0099"/>
              </a:solidFill>
            </a:endParaRPr>
          </a:p>
          <a:p>
            <a:pPr marL="0" indent="0" eaLnBrk="1" hangingPunct="1">
              <a:buFontTx/>
              <a:buNone/>
            </a:pPr>
            <a:endParaRPr lang="en-US" altLang="zh-TW" sz="2800" b="1" smtClean="0">
              <a:solidFill>
                <a:srgbClr val="CC0099"/>
              </a:solidFill>
            </a:endParaRPr>
          </a:p>
          <a:p>
            <a:pPr marL="0" indent="0" eaLnBrk="1" hangingPunct="1">
              <a:buFontTx/>
              <a:buNone/>
            </a:pPr>
            <a:r>
              <a:rPr lang="zh-TW" altLang="en-US" sz="2800" b="1" smtClean="0">
                <a:solidFill>
                  <a:srgbClr val="CC0099"/>
                </a:solidFill>
              </a:rPr>
              <a:t>      註 </a:t>
            </a:r>
            <a:r>
              <a:rPr lang="en-US" altLang="zh-TW" sz="2800" b="1" smtClean="0">
                <a:solidFill>
                  <a:srgbClr val="CC0099"/>
                </a:solidFill>
              </a:rPr>
              <a:t>: </a:t>
            </a:r>
            <a:r>
              <a:rPr lang="zh-TW" altLang="en-US" sz="2800" b="1" smtClean="0">
                <a:solidFill>
                  <a:srgbClr val="CC0099"/>
                </a:solidFill>
              </a:rPr>
              <a:t>給分採</a:t>
            </a:r>
            <a:r>
              <a:rPr lang="en-US" altLang="zh-TW" sz="2800" b="1" smtClean="0">
                <a:solidFill>
                  <a:srgbClr val="CC0099"/>
                </a:solidFill>
              </a:rPr>
              <a:t>『</a:t>
            </a:r>
            <a:r>
              <a:rPr lang="zh-TW" altLang="en-US" sz="2800" b="1" smtClean="0">
                <a:solidFill>
                  <a:srgbClr val="CC0099"/>
                </a:solidFill>
              </a:rPr>
              <a:t>標準參照</a:t>
            </a:r>
            <a:r>
              <a:rPr lang="en-US" altLang="zh-TW" sz="2800" b="1" smtClean="0">
                <a:solidFill>
                  <a:srgbClr val="CC0099"/>
                </a:solidFill>
              </a:rPr>
              <a:t>』</a:t>
            </a:r>
            <a:r>
              <a:rPr lang="zh-TW" altLang="en-US" sz="2800" b="1" smtClean="0">
                <a:solidFill>
                  <a:srgbClr val="CC0099"/>
                </a:solidFill>
              </a:rPr>
              <a:t>方式</a:t>
            </a:r>
            <a:endParaRPr lang="en-US" altLang="zh-TW" sz="2800" b="1" smtClean="0">
              <a:solidFill>
                <a:srgbClr val="CC0099"/>
              </a:solidFill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1116013" y="3284538"/>
          <a:ext cx="7344816" cy="216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6"/>
                <a:gridCol w="1224136"/>
                <a:gridCol w="1224136"/>
                <a:gridCol w="1224136"/>
                <a:gridCol w="1224136"/>
                <a:gridCol w="1224136"/>
              </a:tblGrid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/>
                        <a:t>成績</a:t>
                      </a:r>
                      <a:endParaRPr lang="zh-TW" alt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/>
                        <a:t>國文</a:t>
                      </a:r>
                      <a:endParaRPr lang="en-US" altLang="zh-TW" sz="2000" dirty="0" smtClean="0"/>
                    </a:p>
                    <a:p>
                      <a:pPr algn="ctr"/>
                      <a:r>
                        <a:rPr lang="en-US" altLang="zh-TW" sz="2000" dirty="0" smtClean="0"/>
                        <a:t>48</a:t>
                      </a:r>
                      <a:r>
                        <a:rPr lang="zh-TW" altLang="en-US" sz="2000" dirty="0" smtClean="0"/>
                        <a:t>題</a:t>
                      </a:r>
                      <a:endParaRPr lang="zh-TW" alt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/>
                        <a:t>英語</a:t>
                      </a:r>
                      <a:endParaRPr lang="en-US" altLang="zh-TW" sz="2000" dirty="0" smtClean="0"/>
                    </a:p>
                    <a:p>
                      <a:pPr algn="ctr"/>
                      <a:r>
                        <a:rPr lang="en-US" altLang="zh-TW" sz="2000" dirty="0" smtClean="0"/>
                        <a:t>40</a:t>
                      </a:r>
                      <a:r>
                        <a:rPr lang="zh-TW" altLang="en-US" sz="2000" dirty="0" smtClean="0"/>
                        <a:t>題</a:t>
                      </a:r>
                      <a:endParaRPr lang="zh-TW" alt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/>
                        <a:t>數學</a:t>
                      </a:r>
                      <a:endParaRPr lang="en-US" altLang="zh-TW" sz="2000" dirty="0" smtClean="0"/>
                    </a:p>
                    <a:p>
                      <a:pPr algn="ctr"/>
                      <a:r>
                        <a:rPr lang="en-US" altLang="zh-TW" sz="2000" dirty="0" smtClean="0"/>
                        <a:t>25</a:t>
                      </a:r>
                      <a:r>
                        <a:rPr lang="zh-TW" altLang="en-US" sz="2000" dirty="0" smtClean="0"/>
                        <a:t>題</a:t>
                      </a:r>
                      <a:endParaRPr lang="zh-TW" alt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/>
                        <a:t>社會</a:t>
                      </a:r>
                      <a:endParaRPr lang="en-US" altLang="zh-TW" sz="2000" dirty="0" smtClean="0"/>
                    </a:p>
                    <a:p>
                      <a:pPr algn="ctr"/>
                      <a:r>
                        <a:rPr lang="en-US" altLang="zh-TW" sz="2000" dirty="0" smtClean="0"/>
                        <a:t>63</a:t>
                      </a:r>
                      <a:r>
                        <a:rPr lang="zh-TW" altLang="en-US" sz="2000" dirty="0" smtClean="0"/>
                        <a:t>題</a:t>
                      </a:r>
                      <a:endParaRPr lang="zh-TW" alt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/>
                        <a:t>自然</a:t>
                      </a:r>
                      <a:endParaRPr lang="en-US" altLang="zh-TW" sz="2000" dirty="0" smtClean="0"/>
                    </a:p>
                    <a:p>
                      <a:pPr algn="ctr"/>
                      <a:r>
                        <a:rPr lang="en-US" altLang="zh-TW" sz="2000" dirty="0" smtClean="0"/>
                        <a:t>54</a:t>
                      </a:r>
                      <a:r>
                        <a:rPr lang="zh-TW" altLang="en-US" sz="2000" dirty="0" smtClean="0"/>
                        <a:t>題</a:t>
                      </a:r>
                      <a:endParaRPr lang="zh-TW" alt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/>
                        <a:t>B</a:t>
                      </a:r>
                      <a:endParaRPr lang="zh-TW" altLang="en-US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 smtClean="0">
                          <a:solidFill>
                            <a:srgbClr val="CC0099"/>
                          </a:solidFill>
                        </a:rPr>
                        <a:t>20</a:t>
                      </a:r>
                      <a:endParaRPr lang="zh-TW" altLang="en-US" sz="2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 smtClean="0">
                          <a:solidFill>
                            <a:srgbClr val="CC0099"/>
                          </a:solidFill>
                        </a:rPr>
                        <a:t>13</a:t>
                      </a:r>
                      <a:endParaRPr lang="zh-TW" altLang="en-US" sz="2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 smtClean="0">
                          <a:solidFill>
                            <a:srgbClr val="CC0099"/>
                          </a:solidFill>
                        </a:rPr>
                        <a:t>10</a:t>
                      </a:r>
                      <a:endParaRPr lang="zh-TW" altLang="en-US" sz="2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 smtClean="0">
                          <a:solidFill>
                            <a:srgbClr val="CC0099"/>
                          </a:solidFill>
                        </a:rPr>
                        <a:t>24</a:t>
                      </a:r>
                      <a:endParaRPr lang="zh-TW" altLang="en-US" sz="2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 smtClean="0">
                          <a:solidFill>
                            <a:srgbClr val="CC0099"/>
                          </a:solidFill>
                        </a:rPr>
                        <a:t>19</a:t>
                      </a:r>
                      <a:endParaRPr lang="zh-TW" altLang="en-US" sz="2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/>
                        <a:t>基本答對</a:t>
                      </a:r>
                      <a:endParaRPr lang="zh-TW" altLang="en-US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zh-TW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zh-TW" alt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zh-TW" alt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zh-TW" alt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zh-TW" alt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96915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1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4000" smtClean="0"/>
              <a:t>會考注意事項</a:t>
            </a:r>
          </a:p>
        </p:txBody>
      </p:sp>
      <p:sp>
        <p:nvSpPr>
          <p:cNvPr id="194562" name="內容版面配置區 2"/>
          <p:cNvSpPr>
            <a:spLocks noGrp="1"/>
          </p:cNvSpPr>
          <p:nvPr>
            <p:ph idx="1"/>
          </p:nvPr>
        </p:nvSpPr>
        <p:spPr>
          <a:xfrm>
            <a:off x="935038" y="1268413"/>
            <a:ext cx="8229600" cy="4525962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zh-TW" sz="2800" b="1" smtClean="0">
                <a:solidFill>
                  <a:srgbClr val="CC0099"/>
                </a:solidFill>
              </a:rPr>
              <a:t>(2)</a:t>
            </a:r>
            <a:r>
              <a:rPr lang="zh-TW" altLang="en-US" sz="2800" b="1" smtClean="0">
                <a:solidFill>
                  <a:srgbClr val="CC0099"/>
                </a:solidFill>
              </a:rPr>
              <a:t>掌握基本題</a:t>
            </a:r>
            <a:r>
              <a:rPr lang="en-US" altLang="zh-TW" sz="2800" b="1" smtClean="0">
                <a:solidFill>
                  <a:srgbClr val="CC0099"/>
                </a:solidFill>
              </a:rPr>
              <a:t>:  5A</a:t>
            </a:r>
            <a:r>
              <a:rPr lang="zh-TW" altLang="en-US" sz="2800" b="1" smtClean="0">
                <a:solidFill>
                  <a:srgbClr val="CC0099"/>
                </a:solidFill>
              </a:rPr>
              <a:t>不是問題</a:t>
            </a:r>
          </a:p>
          <a:p>
            <a:pPr marL="0" indent="0" eaLnBrk="1" hangingPunct="1">
              <a:lnSpc>
                <a:spcPct val="130000"/>
              </a:lnSpc>
              <a:buClr>
                <a:srgbClr val="3333CC"/>
              </a:buClr>
              <a:buSzPct val="60000"/>
              <a:buFontTx/>
              <a:buNone/>
            </a:pPr>
            <a:r>
              <a:rPr lang="zh-TW" altLang="en-US" sz="2800" b="1" smtClean="0">
                <a:solidFill>
                  <a:srgbClr val="CC0099"/>
                </a:solidFill>
              </a:rPr>
              <a:t>        </a:t>
            </a:r>
            <a:r>
              <a:rPr lang="en-US" altLang="zh-TW" sz="2800" b="1" smtClean="0">
                <a:solidFill>
                  <a:srgbClr val="CC0099"/>
                </a:solidFill>
              </a:rPr>
              <a:t>A.</a:t>
            </a:r>
            <a:r>
              <a:rPr lang="zh-TW" altLang="en-US" sz="2800" b="1" smtClean="0">
                <a:solidFill>
                  <a:srgbClr val="CC0099"/>
                </a:solidFill>
                <a:latin typeface="華康粗黑體"/>
                <a:ea typeface="華康粗黑體"/>
                <a:cs typeface="華康粗黑體"/>
              </a:rPr>
              <a:t>每一科都從題庫中命題，難易度以</a:t>
            </a:r>
            <a:endParaRPr lang="en-US" altLang="zh-TW" sz="2800" b="1" smtClean="0">
              <a:solidFill>
                <a:srgbClr val="CC0099"/>
              </a:solidFill>
              <a:latin typeface="華康粗黑體"/>
              <a:ea typeface="華康粗黑體"/>
              <a:cs typeface="華康粗黑體"/>
            </a:endParaRPr>
          </a:p>
          <a:p>
            <a:pPr marL="0" indent="0" eaLnBrk="1" hangingPunct="1">
              <a:buFontTx/>
              <a:buNone/>
            </a:pPr>
            <a:r>
              <a:rPr lang="zh-TW" altLang="en-US" sz="2800" b="1" smtClean="0">
                <a:solidFill>
                  <a:srgbClr val="CC0099"/>
                </a:solidFill>
                <a:latin typeface="華康粗黑體"/>
                <a:ea typeface="華康粗黑體"/>
                <a:cs typeface="華康粗黑體"/>
              </a:rPr>
              <a:t>      </a:t>
            </a:r>
            <a:r>
              <a:rPr lang="en-US" altLang="zh-TW" sz="2800" b="1" smtClean="0">
                <a:solidFill>
                  <a:srgbClr val="CC0099"/>
                </a:solidFill>
                <a:latin typeface="華康粗黑體"/>
                <a:ea typeface="華康粗黑體"/>
                <a:cs typeface="華康粗黑體"/>
              </a:rPr>
              <a:t>(</a:t>
            </a:r>
            <a:r>
              <a:rPr lang="zh-TW" altLang="en-US" sz="2800" b="1" smtClean="0">
                <a:solidFill>
                  <a:srgbClr val="CC0099"/>
                </a:solidFill>
                <a:latin typeface="華康粗黑體"/>
                <a:ea typeface="華康粗黑體"/>
                <a:cs typeface="華康粗黑體"/>
              </a:rPr>
              <a:t>預試需 </a:t>
            </a:r>
            <a:r>
              <a:rPr lang="en-US" altLang="zh-TW" sz="2800" b="1" smtClean="0">
                <a:solidFill>
                  <a:srgbClr val="0033CC"/>
                </a:solidFill>
              </a:rPr>
              <a:t>55~60%</a:t>
            </a:r>
            <a:r>
              <a:rPr lang="zh-TW" altLang="en-US" sz="2800" b="1" smtClean="0">
                <a:solidFill>
                  <a:srgbClr val="CC0099"/>
                </a:solidFill>
              </a:rPr>
              <a:t>通過率</a:t>
            </a:r>
            <a:r>
              <a:rPr lang="en-US" altLang="zh-TW" sz="2800" b="1" smtClean="0">
                <a:solidFill>
                  <a:srgbClr val="CC0099"/>
                </a:solidFill>
                <a:latin typeface="華康粗黑體"/>
                <a:ea typeface="華康粗黑體"/>
                <a:cs typeface="華康粗黑體"/>
              </a:rPr>
              <a:t>)</a:t>
            </a:r>
            <a:r>
              <a:rPr lang="zh-TW" altLang="en-US" sz="2800" b="1" smtClean="0">
                <a:solidFill>
                  <a:srgbClr val="CC0099"/>
                </a:solidFill>
              </a:rPr>
              <a:t>為原則。 </a:t>
            </a:r>
            <a:endParaRPr lang="en-US" altLang="zh-TW" sz="2800" b="1" smtClean="0">
              <a:solidFill>
                <a:srgbClr val="CC0099"/>
              </a:solidFill>
            </a:endParaRPr>
          </a:p>
          <a:p>
            <a:pPr marL="0" indent="0" eaLnBrk="1" hangingPunct="1">
              <a:buFontTx/>
              <a:buNone/>
            </a:pPr>
            <a:r>
              <a:rPr lang="zh-TW" altLang="en-US" sz="2800" b="1" smtClean="0">
                <a:solidFill>
                  <a:srgbClr val="0033CC"/>
                </a:solidFill>
              </a:rPr>
              <a:t>        </a:t>
            </a:r>
            <a:r>
              <a:rPr lang="en-US" altLang="zh-TW" sz="2800" b="1" smtClean="0">
                <a:solidFill>
                  <a:srgbClr val="0033CC"/>
                </a:solidFill>
              </a:rPr>
              <a:t>B. </a:t>
            </a:r>
            <a:r>
              <a:rPr lang="zh-TW" altLang="en-US" sz="2800" b="1" smtClean="0">
                <a:solidFill>
                  <a:srgbClr val="0033CC"/>
                </a:solidFill>
              </a:rPr>
              <a:t>掌握基本題，</a:t>
            </a:r>
            <a:r>
              <a:rPr lang="en-US" altLang="zh-TW" sz="2800" b="1" smtClean="0">
                <a:solidFill>
                  <a:srgbClr val="CC0099"/>
                </a:solidFill>
              </a:rPr>
              <a:t> 5A</a:t>
            </a:r>
            <a:r>
              <a:rPr lang="zh-TW" altLang="en-US" sz="2800" b="1" smtClean="0">
                <a:solidFill>
                  <a:srgbClr val="CC0099"/>
                </a:solidFill>
              </a:rPr>
              <a:t>垂手可得。</a:t>
            </a:r>
            <a:endParaRPr lang="en-US" altLang="zh-TW" sz="2800" b="1" smtClean="0">
              <a:solidFill>
                <a:srgbClr val="0033CC"/>
              </a:solidFill>
            </a:endParaRPr>
          </a:p>
          <a:p>
            <a:pPr marL="0" indent="0" eaLnBrk="1" hangingPunct="1">
              <a:buFontTx/>
              <a:buNone/>
            </a:pPr>
            <a:r>
              <a:rPr lang="zh-TW" altLang="en-US" sz="2800" b="1" smtClean="0">
                <a:solidFill>
                  <a:srgbClr val="0033CC"/>
                </a:solidFill>
              </a:rPr>
              <a:t>        </a:t>
            </a:r>
            <a:endParaRPr lang="en-US" altLang="zh-TW" sz="2800" b="1" smtClean="0">
              <a:solidFill>
                <a:srgbClr val="0033CC"/>
              </a:solidFill>
            </a:endParaRPr>
          </a:p>
          <a:p>
            <a:pPr marL="0" indent="0" eaLnBrk="1" hangingPunct="1">
              <a:buFontTx/>
              <a:buNone/>
            </a:pPr>
            <a:r>
              <a:rPr lang="zh-TW" altLang="en-US" sz="2800" b="1" smtClean="0">
                <a:solidFill>
                  <a:srgbClr val="0033CC"/>
                </a:solidFill>
              </a:rPr>
              <a:t>         </a:t>
            </a:r>
            <a:endParaRPr lang="en-US" altLang="zh-TW" sz="2800" b="1" smtClean="0">
              <a:solidFill>
                <a:srgbClr val="0033CC"/>
              </a:solidFill>
            </a:endParaRPr>
          </a:p>
          <a:p>
            <a:pPr marL="0" indent="0" eaLnBrk="1" hangingPunct="1">
              <a:buFontTx/>
              <a:buNone/>
            </a:pPr>
            <a:r>
              <a:rPr lang="zh-TW" altLang="en-US" sz="2800" b="1" smtClean="0">
                <a:solidFill>
                  <a:srgbClr val="CC0099"/>
                </a:solidFill>
              </a:rPr>
              <a:t>       </a:t>
            </a:r>
            <a:endParaRPr lang="en-US" altLang="zh-TW" sz="2800" b="1" smtClean="0">
              <a:solidFill>
                <a:srgbClr val="CC0099"/>
              </a:solidFill>
            </a:endParaRPr>
          </a:p>
          <a:p>
            <a:pPr marL="0" indent="0" eaLnBrk="1" hangingPunct="1">
              <a:buFontTx/>
              <a:buNone/>
            </a:pPr>
            <a:endParaRPr lang="en-US" altLang="zh-TW" sz="2800" b="1" smtClean="0">
              <a:solidFill>
                <a:srgbClr val="CC0099"/>
              </a:solidFill>
            </a:endParaRPr>
          </a:p>
          <a:p>
            <a:pPr marL="0" indent="0" eaLnBrk="1" hangingPunct="1">
              <a:buFontTx/>
              <a:buNone/>
            </a:pPr>
            <a:endParaRPr lang="en-US" altLang="zh-TW" sz="2800" b="1" smtClean="0">
              <a:solidFill>
                <a:srgbClr val="CC0099"/>
              </a:solidFill>
            </a:endParaRPr>
          </a:p>
          <a:p>
            <a:pPr marL="0" indent="0" eaLnBrk="1" hangingPunct="1">
              <a:buFontTx/>
              <a:buNone/>
            </a:pPr>
            <a:r>
              <a:rPr lang="zh-TW" altLang="en-US" sz="2800" b="1" smtClean="0">
                <a:solidFill>
                  <a:srgbClr val="CC0099"/>
                </a:solidFill>
              </a:rPr>
              <a:t>     </a:t>
            </a:r>
            <a:endParaRPr lang="en-US" altLang="zh-TW" sz="2800" b="1" smtClean="0">
              <a:solidFill>
                <a:srgbClr val="CC0099"/>
              </a:solidFill>
            </a:endParaRPr>
          </a:p>
        </p:txBody>
      </p:sp>
      <p:pic>
        <p:nvPicPr>
          <p:cNvPr id="19456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3716338"/>
            <a:ext cx="7351712" cy="290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13551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5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4000" smtClean="0"/>
              <a:t>會考注意事項</a:t>
            </a:r>
          </a:p>
        </p:txBody>
      </p:sp>
      <p:sp>
        <p:nvSpPr>
          <p:cNvPr id="195586" name="內容版面配置區 2"/>
          <p:cNvSpPr>
            <a:spLocks noGrp="1"/>
          </p:cNvSpPr>
          <p:nvPr>
            <p:ph idx="1"/>
          </p:nvPr>
        </p:nvSpPr>
        <p:spPr>
          <a:xfrm>
            <a:off x="539750" y="1524000"/>
            <a:ext cx="8229600" cy="4525963"/>
          </a:xfrm>
        </p:spPr>
        <p:txBody>
          <a:bodyPr/>
          <a:lstStyle/>
          <a:p>
            <a:pPr eaLnBrk="1" hangingPunct="1"/>
            <a:endParaRPr lang="en-US" altLang="zh-TW" b="1" smtClean="0">
              <a:solidFill>
                <a:srgbClr val="0033CC"/>
              </a:solidFill>
            </a:endParaRPr>
          </a:p>
          <a:p>
            <a:pPr eaLnBrk="1" hangingPunct="1"/>
            <a:endParaRPr lang="zh-TW" altLang="en-US" smtClean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1104900" y="2835275"/>
          <a:ext cx="6552730" cy="23899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2737"/>
                <a:gridCol w="1118570"/>
                <a:gridCol w="1000347"/>
                <a:gridCol w="1000347"/>
                <a:gridCol w="1000347"/>
                <a:gridCol w="1100382"/>
              </a:tblGrid>
              <a:tr h="76635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/>
                        <a:t>標示</a:t>
                      </a:r>
                      <a:endParaRPr lang="zh-TW" alt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/>
                        <a:t>國文</a:t>
                      </a:r>
                      <a:r>
                        <a:rPr lang="en-US" altLang="zh-TW" sz="2000" dirty="0" smtClean="0"/>
                        <a:t>48</a:t>
                      </a:r>
                      <a:r>
                        <a:rPr lang="zh-TW" altLang="en-US" sz="2000" dirty="0" smtClean="0"/>
                        <a:t>題</a:t>
                      </a:r>
                      <a:endParaRPr lang="zh-TW" alt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/>
                        <a:t>英語</a:t>
                      </a:r>
                      <a:endParaRPr lang="en-US" altLang="zh-TW" sz="2000" dirty="0" smtClean="0"/>
                    </a:p>
                    <a:p>
                      <a:pPr algn="ctr"/>
                      <a:r>
                        <a:rPr lang="en-US" altLang="zh-TW" sz="2400" dirty="0" smtClean="0">
                          <a:solidFill>
                            <a:srgbClr val="0033CC"/>
                          </a:solidFill>
                        </a:rPr>
                        <a:t>100</a:t>
                      </a:r>
                      <a:endParaRPr lang="zh-TW" altLang="en-US" sz="2400" dirty="0">
                        <a:solidFill>
                          <a:srgbClr val="00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/>
                        <a:t>數學</a:t>
                      </a:r>
                      <a:endParaRPr lang="en-US" altLang="zh-TW" sz="2000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  <a:endParaRPr kumimoji="0" lang="zh-TW" altLang="en-US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/>
                        <a:t>社會</a:t>
                      </a:r>
                      <a:endParaRPr lang="en-US" altLang="zh-TW" sz="2000" dirty="0" smtClean="0"/>
                    </a:p>
                    <a:p>
                      <a:pPr algn="ctr"/>
                      <a:r>
                        <a:rPr lang="en-US" altLang="zh-TW" sz="2000" dirty="0" smtClean="0"/>
                        <a:t>63</a:t>
                      </a:r>
                      <a:r>
                        <a:rPr lang="zh-TW" altLang="en-US" sz="2000" dirty="0" smtClean="0"/>
                        <a:t>題</a:t>
                      </a:r>
                      <a:endParaRPr lang="zh-TW" alt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/>
                        <a:t>自然</a:t>
                      </a:r>
                      <a:endParaRPr lang="en-US" altLang="zh-TW" sz="2000" dirty="0" smtClean="0"/>
                    </a:p>
                    <a:p>
                      <a:pPr algn="ctr"/>
                      <a:r>
                        <a:rPr lang="en-US" altLang="zh-TW" sz="2000" dirty="0" smtClean="0"/>
                        <a:t>54</a:t>
                      </a:r>
                      <a:r>
                        <a:rPr lang="zh-TW" altLang="en-US" sz="2000" dirty="0" smtClean="0"/>
                        <a:t>題</a:t>
                      </a:r>
                      <a:endParaRPr lang="zh-TW" alt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2186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/>
                        <a:t>A++</a:t>
                      </a:r>
                      <a:endParaRPr lang="zh-TW" altLang="en-US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 smtClean="0">
                          <a:solidFill>
                            <a:srgbClr val="CC0099"/>
                          </a:solidFill>
                        </a:rPr>
                        <a:t>45</a:t>
                      </a:r>
                      <a:endParaRPr lang="zh-TW" altLang="en-US" sz="2800" b="1" dirty="0">
                        <a:solidFill>
                          <a:srgbClr val="CC0099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 smtClean="0">
                          <a:solidFill>
                            <a:srgbClr val="CC0099"/>
                          </a:solidFill>
                        </a:rPr>
                        <a:t>96</a:t>
                      </a:r>
                      <a:endParaRPr lang="zh-TW" altLang="en-US" sz="2800" b="1" dirty="0">
                        <a:solidFill>
                          <a:srgbClr val="CC0099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 smtClean="0">
                          <a:solidFill>
                            <a:srgbClr val="CC0099"/>
                          </a:solidFill>
                        </a:rPr>
                        <a:t>92</a:t>
                      </a:r>
                      <a:endParaRPr lang="zh-TW" altLang="en-US" sz="2800" b="1" dirty="0">
                        <a:solidFill>
                          <a:srgbClr val="CC0099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 smtClean="0">
                          <a:solidFill>
                            <a:srgbClr val="CC0099"/>
                          </a:solidFill>
                        </a:rPr>
                        <a:t>59</a:t>
                      </a:r>
                      <a:endParaRPr lang="zh-TW" altLang="en-US" sz="2800" b="1" dirty="0">
                        <a:solidFill>
                          <a:srgbClr val="CC0099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 smtClean="0">
                          <a:solidFill>
                            <a:srgbClr val="CC0099"/>
                          </a:solidFill>
                        </a:rPr>
                        <a:t>52</a:t>
                      </a:r>
                      <a:endParaRPr lang="zh-TW" altLang="en-US" sz="2800" b="1" dirty="0">
                        <a:solidFill>
                          <a:srgbClr val="CC0099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79848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/>
                        <a:t>A+</a:t>
                      </a:r>
                      <a:endParaRPr lang="zh-TW" altLang="en-US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 smtClean="0">
                          <a:solidFill>
                            <a:srgbClr val="CC0099"/>
                          </a:solidFill>
                        </a:rPr>
                        <a:t>43</a:t>
                      </a:r>
                      <a:endParaRPr lang="zh-TW" altLang="en-US" sz="2800" b="1" dirty="0">
                        <a:solidFill>
                          <a:srgbClr val="CC0099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 smtClean="0">
                          <a:solidFill>
                            <a:srgbClr val="CC0099"/>
                          </a:solidFill>
                        </a:rPr>
                        <a:t>94</a:t>
                      </a:r>
                      <a:endParaRPr lang="zh-TW" altLang="en-US" sz="2800" b="1" dirty="0">
                        <a:solidFill>
                          <a:srgbClr val="CC0099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 smtClean="0">
                          <a:solidFill>
                            <a:srgbClr val="CC0099"/>
                          </a:solidFill>
                        </a:rPr>
                        <a:t>85</a:t>
                      </a:r>
                      <a:endParaRPr lang="zh-TW" altLang="en-US" sz="2800" b="1" dirty="0">
                        <a:solidFill>
                          <a:srgbClr val="CC0099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 smtClean="0">
                          <a:solidFill>
                            <a:srgbClr val="CC0099"/>
                          </a:solidFill>
                        </a:rPr>
                        <a:t>56</a:t>
                      </a:r>
                      <a:endParaRPr lang="zh-TW" altLang="en-US" sz="2800" b="1" dirty="0">
                        <a:solidFill>
                          <a:srgbClr val="CC0099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 smtClean="0">
                          <a:solidFill>
                            <a:srgbClr val="CC0099"/>
                          </a:solidFill>
                        </a:rPr>
                        <a:t>50</a:t>
                      </a:r>
                      <a:endParaRPr lang="zh-TW" altLang="en-US" sz="2800" b="1" dirty="0">
                        <a:solidFill>
                          <a:srgbClr val="CC0099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2186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/>
                        <a:t>題數差</a:t>
                      </a:r>
                      <a:endParaRPr lang="zh-TW" altLang="en-US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 smtClean="0">
                          <a:solidFill>
                            <a:srgbClr val="CC0099"/>
                          </a:solidFill>
                        </a:rPr>
                        <a:t>2</a:t>
                      </a:r>
                      <a:endParaRPr lang="zh-TW" altLang="en-US" sz="2800" b="1" dirty="0">
                        <a:solidFill>
                          <a:srgbClr val="CC0099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 smtClean="0">
                          <a:solidFill>
                            <a:srgbClr val="CC0099"/>
                          </a:solidFill>
                        </a:rPr>
                        <a:t>2</a:t>
                      </a:r>
                      <a:r>
                        <a:rPr lang="zh-TW" altLang="en-US" sz="2800" b="1" dirty="0" smtClean="0">
                          <a:solidFill>
                            <a:srgbClr val="CC0099"/>
                          </a:solidFill>
                        </a:rPr>
                        <a:t>分</a:t>
                      </a:r>
                      <a:endParaRPr lang="zh-TW" altLang="en-US" sz="2800" b="1" dirty="0">
                        <a:solidFill>
                          <a:srgbClr val="CC0099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 smtClean="0">
                          <a:solidFill>
                            <a:srgbClr val="CC0099"/>
                          </a:solidFill>
                        </a:rPr>
                        <a:t>7</a:t>
                      </a:r>
                      <a:r>
                        <a:rPr lang="zh-TW" altLang="en-US" sz="2800" b="1" dirty="0" smtClean="0">
                          <a:solidFill>
                            <a:srgbClr val="CC0099"/>
                          </a:solidFill>
                        </a:rPr>
                        <a:t>分</a:t>
                      </a:r>
                      <a:endParaRPr lang="zh-TW" altLang="en-US" sz="2800" b="1" dirty="0">
                        <a:solidFill>
                          <a:srgbClr val="CC0099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 smtClean="0">
                          <a:solidFill>
                            <a:srgbClr val="CC0099"/>
                          </a:solidFill>
                        </a:rPr>
                        <a:t>3</a:t>
                      </a:r>
                      <a:endParaRPr lang="zh-TW" altLang="en-US" sz="2800" b="1" dirty="0">
                        <a:solidFill>
                          <a:srgbClr val="CC0099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 smtClean="0">
                          <a:solidFill>
                            <a:srgbClr val="CC0099"/>
                          </a:solidFill>
                        </a:rPr>
                        <a:t>2</a:t>
                      </a:r>
                      <a:endParaRPr lang="zh-TW" altLang="en-US" sz="2800" b="1" dirty="0">
                        <a:solidFill>
                          <a:srgbClr val="CC0099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矩形 3"/>
          <p:cNvSpPr/>
          <p:nvPr/>
        </p:nvSpPr>
        <p:spPr>
          <a:xfrm>
            <a:off x="1138238" y="1268413"/>
            <a:ext cx="6553200" cy="5238750"/>
          </a:xfrm>
          <a:prstGeom prst="rect">
            <a:avLst/>
          </a:prstGeom>
        </p:spPr>
        <p:txBody>
          <a:bodyPr lIns="91429" tIns="45715" rIns="91429" bIns="45715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kumimoji="1" lang="zh-TW" altLang="en-US" sz="3200" b="1" kern="0" dirty="0">
                <a:solidFill>
                  <a:srgbClr val="CC0099"/>
                </a:solidFill>
              </a:rPr>
              <a:t> </a:t>
            </a:r>
            <a:r>
              <a:rPr kumimoji="1" lang="en-US" altLang="zh-TW" sz="2800" b="1" kern="0" dirty="0">
                <a:solidFill>
                  <a:srgbClr val="CC0099"/>
                </a:solidFill>
              </a:rPr>
              <a:t>(3)</a:t>
            </a:r>
            <a:r>
              <a:rPr kumimoji="1" lang="zh-TW" altLang="en-US" sz="2800" b="1" kern="0" dirty="0">
                <a:solidFill>
                  <a:srgbClr val="CC0099"/>
                </a:solidFill>
              </a:rPr>
              <a:t>挑戰難題 </a:t>
            </a:r>
            <a:r>
              <a:rPr kumimoji="1" lang="en-US" altLang="zh-TW" sz="2800" b="1" kern="0" dirty="0">
                <a:solidFill>
                  <a:srgbClr val="CC0099"/>
                </a:solidFill>
              </a:rPr>
              <a:t>: 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kumimoji="1" lang="en-US" altLang="zh-TW" sz="2800" b="1" kern="0" dirty="0">
                <a:solidFill>
                  <a:srgbClr val="CC0099"/>
                </a:solidFill>
              </a:rPr>
              <a:t>        A. A+</a:t>
            </a:r>
            <a:r>
              <a:rPr kumimoji="1" lang="en-US" altLang="zh-TW" sz="2800" b="1" kern="0" dirty="0">
                <a:solidFill>
                  <a:srgbClr val="0033CC"/>
                </a:solidFill>
              </a:rPr>
              <a:t>~</a:t>
            </a:r>
            <a:r>
              <a:rPr kumimoji="1" lang="en-US" altLang="zh-TW" sz="2800" b="1" kern="0" dirty="0">
                <a:solidFill>
                  <a:srgbClr val="CC0099"/>
                </a:solidFill>
              </a:rPr>
              <a:t>A++</a:t>
            </a:r>
            <a:r>
              <a:rPr kumimoji="1" lang="zh-TW" altLang="en-US" sz="2800" b="1" kern="0" dirty="0">
                <a:solidFill>
                  <a:srgbClr val="CC0099"/>
                </a:solidFill>
              </a:rPr>
              <a:t>只差</a:t>
            </a:r>
            <a:r>
              <a:rPr kumimoji="1" lang="en-US" altLang="zh-TW" sz="2800" b="1" kern="0" dirty="0">
                <a:solidFill>
                  <a:srgbClr val="CC0099"/>
                </a:solidFill>
              </a:rPr>
              <a:t>1~2</a:t>
            </a:r>
            <a:r>
              <a:rPr kumimoji="1" lang="zh-TW" altLang="en-US" sz="2800" b="1" kern="0" dirty="0">
                <a:solidFill>
                  <a:srgbClr val="CC0099"/>
                </a:solidFill>
              </a:rPr>
              <a:t>題。 </a:t>
            </a:r>
            <a:endParaRPr kumimoji="1" lang="en-US" altLang="zh-TW" sz="2800" b="1" kern="0" dirty="0">
              <a:solidFill>
                <a:srgbClr val="CC0099"/>
              </a:solidFill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kumimoji="1" lang="en-US" altLang="zh-TW" sz="2800" b="1" kern="0" dirty="0">
                <a:solidFill>
                  <a:srgbClr val="CC0099"/>
                </a:solidFill>
              </a:rPr>
              <a:t>        B. </a:t>
            </a:r>
            <a:r>
              <a:rPr kumimoji="1" lang="zh-TW" altLang="en-US" sz="2800" b="1" kern="0" dirty="0">
                <a:solidFill>
                  <a:srgbClr val="CC0099"/>
                </a:solidFill>
              </a:rPr>
              <a:t>克服一題，上升一志願。 </a:t>
            </a:r>
            <a:endParaRPr kumimoji="1" lang="en-US" altLang="zh-TW" sz="2800" b="1" kern="0" dirty="0">
              <a:solidFill>
                <a:srgbClr val="CC0099"/>
              </a:solidFill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kumimoji="1" lang="zh-TW" altLang="en-US" sz="2800" b="1" kern="0" dirty="0">
                <a:solidFill>
                  <a:srgbClr val="0033CC"/>
                </a:solidFill>
              </a:rPr>
              <a:t>        </a:t>
            </a:r>
            <a:endParaRPr kumimoji="1" lang="en-US" altLang="zh-TW" sz="2800" b="1" kern="0" dirty="0">
              <a:solidFill>
                <a:srgbClr val="0033CC"/>
              </a:solidFill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endParaRPr kumimoji="1" lang="en-US" altLang="zh-TW" sz="2800" b="1" kern="0" dirty="0">
              <a:solidFill>
                <a:srgbClr val="0033CC"/>
              </a:solidFill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endParaRPr kumimoji="1" lang="en-US" altLang="zh-TW" sz="2800" b="1" kern="0" dirty="0">
              <a:solidFill>
                <a:srgbClr val="0033CC"/>
              </a:solidFill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endParaRPr kumimoji="1" lang="en-US" altLang="zh-TW" sz="2800" b="1" kern="0" dirty="0">
              <a:solidFill>
                <a:srgbClr val="0033CC"/>
              </a:solidFill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endParaRPr kumimoji="1" lang="en-US" altLang="zh-TW" sz="2800" b="1" kern="0" dirty="0">
              <a:solidFill>
                <a:srgbClr val="0033CC"/>
              </a:solidFill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kumimoji="1" lang="zh-TW" altLang="en-US" sz="2800" b="1" kern="0" dirty="0">
                <a:solidFill>
                  <a:srgbClr val="0033CC"/>
                </a:solidFill>
              </a:rPr>
              <a:t>註 </a:t>
            </a:r>
            <a:r>
              <a:rPr kumimoji="1" lang="en-US" altLang="zh-TW" sz="2800" b="1" kern="0" dirty="0">
                <a:solidFill>
                  <a:srgbClr val="0033CC"/>
                </a:solidFill>
              </a:rPr>
              <a:t>:</a:t>
            </a:r>
            <a:r>
              <a:rPr kumimoji="1" lang="zh-TW" altLang="en-US" sz="2800" b="1" kern="0" dirty="0">
                <a:solidFill>
                  <a:srgbClr val="0033CC"/>
                </a:solidFill>
              </a:rPr>
              <a:t> 基測</a:t>
            </a:r>
            <a:r>
              <a:rPr kumimoji="1" lang="en-US" altLang="zh-TW" sz="2800" b="1" kern="0" dirty="0">
                <a:solidFill>
                  <a:srgbClr val="0033CC"/>
                </a:solidFill>
              </a:rPr>
              <a:t>『</a:t>
            </a:r>
            <a:r>
              <a:rPr kumimoji="1" lang="zh-TW" altLang="en-US" sz="2800" b="1" kern="0" dirty="0">
                <a:solidFill>
                  <a:srgbClr val="0033CC"/>
                </a:solidFill>
              </a:rPr>
              <a:t>中間偏易</a:t>
            </a:r>
            <a:r>
              <a:rPr kumimoji="1" lang="en-US" altLang="zh-TW" sz="2800" b="1" kern="0" dirty="0">
                <a:solidFill>
                  <a:srgbClr val="0033CC"/>
                </a:solidFill>
              </a:rPr>
              <a:t>』:</a:t>
            </a:r>
            <a:r>
              <a:rPr kumimoji="1" lang="zh-TW" altLang="en-US" sz="2800" b="1" kern="0" dirty="0">
                <a:solidFill>
                  <a:srgbClr val="0033CC"/>
                </a:solidFill>
              </a:rPr>
              <a:t> </a:t>
            </a:r>
            <a:r>
              <a:rPr kumimoji="1" lang="en-US" altLang="zh-TW" sz="2800" b="1" kern="0" dirty="0">
                <a:solidFill>
                  <a:srgbClr val="0033CC"/>
                </a:solidFill>
              </a:rPr>
              <a:t>60~65%</a:t>
            </a:r>
            <a:r>
              <a:rPr kumimoji="1" lang="zh-TW" altLang="en-US" sz="2800" b="1" kern="0" dirty="0">
                <a:solidFill>
                  <a:srgbClr val="0033CC"/>
                </a:solidFill>
              </a:rPr>
              <a:t>通過率</a:t>
            </a:r>
            <a:endParaRPr kumimoji="1" lang="en-US" altLang="zh-TW" sz="2800" b="1" kern="0" dirty="0">
              <a:solidFill>
                <a:srgbClr val="0033CC"/>
              </a:solidFill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kumimoji="1" lang="zh-TW" altLang="en-US" sz="2800" b="1" kern="0" dirty="0">
                <a:solidFill>
                  <a:srgbClr val="0033CC"/>
                </a:solidFill>
              </a:rPr>
              <a:t>      會考</a:t>
            </a:r>
            <a:r>
              <a:rPr kumimoji="1" lang="en-US" altLang="zh-TW" sz="2800" b="1" kern="0" dirty="0">
                <a:solidFill>
                  <a:srgbClr val="0033CC"/>
                </a:solidFill>
              </a:rPr>
              <a:t>『</a:t>
            </a:r>
            <a:r>
              <a:rPr kumimoji="1" lang="zh-TW" altLang="en-US" sz="2800" b="1" kern="0" dirty="0">
                <a:solidFill>
                  <a:srgbClr val="0033CC"/>
                </a:solidFill>
              </a:rPr>
              <a:t>難易適中</a:t>
            </a:r>
            <a:r>
              <a:rPr kumimoji="1" lang="en-US" altLang="zh-TW" sz="2800" b="1" kern="0" dirty="0">
                <a:solidFill>
                  <a:srgbClr val="0033CC"/>
                </a:solidFill>
              </a:rPr>
              <a:t>』:</a:t>
            </a:r>
            <a:r>
              <a:rPr kumimoji="1" lang="zh-TW" altLang="en-US" sz="2800" b="1" kern="0" dirty="0">
                <a:solidFill>
                  <a:srgbClr val="0033CC"/>
                </a:solidFill>
              </a:rPr>
              <a:t> </a:t>
            </a:r>
            <a:r>
              <a:rPr kumimoji="1" lang="en-US" altLang="zh-TW" sz="2800" b="1" kern="0" dirty="0">
                <a:solidFill>
                  <a:srgbClr val="0033CC"/>
                </a:solidFill>
              </a:rPr>
              <a:t>55~60%</a:t>
            </a:r>
            <a:r>
              <a:rPr kumimoji="1" lang="zh-TW" altLang="en-US" sz="2800" b="1" kern="0" dirty="0">
                <a:solidFill>
                  <a:srgbClr val="0033CC"/>
                </a:solidFill>
              </a:rPr>
              <a:t>通過率</a:t>
            </a:r>
            <a:endParaRPr lang="zh-TW" altLang="en-US" kern="0" dirty="0">
              <a:solidFill>
                <a:sysClr val="windowText" lastClr="004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327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佈景主題1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華康儷粗宋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佈景主題1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華康儷粗宋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新細明體"/>
        <a:cs typeface=""/>
      </a:majorFont>
      <a:minorFont>
        <a:latin typeface="Tahoma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2795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2795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新細明體" pitchFamily="18" charset="-12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8_佈景主題1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華康儷粗宋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7_佈景主題1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華康儷粗宋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1_佈景主題1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華康儷粗宋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佈景主題">
  <a:themeElements>
    <a:clrScheme name="Office">
      <a:dk1>
        <a:sysClr val="windowText" lastClr="00408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8072</TotalTime>
  <Words>2448</Words>
  <Application>Microsoft Office PowerPoint</Application>
  <PresentationFormat>如螢幕大小 (4:3)</PresentationFormat>
  <Paragraphs>623</Paragraphs>
  <Slides>40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6</vt:i4>
      </vt:variant>
      <vt:variant>
        <vt:lpstr>投影片標題</vt:lpstr>
      </vt:variant>
      <vt:variant>
        <vt:i4>40</vt:i4>
      </vt:variant>
    </vt:vector>
  </HeadingPairs>
  <TitlesOfParts>
    <vt:vector size="46" baseType="lpstr">
      <vt:lpstr>1_佈景主題1</vt:lpstr>
      <vt:lpstr>2_佈景主題1</vt:lpstr>
      <vt:lpstr>Blends</vt:lpstr>
      <vt:lpstr>8_佈景主題1</vt:lpstr>
      <vt:lpstr>7_佈景主題1</vt:lpstr>
      <vt:lpstr>11_佈景主題1</vt:lpstr>
      <vt:lpstr>106年國中會考致勝關鍵</vt:lpstr>
      <vt:lpstr>投影片 2</vt:lpstr>
      <vt:lpstr>106免試會考決勝負</vt:lpstr>
      <vt:lpstr>評分方式</vt:lpstr>
      <vt:lpstr>寫作注意事項</vt:lpstr>
      <vt:lpstr>免試會考決勝負</vt:lpstr>
      <vt:lpstr>會考注意事項</vt:lpstr>
      <vt:lpstr>會考注意事項</vt:lpstr>
      <vt:lpstr>會考注意事項</vt:lpstr>
      <vt:lpstr> 106免試入學 會考考高分  </vt:lpstr>
      <vt:lpstr>如何準備會考</vt:lpstr>
      <vt:lpstr>如何準備會考</vt:lpstr>
      <vt:lpstr>如何準備會考</vt:lpstr>
      <vt:lpstr>如何準備會考</vt:lpstr>
      <vt:lpstr>應考注意事項</vt:lpstr>
      <vt:lpstr>應考注意事項</vt:lpstr>
      <vt:lpstr>應考注意事項</vt:lpstr>
      <vt:lpstr>應考注意事項</vt:lpstr>
      <vt:lpstr>應考注意事項</vt:lpstr>
      <vt:lpstr>應考注意事項</vt:lpstr>
      <vt:lpstr>讀書環境的佈置</vt:lpstr>
      <vt:lpstr>練習練習再練習</vt:lpstr>
      <vt:lpstr> 106免試入學 超額比序VS致勝關鍵 志願選填VS會考成績</vt:lpstr>
      <vt:lpstr>106桃園區超額比序項目積分表</vt:lpstr>
      <vt:lpstr>投影片 25</vt:lpstr>
      <vt:lpstr>106超額比序:品德表現、服務表現</vt:lpstr>
      <vt:lpstr>106超額比序: 志願選填</vt:lpstr>
      <vt:lpstr>106年超額比序:教育會考</vt:lpstr>
      <vt:lpstr>103會考成績單</vt:lpstr>
      <vt:lpstr>104會考成績單</vt:lpstr>
      <vt:lpstr>106桃連區超額比序</vt:lpstr>
      <vt:lpstr>會考成績VS最佳志願</vt:lpstr>
      <vt:lpstr>會考成績VS最佳志願</vt:lpstr>
      <vt:lpstr>會考成績VS最佳志願</vt:lpstr>
      <vt:lpstr>會考成績VS最佳志願</vt:lpstr>
      <vt:lpstr>會考成績VS最佳志願</vt:lpstr>
      <vt:lpstr>會考成績VS最佳志願</vt:lpstr>
      <vt:lpstr>會考成績VS最佳志願</vt:lpstr>
      <vt:lpstr>會考成績VS最佳志願</vt:lpstr>
      <vt:lpstr>會考成績VS最佳志願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十二年國教致勝關鍵</dc:title>
  <dc:creator>hugo</dc:creator>
  <cp:lastModifiedBy>user</cp:lastModifiedBy>
  <cp:revision>381</cp:revision>
  <dcterms:created xsi:type="dcterms:W3CDTF">2013-09-16T01:26:50Z</dcterms:created>
  <dcterms:modified xsi:type="dcterms:W3CDTF">2017-04-21T00:28:04Z</dcterms:modified>
</cp:coreProperties>
</file>