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9"/>
  </p:notesMasterIdLst>
  <p:handoutMasterIdLst>
    <p:handoutMasterId r:id="rId10"/>
  </p:handoutMasterIdLst>
  <p:sldIdLst>
    <p:sldId id="256" r:id="rId2"/>
    <p:sldId id="289" r:id="rId3"/>
    <p:sldId id="290" r:id="rId4"/>
    <p:sldId id="300" r:id="rId5"/>
    <p:sldId id="308" r:id="rId6"/>
    <p:sldId id="309" r:id="rId7"/>
    <p:sldId id="310" r:id="rId8"/>
  </p:sldIdLst>
  <p:sldSz cx="9144000" cy="6858000" type="screen4x3"/>
  <p:notesSz cx="9926638"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8FB837D-C827-4EFA-A057-4D05807E0F7C}" styleName="佈景主題樣式 1 - 輔色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autoAdjust="0"/>
  </p:normalViewPr>
  <p:slideViewPr>
    <p:cSldViewPr>
      <p:cViewPr varScale="1">
        <p:scale>
          <a:sx n="102" d="100"/>
          <a:sy n="102" d="100"/>
        </p:scale>
        <p:origin x="-228" y="-90"/>
      </p:cViewPr>
      <p:guideLst>
        <p:guide orient="horz" pos="2160"/>
        <p:guide pos="2880"/>
      </p:guideLst>
    </p:cSldViewPr>
  </p:slideViewPr>
  <p:outlineViewPr>
    <p:cViewPr>
      <p:scale>
        <a:sx n="33" d="100"/>
        <a:sy n="33" d="100"/>
      </p:scale>
      <p:origin x="0" y="752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33" tIns="45717" rIns="91433" bIns="45717" rtlCol="0"/>
          <a:lstStyle>
            <a:lvl1pPr algn="l">
              <a:defRPr sz="1200"/>
            </a:lvl1pPr>
          </a:lstStyle>
          <a:p>
            <a:endParaRPr lang="zh-TW" altLang="en-US"/>
          </a:p>
        </p:txBody>
      </p:sp>
      <p:sp>
        <p:nvSpPr>
          <p:cNvPr id="3" name="日期版面配置區 2"/>
          <p:cNvSpPr>
            <a:spLocks noGrp="1"/>
          </p:cNvSpPr>
          <p:nvPr>
            <p:ph type="dt" sz="quarter" idx="1"/>
          </p:nvPr>
        </p:nvSpPr>
        <p:spPr>
          <a:xfrm>
            <a:off x="5622799" y="0"/>
            <a:ext cx="4301543" cy="339884"/>
          </a:xfrm>
          <a:prstGeom prst="rect">
            <a:avLst/>
          </a:prstGeom>
        </p:spPr>
        <p:txBody>
          <a:bodyPr vert="horz" lIns="91433" tIns="45717" rIns="91433" bIns="45717" rtlCol="0"/>
          <a:lstStyle>
            <a:lvl1pPr algn="r">
              <a:defRPr sz="1200"/>
            </a:lvl1pPr>
          </a:lstStyle>
          <a:p>
            <a:fld id="{7FB1E4C0-895C-416B-B422-BDD584F40DBE}" type="datetimeFigureOut">
              <a:rPr lang="zh-TW" altLang="en-US" smtClean="0"/>
              <a:t>2017/3/12</a:t>
            </a:fld>
            <a:endParaRPr lang="zh-TW" altLang="en-US"/>
          </a:p>
        </p:txBody>
      </p:sp>
      <p:sp>
        <p:nvSpPr>
          <p:cNvPr id="4" name="頁尾版面配置區 3"/>
          <p:cNvSpPr>
            <a:spLocks noGrp="1"/>
          </p:cNvSpPr>
          <p:nvPr>
            <p:ph type="ftr" sz="quarter" idx="2"/>
          </p:nvPr>
        </p:nvSpPr>
        <p:spPr>
          <a:xfrm>
            <a:off x="1" y="6456612"/>
            <a:ext cx="4301543" cy="339884"/>
          </a:xfrm>
          <a:prstGeom prst="rect">
            <a:avLst/>
          </a:prstGeom>
        </p:spPr>
        <p:txBody>
          <a:bodyPr vert="horz" lIns="91433" tIns="45717" rIns="91433" bIns="45717"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5622799" y="6456612"/>
            <a:ext cx="4301543" cy="339884"/>
          </a:xfrm>
          <a:prstGeom prst="rect">
            <a:avLst/>
          </a:prstGeom>
        </p:spPr>
        <p:txBody>
          <a:bodyPr vert="horz" lIns="91433" tIns="45717" rIns="91433" bIns="45717" rtlCol="0" anchor="b"/>
          <a:lstStyle>
            <a:lvl1pPr algn="r">
              <a:defRPr sz="1200"/>
            </a:lvl1pPr>
          </a:lstStyle>
          <a:p>
            <a:fld id="{B71B54E1-0B70-4722-9CF9-B1BF404E210D}" type="slidenum">
              <a:rPr lang="zh-TW" altLang="en-US" smtClean="0"/>
              <a:t>‹#›</a:t>
            </a:fld>
            <a:endParaRPr lang="zh-TW" altLang="en-US"/>
          </a:p>
        </p:txBody>
      </p:sp>
    </p:spTree>
    <p:extLst>
      <p:ext uri="{BB962C8B-B14F-4D97-AF65-F5344CB8AC3E}">
        <p14:creationId xmlns:p14="http://schemas.microsoft.com/office/powerpoint/2010/main" val="329123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0"/>
            <a:ext cx="4301543" cy="339884"/>
          </a:xfrm>
          <a:prstGeom prst="rect">
            <a:avLst/>
          </a:prstGeom>
        </p:spPr>
        <p:txBody>
          <a:bodyPr vert="horz" lIns="91433" tIns="45717" rIns="91433" bIns="45717" rtlCol="0"/>
          <a:lstStyle>
            <a:lvl1pPr algn="l">
              <a:defRPr sz="1200"/>
            </a:lvl1pPr>
          </a:lstStyle>
          <a:p>
            <a:endParaRPr lang="zh-TW" altLang="en-US"/>
          </a:p>
        </p:txBody>
      </p:sp>
      <p:sp>
        <p:nvSpPr>
          <p:cNvPr id="3" name="日期版面配置區 2"/>
          <p:cNvSpPr>
            <a:spLocks noGrp="1"/>
          </p:cNvSpPr>
          <p:nvPr>
            <p:ph type="dt" idx="1"/>
          </p:nvPr>
        </p:nvSpPr>
        <p:spPr>
          <a:xfrm>
            <a:off x="5622799" y="0"/>
            <a:ext cx="4301543" cy="339884"/>
          </a:xfrm>
          <a:prstGeom prst="rect">
            <a:avLst/>
          </a:prstGeom>
        </p:spPr>
        <p:txBody>
          <a:bodyPr vert="horz" lIns="91433" tIns="45717" rIns="91433" bIns="45717" rtlCol="0"/>
          <a:lstStyle>
            <a:lvl1pPr algn="r">
              <a:defRPr sz="1200"/>
            </a:lvl1pPr>
          </a:lstStyle>
          <a:p>
            <a:fld id="{1C1CB498-50F1-482B-9907-A9B307CDB2E3}" type="datetimeFigureOut">
              <a:rPr lang="zh-TW" altLang="en-US" smtClean="0"/>
              <a:t>2017/3/12</a:t>
            </a:fld>
            <a:endParaRPr lang="zh-TW" altLang="en-US"/>
          </a:p>
        </p:txBody>
      </p:sp>
      <p:sp>
        <p:nvSpPr>
          <p:cNvPr id="4" name="投影片圖像版面配置區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33" tIns="45717" rIns="91433" bIns="45717" rtlCol="0" anchor="ctr"/>
          <a:lstStyle/>
          <a:p>
            <a:endParaRPr lang="zh-TW" altLang="en-US"/>
          </a:p>
        </p:txBody>
      </p:sp>
      <p:sp>
        <p:nvSpPr>
          <p:cNvPr id="5" name="備忘稿版面配置區 4"/>
          <p:cNvSpPr>
            <a:spLocks noGrp="1"/>
          </p:cNvSpPr>
          <p:nvPr>
            <p:ph type="body" sz="quarter" idx="3"/>
          </p:nvPr>
        </p:nvSpPr>
        <p:spPr>
          <a:xfrm>
            <a:off x="992664" y="3228896"/>
            <a:ext cx="7941310" cy="3058954"/>
          </a:xfrm>
          <a:prstGeom prst="rect">
            <a:avLst/>
          </a:prstGeom>
        </p:spPr>
        <p:txBody>
          <a:bodyPr vert="horz" lIns="91433" tIns="45717" rIns="91433" bIns="45717"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1" y="6456612"/>
            <a:ext cx="4301543" cy="339884"/>
          </a:xfrm>
          <a:prstGeom prst="rect">
            <a:avLst/>
          </a:prstGeom>
        </p:spPr>
        <p:txBody>
          <a:bodyPr vert="horz" lIns="91433" tIns="45717" rIns="91433" bIns="45717"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5622799" y="6456612"/>
            <a:ext cx="4301543" cy="339884"/>
          </a:xfrm>
          <a:prstGeom prst="rect">
            <a:avLst/>
          </a:prstGeom>
        </p:spPr>
        <p:txBody>
          <a:bodyPr vert="horz" lIns="91433" tIns="45717" rIns="91433" bIns="45717" rtlCol="0" anchor="b"/>
          <a:lstStyle>
            <a:lvl1pPr algn="r">
              <a:defRPr sz="1200"/>
            </a:lvl1pPr>
          </a:lstStyle>
          <a:p>
            <a:fld id="{36B033B8-AFCE-4FE1-93B5-353E274F64DB}" type="slidenum">
              <a:rPr lang="zh-TW" altLang="en-US" smtClean="0"/>
              <a:t>‹#›</a:t>
            </a:fld>
            <a:endParaRPr lang="zh-TW" altLang="en-US"/>
          </a:p>
        </p:txBody>
      </p:sp>
    </p:spTree>
    <p:extLst>
      <p:ext uri="{BB962C8B-B14F-4D97-AF65-F5344CB8AC3E}">
        <p14:creationId xmlns:p14="http://schemas.microsoft.com/office/powerpoint/2010/main" val="1187247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43EFD5C-0DE1-4819-B808-B6F12CBCD00B}" type="datetimeFigureOut">
              <a:rPr lang="zh-TW" altLang="en-US" smtClean="0"/>
              <a:t>2017/3/12</a:t>
            </a:fld>
            <a:endParaRPr lang="zh-TW" alt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zh-TW" alt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7655820-DB9E-4D01-97EB-FCFFB5859AD7}" type="slidenum">
              <a:rPr lang="zh-TW" altLang="en-US" smtClean="0"/>
              <a:t>‹#›</a:t>
            </a:fld>
            <a:endParaRPr lang="zh-TW" alt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TW" altLang="en-US" dirty="0" smtClean="0"/>
              <a:t>按一下以編輯母片標題樣式</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en-US" dirty="0"/>
          </a:p>
        </p:txBody>
      </p:sp>
      <p:sp>
        <p:nvSpPr>
          <p:cNvPr id="4" name="Date Placeholder 3"/>
          <p:cNvSpPr>
            <a:spLocks noGrp="1"/>
          </p:cNvSpPr>
          <p:nvPr>
            <p:ph type="dt" sz="half" idx="10"/>
          </p:nvPr>
        </p:nvSpPr>
        <p:spPr/>
        <p:txBody>
          <a:bodyPr/>
          <a:lstStyle/>
          <a:p>
            <a:endParaRPr lang="zh-TW" altLang="en-US" dirty="0"/>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endParaRPr lang="zh-TW"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5" name="Date Placeholder 4"/>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87655820-DB9E-4D01-97EB-FCFFB5859AD7}" type="slidenum">
              <a:rPr lang="zh-TW" altLang="en-US" smtClean="0"/>
              <a:t>‹#›</a:t>
            </a:fld>
            <a:endParaRPr lang="zh-TW" altLang="en-US"/>
          </a:p>
        </p:txBody>
      </p:sp>
      <p:sp>
        <p:nvSpPr>
          <p:cNvPr id="9" name="Content Placeholder 8"/>
          <p:cNvSpPr>
            <a:spLocks noGrp="1"/>
          </p:cNvSpPr>
          <p:nvPr>
            <p:ph sz="quarter" idx="13"/>
          </p:nvPr>
        </p:nvSpPr>
        <p:spPr>
          <a:xfrm>
            <a:off x="1042416" y="2313432"/>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2"/>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7" name="Slide Number Placeholder 6"/>
          <p:cNvSpPr>
            <a:spLocks noGrp="1"/>
          </p:cNvSpPr>
          <p:nvPr>
            <p:ph type="sldNum" sz="quarter" idx="12"/>
          </p:nvPr>
        </p:nvSpPr>
        <p:spPr/>
        <p:txBody>
          <a:bodyPr/>
          <a:lstStyle/>
          <a:p>
            <a:fld id="{87655820-DB9E-4D01-97EB-FCFFB5859AD7}" type="slidenum">
              <a:rPr lang="zh-TW" altLang="en-US" smtClean="0"/>
              <a:t>‹#›</a:t>
            </a:fld>
            <a:endParaRPr lang="zh-TW" alt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TW" alt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zh-TW" altLang="en-US" smtClean="0"/>
              <a:t>按一下以編輯母片標題樣式</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zh-TW" altLang="en-US" smtClean="0"/>
              <a:t>按一下以編輯母片標題樣式</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943EFD5C-0DE1-4819-B808-B6F12CBCD00B}" type="datetimeFigureOut">
              <a:rPr lang="zh-TW" altLang="en-US" smtClean="0"/>
              <a:t>2017/3/12</a:t>
            </a:fld>
            <a:endParaRPr lang="zh-TW" alt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zh-TW" altLang="en-US"/>
          </a:p>
        </p:txBody>
      </p:sp>
      <p:sp>
        <p:nvSpPr>
          <p:cNvPr id="7" name="Slide Number Placeholder 6"/>
          <p:cNvSpPr>
            <a:spLocks noGrp="1"/>
          </p:cNvSpPr>
          <p:nvPr>
            <p:ph type="sldNum" sz="quarter" idx="12"/>
          </p:nvPr>
        </p:nvSpPr>
        <p:spPr/>
        <p:txBody>
          <a:bodyPr/>
          <a:lstStyle/>
          <a:p>
            <a:fld id="{87655820-DB9E-4D01-97EB-FCFFB5859AD7}"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43EFD5C-0DE1-4819-B808-B6F12CBCD00B}" type="datetimeFigureOut">
              <a:rPr lang="zh-TW" altLang="en-US" smtClean="0"/>
              <a:t>2017/3/12</a:t>
            </a:fld>
            <a:endParaRPr lang="zh-TW" alt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zh-TW" alt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7655820-DB9E-4D01-97EB-FCFFB5859AD7}"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106&#24180;&#24230;&#22823;&#28330;&#22283;&#20013;&#20116;&#23560;&#20813;&#35430;&#20837;&#23416;&#34892;&#20107;&#26310;.doc" TargetMode="External"/><Relationship Id="rId7" Type="http://schemas.openxmlformats.org/officeDocument/2006/relationships/hyperlink" Target="&#21407;&#20303;&#27665;&#40643;&#33394;.pdf" TargetMode="External"/><Relationship Id="rId2" Type="http://schemas.openxmlformats.org/officeDocument/2006/relationships/hyperlink" Target="http://coolokey.synology.me/registration/" TargetMode="External"/><Relationship Id="rId1" Type="http://schemas.openxmlformats.org/officeDocument/2006/relationships/slideLayout" Target="../slideLayouts/slideLayout2.xml"/><Relationship Id="rId6" Type="http://schemas.openxmlformats.org/officeDocument/2006/relationships/hyperlink" Target="&#19968;&#33324;&#29983;&#30333;&#33394;.pdf" TargetMode="External"/><Relationship Id="rId5" Type="http://schemas.openxmlformats.org/officeDocument/2006/relationships/hyperlink" Target="&#36229;&#38989;&#27604;&#24207;&#38917;&#30446;&#31309;&#20998;&#23565;&#29031;&#34920;---&#35498;&#26126;.pdf" TargetMode="External"/><Relationship Id="rId4" Type="http://schemas.openxmlformats.org/officeDocument/2006/relationships/hyperlink" Target="&#22823;&#28330;&#22283;&#20013;106&#23416;&#24180;&#24230;&#20116;&#23560;&#20813;&#35430;&#20837;&#23416;&#36229;&#38989;&#27604;&#24207;&#38917;&#30446;&#31309;&#20998;&#32080;&#31639;&#26680;&#31456;&#34920;---&#22871;&#21360;&#2925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99592" y="1556792"/>
            <a:ext cx="7200800" cy="2232248"/>
          </a:xfrm>
        </p:spPr>
        <p:txBody>
          <a:bodyPr>
            <a:noAutofit/>
          </a:bodyPr>
          <a:lstStyle/>
          <a:p>
            <a:r>
              <a:rPr lang="zh-TW" altLang="en-US" sz="4400" b="1" dirty="0" smtClean="0">
                <a:solidFill>
                  <a:schemeClr val="accent3">
                    <a:lumMod val="50000"/>
                  </a:schemeClr>
                </a:solidFill>
                <a:latin typeface="+mn-ea"/>
                <a:ea typeface="+mn-ea"/>
              </a:rPr>
              <a:t>桃園</a:t>
            </a:r>
            <a:r>
              <a:rPr lang="zh-TW" altLang="en-US" sz="4400" b="1" dirty="0">
                <a:solidFill>
                  <a:schemeClr val="accent3">
                    <a:lumMod val="50000"/>
                  </a:schemeClr>
                </a:solidFill>
                <a:latin typeface="+mn-ea"/>
                <a:ea typeface="+mn-ea"/>
              </a:rPr>
              <a:t>市</a:t>
            </a:r>
            <a:r>
              <a:rPr lang="zh-TW" altLang="en-US" sz="4400" b="1" dirty="0" smtClean="0">
                <a:solidFill>
                  <a:schemeClr val="accent3">
                    <a:lumMod val="50000"/>
                  </a:schemeClr>
                </a:solidFill>
                <a:latin typeface="+mn-ea"/>
                <a:ea typeface="+mn-ea"/>
              </a:rPr>
              <a:t>立大溪國中</a:t>
            </a:r>
            <a:r>
              <a:rPr lang="en-US" altLang="zh-TW" sz="4400" b="1" dirty="0">
                <a:solidFill>
                  <a:schemeClr val="accent3">
                    <a:lumMod val="50000"/>
                  </a:schemeClr>
                </a:solidFill>
                <a:latin typeface="+mn-ea"/>
                <a:ea typeface="+mn-ea"/>
              </a:rPr>
              <a:t/>
            </a:r>
            <a:br>
              <a:rPr lang="en-US" altLang="zh-TW" sz="4400" b="1" dirty="0">
                <a:solidFill>
                  <a:schemeClr val="accent3">
                    <a:lumMod val="50000"/>
                  </a:schemeClr>
                </a:solidFill>
                <a:latin typeface="+mn-ea"/>
                <a:ea typeface="+mn-ea"/>
              </a:rPr>
            </a:br>
            <a:r>
              <a:rPr lang="zh-TW" altLang="en-US" sz="4400" b="1" dirty="0" smtClean="0">
                <a:solidFill>
                  <a:srgbClr val="7030A0"/>
                </a:solidFill>
                <a:latin typeface="+mn-ea"/>
                <a:ea typeface="+mn-ea"/>
              </a:rPr>
              <a:t>九年級五專</a:t>
            </a:r>
            <a:r>
              <a:rPr lang="zh-TW" altLang="en-US" sz="4400" b="1" dirty="0" smtClean="0">
                <a:solidFill>
                  <a:srgbClr val="7030A0"/>
                </a:solidFill>
                <a:latin typeface="+mn-ea"/>
                <a:ea typeface="+mn-ea"/>
              </a:rPr>
              <a:t>升學</a:t>
            </a:r>
            <a:r>
              <a:rPr lang="en-US" altLang="zh-TW" sz="4400" b="1" dirty="0" smtClean="0">
                <a:solidFill>
                  <a:srgbClr val="7030A0"/>
                </a:solidFill>
                <a:latin typeface="+mn-ea"/>
                <a:ea typeface="+mn-ea"/>
              </a:rPr>
              <a:t>---</a:t>
            </a:r>
            <a:r>
              <a:rPr lang="zh-TW" altLang="en-US" sz="4400" b="1" dirty="0" smtClean="0">
                <a:solidFill>
                  <a:srgbClr val="7030A0"/>
                </a:solidFill>
                <a:latin typeface="+mn-ea"/>
                <a:ea typeface="+mn-ea"/>
              </a:rPr>
              <a:t>作業說明</a:t>
            </a:r>
            <a:endParaRPr lang="zh-TW" altLang="en-US" sz="4400" b="1" dirty="0">
              <a:solidFill>
                <a:srgbClr val="7030A0"/>
              </a:solidFill>
              <a:latin typeface="+mn-ea"/>
              <a:ea typeface="+mn-ea"/>
            </a:endParaRPr>
          </a:p>
        </p:txBody>
      </p:sp>
      <p:sp>
        <p:nvSpPr>
          <p:cNvPr id="3" name="副標題 2"/>
          <p:cNvSpPr>
            <a:spLocks noGrp="1"/>
          </p:cNvSpPr>
          <p:nvPr>
            <p:ph type="subTitle" idx="1"/>
          </p:nvPr>
        </p:nvSpPr>
        <p:spPr/>
        <p:txBody>
          <a:bodyPr>
            <a:normAutofit/>
          </a:bodyPr>
          <a:lstStyle/>
          <a:p>
            <a:r>
              <a:rPr lang="en-US" altLang="zh-TW" sz="3600" b="1" dirty="0" smtClean="0"/>
              <a:t>106.03.14</a:t>
            </a:r>
            <a:endParaRPr lang="en-US" altLang="zh-TW" sz="3600" b="1" dirty="0" smtClean="0"/>
          </a:p>
        </p:txBody>
      </p:sp>
      <p:sp>
        <p:nvSpPr>
          <p:cNvPr id="5" name="矩形 4"/>
          <p:cNvSpPr/>
          <p:nvPr/>
        </p:nvSpPr>
        <p:spPr>
          <a:xfrm>
            <a:off x="611560" y="4251628"/>
            <a:ext cx="3960440" cy="1754326"/>
          </a:xfrm>
          <a:prstGeom prst="rect">
            <a:avLst/>
          </a:prstGeom>
          <a:noFill/>
        </p:spPr>
        <p:txBody>
          <a:bodyPr wrap="square" lIns="91440" tIns="45720" rIns="91440" bIns="45720">
            <a:spAutoFit/>
          </a:bodyPr>
          <a:lstStyle/>
          <a:p>
            <a:pPr algn="ctr"/>
            <a:r>
              <a:rPr lang="zh-TW" alt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註冊組長</a:t>
            </a:r>
            <a:endParaRPr lang="en-US" altLang="zh-TW"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r>
              <a:rPr lang="zh-TW" alt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游貿仁老師</a:t>
            </a:r>
            <a:endParaRPr lang="zh-TW" alt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extLst>
      <p:ext uri="{BB962C8B-B14F-4D97-AF65-F5344CB8AC3E}">
        <p14:creationId xmlns:p14="http://schemas.microsoft.com/office/powerpoint/2010/main" val="511125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92696"/>
            <a:ext cx="6651126" cy="5832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文字方塊 5"/>
          <p:cNvSpPr txBox="1"/>
          <p:nvPr/>
        </p:nvSpPr>
        <p:spPr>
          <a:xfrm>
            <a:off x="6300192" y="6464891"/>
            <a:ext cx="1237839" cy="461665"/>
          </a:xfrm>
          <a:prstGeom prst="rect">
            <a:avLst/>
          </a:prstGeom>
          <a:noFill/>
        </p:spPr>
        <p:txBody>
          <a:bodyPr wrap="none" rtlCol="0">
            <a:spAutoFit/>
          </a:bodyPr>
          <a:lstStyle/>
          <a:p>
            <a:r>
              <a:rPr lang="zh-TW" altLang="en-US" sz="2400" dirty="0" smtClean="0"/>
              <a:t>手冊</a:t>
            </a:r>
            <a:r>
              <a:rPr lang="en-US" altLang="zh-TW" sz="2400" dirty="0" err="1"/>
              <a:t>P</a:t>
            </a:r>
            <a:r>
              <a:rPr lang="en-US" altLang="zh-TW" sz="2400" dirty="0" err="1" smtClean="0"/>
              <a:t>.9</a:t>
            </a:r>
            <a:endParaRPr lang="zh-TW" altLang="en-US" sz="2400" dirty="0"/>
          </a:p>
        </p:txBody>
      </p:sp>
    </p:spTree>
    <p:extLst>
      <p:ext uri="{BB962C8B-B14F-4D97-AF65-F5344CB8AC3E}">
        <p14:creationId xmlns:p14="http://schemas.microsoft.com/office/powerpoint/2010/main" val="5042010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490" y="764704"/>
            <a:ext cx="7024744" cy="864096"/>
          </a:xfrm>
        </p:spPr>
        <p:txBody>
          <a:bodyPr/>
          <a:lstStyle/>
          <a:p>
            <a:r>
              <a:rPr lang="zh-TW" altLang="en-US" dirty="0"/>
              <a:t>五專免試入學 </a:t>
            </a:r>
          </a:p>
        </p:txBody>
      </p:sp>
      <p:sp>
        <p:nvSpPr>
          <p:cNvPr id="3" name="內容版面配置區 2"/>
          <p:cNvSpPr>
            <a:spLocks noGrp="1"/>
          </p:cNvSpPr>
          <p:nvPr>
            <p:ph idx="1"/>
          </p:nvPr>
        </p:nvSpPr>
        <p:spPr>
          <a:xfrm>
            <a:off x="755576" y="1556792"/>
            <a:ext cx="7848872" cy="4896544"/>
          </a:xfrm>
        </p:spPr>
        <p:txBody>
          <a:bodyPr>
            <a:normAutofit/>
          </a:bodyPr>
          <a:lstStyle/>
          <a:p>
            <a:endParaRPr lang="zh-TW" altLang="en-US" dirty="0"/>
          </a:p>
          <a:p>
            <a:r>
              <a:rPr lang="zh-TW" altLang="en-US" sz="3300" dirty="0"/>
              <a:t>免試入學招生對象：公私立國民中學應屆、非應屆畢業生或</a:t>
            </a:r>
            <a:r>
              <a:rPr lang="zh-TW" altLang="en-US" sz="3300" dirty="0" smtClean="0"/>
              <a:t>具同等學力</a:t>
            </a:r>
            <a:r>
              <a:rPr lang="zh-TW" altLang="en-US" sz="3300" dirty="0"/>
              <a:t>者。</a:t>
            </a:r>
          </a:p>
          <a:p>
            <a:r>
              <a:rPr lang="zh-TW" altLang="en-US" sz="3300" dirty="0"/>
              <a:t>辦理方式：免試就學區為全國一區，分北 、中、南</a:t>
            </a:r>
            <a:r>
              <a:rPr lang="zh-TW" altLang="en-US" sz="3300" dirty="0" smtClean="0"/>
              <a:t>三個</a:t>
            </a:r>
            <a:r>
              <a:rPr lang="zh-TW" altLang="en-US" sz="3300" dirty="0"/>
              <a:t>招生委員會辦理招生作業，</a:t>
            </a:r>
            <a:r>
              <a:rPr lang="zh-TW" altLang="en-US" sz="3300" dirty="0">
                <a:solidFill>
                  <a:srgbClr val="FF0000"/>
                </a:solidFill>
              </a:rPr>
              <a:t>考生僅得</a:t>
            </a:r>
            <a:r>
              <a:rPr lang="zh-TW" altLang="en-US" sz="3300" dirty="0" smtClean="0">
                <a:solidFill>
                  <a:srgbClr val="FF0000"/>
                </a:solidFill>
              </a:rPr>
              <a:t>於各</a:t>
            </a:r>
            <a:r>
              <a:rPr lang="zh-TW" altLang="en-US" sz="3300" dirty="0">
                <a:solidFill>
                  <a:srgbClr val="FF0000"/>
                </a:solidFill>
              </a:rPr>
              <a:t>區招生學校擇一校報名</a:t>
            </a:r>
            <a:r>
              <a:rPr lang="zh-TW" altLang="en-US" sz="3300" dirty="0"/>
              <a:t>，並參加</a:t>
            </a:r>
            <a:r>
              <a:rPr lang="zh-TW" altLang="en-US" sz="3300" dirty="0">
                <a:solidFill>
                  <a:srgbClr val="FF0000"/>
                </a:solidFill>
              </a:rPr>
              <a:t>現場</a:t>
            </a:r>
            <a:r>
              <a:rPr lang="zh-TW" altLang="en-US" sz="3300" dirty="0" smtClean="0">
                <a:solidFill>
                  <a:srgbClr val="FF0000"/>
                </a:solidFill>
              </a:rPr>
              <a:t>登記分</a:t>
            </a:r>
            <a:r>
              <a:rPr lang="zh-TW" altLang="en-US" sz="3300" dirty="0">
                <a:solidFill>
                  <a:srgbClr val="FF0000"/>
                </a:solidFill>
              </a:rPr>
              <a:t>發報到</a:t>
            </a:r>
            <a:r>
              <a:rPr lang="zh-TW" altLang="en-US" sz="3300" dirty="0"/>
              <a:t>。</a:t>
            </a:r>
          </a:p>
        </p:txBody>
      </p:sp>
    </p:spTree>
    <p:extLst>
      <p:ext uri="{BB962C8B-B14F-4D97-AF65-F5344CB8AC3E}">
        <p14:creationId xmlns:p14="http://schemas.microsoft.com/office/powerpoint/2010/main" val="2901206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endParaRPr lang="zh-TW" altLang="en-US"/>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17650"/>
            <a:ext cx="8163196" cy="4575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4444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908720"/>
            <a:ext cx="8424936" cy="792088"/>
          </a:xfrm>
        </p:spPr>
        <p:txBody>
          <a:bodyPr>
            <a:normAutofit/>
          </a:bodyPr>
          <a:lstStyle/>
          <a:p>
            <a:r>
              <a:rPr lang="zh-TW" altLang="en-US" sz="3200" dirty="0"/>
              <a:t>五專部分名額併入高中</a:t>
            </a:r>
            <a:r>
              <a:rPr lang="zh-TW" altLang="en-US" sz="3200" dirty="0" smtClean="0"/>
              <a:t>職免試</a:t>
            </a:r>
            <a:r>
              <a:rPr lang="zh-TW" altLang="en-US" sz="3200" dirty="0"/>
              <a:t>入學就學區招生 </a:t>
            </a:r>
          </a:p>
        </p:txBody>
      </p:sp>
      <p:sp>
        <p:nvSpPr>
          <p:cNvPr id="3" name="內容版面配置區 2"/>
          <p:cNvSpPr>
            <a:spLocks noGrp="1"/>
          </p:cNvSpPr>
          <p:nvPr>
            <p:ph idx="1"/>
          </p:nvPr>
        </p:nvSpPr>
        <p:spPr>
          <a:xfrm>
            <a:off x="539552" y="1844824"/>
            <a:ext cx="8064896" cy="5013176"/>
          </a:xfrm>
        </p:spPr>
        <p:txBody>
          <a:bodyPr>
            <a:normAutofit/>
          </a:bodyPr>
          <a:lstStyle/>
          <a:p>
            <a:r>
              <a:rPr lang="en-US" altLang="zh-TW" sz="2800" dirty="0" smtClean="0"/>
              <a:t>106</a:t>
            </a:r>
            <a:r>
              <a:rPr lang="zh-TW" altLang="en-US" sz="2800" dirty="0" smtClean="0"/>
              <a:t>學年</a:t>
            </a:r>
            <a:r>
              <a:rPr lang="zh-TW" altLang="en-US" sz="2800" dirty="0"/>
              <a:t>度五專免試入學部分學校之招生名額併入高中職免試入學部分就學區辦理招生</a:t>
            </a:r>
            <a:r>
              <a:rPr lang="zh-TW" altLang="en-US" sz="2800" dirty="0" smtClean="0"/>
              <a:t>。</a:t>
            </a:r>
            <a:endParaRPr lang="zh-TW" altLang="en-US" sz="2800" dirty="0"/>
          </a:p>
          <a:p>
            <a:r>
              <a:rPr lang="zh-TW" altLang="en-US" sz="2800" dirty="0" smtClean="0"/>
              <a:t>若</a:t>
            </a:r>
            <a:r>
              <a:rPr lang="zh-TW" altLang="en-US" sz="2800" dirty="0"/>
              <a:t>對於五專招生科組有就讀意願者，可於志願選填時同時選填五專之招生科組志願。</a:t>
            </a:r>
          </a:p>
          <a:p>
            <a:r>
              <a:rPr lang="zh-TW" altLang="en-US" sz="2800" dirty="0"/>
              <a:t>五專部分名額併入部分高中職就學區招生，其免試入學積分、超額比序採計項目及成績採計加權計分部分，依據各該就</a:t>
            </a:r>
            <a:r>
              <a:rPr lang="zh-TW" altLang="en-US" sz="2800" dirty="0" smtClean="0"/>
              <a:t>學區（桃連區）所</a:t>
            </a:r>
            <a:r>
              <a:rPr lang="zh-TW" altLang="en-US" sz="2800" dirty="0"/>
              <a:t>訂定之採計方式</a:t>
            </a:r>
            <a:r>
              <a:rPr lang="zh-TW" altLang="en-US" sz="2800" dirty="0" smtClean="0"/>
              <a:t>辦理。</a:t>
            </a:r>
            <a:endParaRPr lang="zh-TW" altLang="en-US" sz="2800" dirty="0"/>
          </a:p>
          <a:p>
            <a:pPr marL="68580" indent="0">
              <a:buNone/>
            </a:pPr>
            <a:endParaRPr lang="zh-TW" altLang="en-US" dirty="0"/>
          </a:p>
          <a:p>
            <a:endParaRPr lang="zh-TW" altLang="en-US" dirty="0"/>
          </a:p>
        </p:txBody>
      </p:sp>
    </p:spTree>
    <p:extLst>
      <p:ext uri="{BB962C8B-B14F-4D97-AF65-F5344CB8AC3E}">
        <p14:creationId xmlns:p14="http://schemas.microsoft.com/office/powerpoint/2010/main" val="1866328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56168" y="620688"/>
            <a:ext cx="7024744" cy="792088"/>
          </a:xfrm>
        </p:spPr>
        <p:txBody>
          <a:bodyPr/>
          <a:lstStyle/>
          <a:p>
            <a:r>
              <a:rPr lang="zh-TW" altLang="en-US" dirty="0" smtClean="0"/>
              <a:t>志願選填範例</a:t>
            </a:r>
            <a:endParaRPr lang="zh-TW" altLang="en-US" dirty="0"/>
          </a:p>
        </p:txBody>
      </p:sp>
      <p:sp>
        <p:nvSpPr>
          <p:cNvPr id="3" name="內容版面配置區 2"/>
          <p:cNvSpPr>
            <a:spLocks noGrp="1"/>
          </p:cNvSpPr>
          <p:nvPr>
            <p:ph idx="1"/>
          </p:nvPr>
        </p:nvSpPr>
        <p:spPr/>
        <p:txBody>
          <a:bodyPr/>
          <a:lstStyle/>
          <a:p>
            <a:endParaRPr lang="zh-TW" altLang="en-US"/>
          </a:p>
        </p:txBody>
      </p:sp>
      <p:pic>
        <p:nvPicPr>
          <p:cNvPr id="14338" name="Picture 2" descr="D:\103註冊佳蓉\104免試\12月試模擬\志願選填範例.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412776"/>
            <a:ext cx="7600532" cy="5445224"/>
          </a:xfrm>
          <a:prstGeom prst="rect">
            <a:avLst/>
          </a:prstGeom>
          <a:noFill/>
          <a:extLst>
            <a:ext uri="{909E8E84-426E-40DD-AFC4-6F175D3DCCD1}">
              <a14:hiddenFill xmlns:a14="http://schemas.microsoft.com/office/drawing/2010/main">
                <a:solidFill>
                  <a:srgbClr val="FFFFFF"/>
                </a:solidFill>
              </a14:hiddenFill>
            </a:ext>
          </a:extLst>
        </p:spPr>
      </p:pic>
      <p:sp>
        <p:nvSpPr>
          <p:cNvPr id="4" name="文字方塊 3"/>
          <p:cNvSpPr txBox="1"/>
          <p:nvPr/>
        </p:nvSpPr>
        <p:spPr>
          <a:xfrm>
            <a:off x="1907704" y="2627620"/>
            <a:ext cx="1800493" cy="369332"/>
          </a:xfrm>
          <a:prstGeom prst="rect">
            <a:avLst/>
          </a:prstGeom>
          <a:noFill/>
        </p:spPr>
        <p:txBody>
          <a:bodyPr wrap="none" rtlCol="0">
            <a:spAutoFit/>
          </a:bodyPr>
          <a:lstStyle/>
          <a:p>
            <a:r>
              <a:rPr lang="zh-TW" altLang="en-US" dirty="0" smtClean="0"/>
              <a:t>ＫＫ高職家政科</a:t>
            </a:r>
            <a:endParaRPr lang="zh-TW" altLang="en-US" dirty="0"/>
          </a:p>
        </p:txBody>
      </p:sp>
      <p:sp>
        <p:nvSpPr>
          <p:cNvPr id="6" name="文字方塊 5"/>
          <p:cNvSpPr txBox="1"/>
          <p:nvPr/>
        </p:nvSpPr>
        <p:spPr>
          <a:xfrm>
            <a:off x="1907704" y="2964686"/>
            <a:ext cx="1800493" cy="369332"/>
          </a:xfrm>
          <a:prstGeom prst="rect">
            <a:avLst/>
          </a:prstGeom>
          <a:noFill/>
        </p:spPr>
        <p:txBody>
          <a:bodyPr wrap="none" rtlCol="0">
            <a:spAutoFit/>
          </a:bodyPr>
          <a:lstStyle/>
          <a:p>
            <a:r>
              <a:rPr lang="zh-TW" altLang="en-US" dirty="0" smtClean="0"/>
              <a:t>ＡＡ高職幼保科</a:t>
            </a:r>
            <a:endParaRPr lang="zh-TW" altLang="en-US" dirty="0"/>
          </a:p>
        </p:txBody>
      </p:sp>
      <p:sp>
        <p:nvSpPr>
          <p:cNvPr id="7" name="文字方塊 6"/>
          <p:cNvSpPr txBox="1"/>
          <p:nvPr/>
        </p:nvSpPr>
        <p:spPr>
          <a:xfrm>
            <a:off x="1907704" y="3334018"/>
            <a:ext cx="1800493" cy="369332"/>
          </a:xfrm>
          <a:prstGeom prst="rect">
            <a:avLst/>
          </a:prstGeom>
          <a:noFill/>
        </p:spPr>
        <p:txBody>
          <a:bodyPr wrap="none" rtlCol="0">
            <a:spAutoFit/>
          </a:bodyPr>
          <a:lstStyle/>
          <a:p>
            <a:r>
              <a:rPr lang="zh-TW" altLang="en-US" dirty="0" smtClean="0"/>
              <a:t>ＢＢ高職幼保科</a:t>
            </a:r>
            <a:endParaRPr lang="zh-TW" altLang="en-US" dirty="0"/>
          </a:p>
        </p:txBody>
      </p:sp>
      <p:sp>
        <p:nvSpPr>
          <p:cNvPr id="8" name="文字方塊 7"/>
          <p:cNvSpPr txBox="1"/>
          <p:nvPr/>
        </p:nvSpPr>
        <p:spPr>
          <a:xfrm>
            <a:off x="1907703" y="3678218"/>
            <a:ext cx="1800493" cy="369332"/>
          </a:xfrm>
          <a:prstGeom prst="rect">
            <a:avLst/>
          </a:prstGeom>
          <a:noFill/>
        </p:spPr>
        <p:txBody>
          <a:bodyPr wrap="none" rtlCol="0">
            <a:spAutoFit/>
          </a:bodyPr>
          <a:lstStyle/>
          <a:p>
            <a:r>
              <a:rPr lang="zh-TW" altLang="en-US" dirty="0" smtClean="0"/>
              <a:t>ＣＣ高職幼保科</a:t>
            </a:r>
            <a:endParaRPr lang="zh-TW" altLang="en-US" dirty="0"/>
          </a:p>
        </p:txBody>
      </p:sp>
      <p:sp>
        <p:nvSpPr>
          <p:cNvPr id="10" name="文字方塊 9"/>
          <p:cNvSpPr txBox="1"/>
          <p:nvPr/>
        </p:nvSpPr>
        <p:spPr>
          <a:xfrm>
            <a:off x="1907703" y="4734436"/>
            <a:ext cx="2262158" cy="369332"/>
          </a:xfrm>
          <a:prstGeom prst="rect">
            <a:avLst/>
          </a:prstGeom>
          <a:noFill/>
        </p:spPr>
        <p:txBody>
          <a:bodyPr wrap="none" rtlCol="0">
            <a:spAutoFit/>
          </a:bodyPr>
          <a:lstStyle/>
          <a:p>
            <a:r>
              <a:rPr lang="zh-TW" altLang="en-US" dirty="0" smtClean="0"/>
              <a:t>ＣＣ高職時尚造型科</a:t>
            </a:r>
            <a:endParaRPr lang="zh-TW" altLang="en-US" dirty="0"/>
          </a:p>
        </p:txBody>
      </p:sp>
      <p:sp>
        <p:nvSpPr>
          <p:cNvPr id="11" name="文字方塊 10"/>
          <p:cNvSpPr txBox="1"/>
          <p:nvPr/>
        </p:nvSpPr>
        <p:spPr>
          <a:xfrm>
            <a:off x="1907704" y="4365104"/>
            <a:ext cx="2262158" cy="369332"/>
          </a:xfrm>
          <a:prstGeom prst="rect">
            <a:avLst/>
          </a:prstGeom>
          <a:noFill/>
        </p:spPr>
        <p:txBody>
          <a:bodyPr wrap="none" rtlCol="0">
            <a:spAutoFit/>
          </a:bodyPr>
          <a:lstStyle/>
          <a:p>
            <a:r>
              <a:rPr lang="zh-TW" altLang="en-US" dirty="0" smtClean="0"/>
              <a:t>ＤＤ高職時尚造型科</a:t>
            </a:r>
            <a:endParaRPr lang="zh-TW" altLang="en-US" dirty="0"/>
          </a:p>
        </p:txBody>
      </p:sp>
      <p:sp>
        <p:nvSpPr>
          <p:cNvPr id="5" name="文字方塊 4"/>
          <p:cNvSpPr txBox="1"/>
          <p:nvPr/>
        </p:nvSpPr>
        <p:spPr>
          <a:xfrm>
            <a:off x="1234528" y="2636912"/>
            <a:ext cx="415498" cy="369332"/>
          </a:xfrm>
          <a:prstGeom prst="rect">
            <a:avLst/>
          </a:prstGeom>
          <a:noFill/>
        </p:spPr>
        <p:txBody>
          <a:bodyPr wrap="none" rtlCol="0">
            <a:spAutoFit/>
          </a:bodyPr>
          <a:lstStyle/>
          <a:p>
            <a:r>
              <a:rPr lang="zh-TW" altLang="en-US" dirty="0" smtClean="0"/>
              <a:t>１</a:t>
            </a:r>
            <a:endParaRPr lang="zh-TW" altLang="en-US" dirty="0"/>
          </a:p>
        </p:txBody>
      </p:sp>
      <p:sp>
        <p:nvSpPr>
          <p:cNvPr id="13" name="文字方塊 12"/>
          <p:cNvSpPr txBox="1"/>
          <p:nvPr/>
        </p:nvSpPr>
        <p:spPr>
          <a:xfrm>
            <a:off x="1211202" y="3678218"/>
            <a:ext cx="415498" cy="369332"/>
          </a:xfrm>
          <a:prstGeom prst="rect">
            <a:avLst/>
          </a:prstGeom>
          <a:noFill/>
        </p:spPr>
        <p:txBody>
          <a:bodyPr wrap="none" rtlCol="0">
            <a:spAutoFit/>
          </a:bodyPr>
          <a:lstStyle/>
          <a:p>
            <a:r>
              <a:rPr lang="zh-TW" altLang="en-US" dirty="0" smtClean="0"/>
              <a:t>１</a:t>
            </a:r>
            <a:endParaRPr lang="zh-TW" altLang="en-US" dirty="0"/>
          </a:p>
        </p:txBody>
      </p:sp>
      <p:sp>
        <p:nvSpPr>
          <p:cNvPr id="15" name="文字方塊 14"/>
          <p:cNvSpPr txBox="1"/>
          <p:nvPr/>
        </p:nvSpPr>
        <p:spPr>
          <a:xfrm>
            <a:off x="1208154" y="4734436"/>
            <a:ext cx="415498" cy="369332"/>
          </a:xfrm>
          <a:prstGeom prst="rect">
            <a:avLst/>
          </a:prstGeom>
          <a:noFill/>
        </p:spPr>
        <p:txBody>
          <a:bodyPr wrap="none" rtlCol="0">
            <a:spAutoFit/>
          </a:bodyPr>
          <a:lstStyle/>
          <a:p>
            <a:r>
              <a:rPr lang="zh-TW" altLang="en-US" dirty="0" smtClean="0"/>
              <a:t>１</a:t>
            </a:r>
            <a:endParaRPr lang="zh-TW" altLang="en-US" dirty="0"/>
          </a:p>
        </p:txBody>
      </p:sp>
      <p:sp>
        <p:nvSpPr>
          <p:cNvPr id="16" name="文字方塊 15"/>
          <p:cNvSpPr txBox="1"/>
          <p:nvPr/>
        </p:nvSpPr>
        <p:spPr>
          <a:xfrm>
            <a:off x="1208154" y="4407912"/>
            <a:ext cx="415498" cy="369332"/>
          </a:xfrm>
          <a:prstGeom prst="rect">
            <a:avLst/>
          </a:prstGeom>
          <a:noFill/>
        </p:spPr>
        <p:txBody>
          <a:bodyPr wrap="none" rtlCol="0">
            <a:spAutoFit/>
          </a:bodyPr>
          <a:lstStyle/>
          <a:p>
            <a:r>
              <a:rPr lang="zh-TW" altLang="en-US" dirty="0" smtClean="0"/>
              <a:t>１</a:t>
            </a:r>
            <a:endParaRPr lang="zh-TW" altLang="en-US" dirty="0"/>
          </a:p>
        </p:txBody>
      </p:sp>
      <p:sp>
        <p:nvSpPr>
          <p:cNvPr id="17" name="文字方塊 16"/>
          <p:cNvSpPr txBox="1"/>
          <p:nvPr/>
        </p:nvSpPr>
        <p:spPr>
          <a:xfrm>
            <a:off x="1214651" y="3006636"/>
            <a:ext cx="415498" cy="369332"/>
          </a:xfrm>
          <a:prstGeom prst="rect">
            <a:avLst/>
          </a:prstGeom>
          <a:noFill/>
        </p:spPr>
        <p:txBody>
          <a:bodyPr wrap="none" rtlCol="0">
            <a:spAutoFit/>
          </a:bodyPr>
          <a:lstStyle/>
          <a:p>
            <a:r>
              <a:rPr lang="zh-TW" altLang="en-US" dirty="0" smtClean="0"/>
              <a:t>１</a:t>
            </a:r>
            <a:endParaRPr lang="zh-TW" altLang="en-US" dirty="0"/>
          </a:p>
        </p:txBody>
      </p:sp>
      <p:sp>
        <p:nvSpPr>
          <p:cNvPr id="18" name="文字方塊 17"/>
          <p:cNvSpPr txBox="1"/>
          <p:nvPr/>
        </p:nvSpPr>
        <p:spPr>
          <a:xfrm>
            <a:off x="1211202" y="3334018"/>
            <a:ext cx="415498" cy="369332"/>
          </a:xfrm>
          <a:prstGeom prst="rect">
            <a:avLst/>
          </a:prstGeom>
          <a:noFill/>
        </p:spPr>
        <p:txBody>
          <a:bodyPr wrap="none" rtlCol="0">
            <a:spAutoFit/>
          </a:bodyPr>
          <a:lstStyle/>
          <a:p>
            <a:r>
              <a:rPr lang="zh-TW" altLang="en-US" dirty="0" smtClean="0"/>
              <a:t>１</a:t>
            </a:r>
            <a:endParaRPr lang="zh-TW" altLang="en-US" dirty="0"/>
          </a:p>
        </p:txBody>
      </p:sp>
      <p:sp>
        <p:nvSpPr>
          <p:cNvPr id="19" name="文字方塊 18"/>
          <p:cNvSpPr txBox="1"/>
          <p:nvPr/>
        </p:nvSpPr>
        <p:spPr>
          <a:xfrm>
            <a:off x="5475530" y="4046038"/>
            <a:ext cx="2262158" cy="369332"/>
          </a:xfrm>
          <a:prstGeom prst="rect">
            <a:avLst/>
          </a:prstGeom>
          <a:noFill/>
        </p:spPr>
        <p:txBody>
          <a:bodyPr wrap="none" rtlCol="0">
            <a:spAutoFit/>
          </a:bodyPr>
          <a:lstStyle/>
          <a:p>
            <a:r>
              <a:rPr lang="zh-TW" altLang="en-US" dirty="0" smtClean="0"/>
              <a:t>ＥＥ五專幼兒保育科</a:t>
            </a:r>
            <a:endParaRPr lang="zh-TW" altLang="en-US" dirty="0"/>
          </a:p>
        </p:txBody>
      </p:sp>
      <p:sp>
        <p:nvSpPr>
          <p:cNvPr id="20" name="文字方塊 19"/>
          <p:cNvSpPr txBox="1"/>
          <p:nvPr/>
        </p:nvSpPr>
        <p:spPr>
          <a:xfrm>
            <a:off x="5522904" y="5062726"/>
            <a:ext cx="2262158" cy="369332"/>
          </a:xfrm>
          <a:prstGeom prst="rect">
            <a:avLst/>
          </a:prstGeom>
          <a:noFill/>
        </p:spPr>
        <p:txBody>
          <a:bodyPr wrap="none" rtlCol="0">
            <a:spAutoFit/>
          </a:bodyPr>
          <a:lstStyle/>
          <a:p>
            <a:r>
              <a:rPr lang="zh-TW" altLang="en-US" dirty="0" smtClean="0"/>
              <a:t>ＥＥ五專美容造型科</a:t>
            </a:r>
            <a:endParaRPr lang="zh-TW" altLang="en-US" dirty="0"/>
          </a:p>
        </p:txBody>
      </p:sp>
      <p:sp>
        <p:nvSpPr>
          <p:cNvPr id="21" name="文字方塊 20"/>
          <p:cNvSpPr txBox="1"/>
          <p:nvPr/>
        </p:nvSpPr>
        <p:spPr>
          <a:xfrm>
            <a:off x="5047504" y="4047550"/>
            <a:ext cx="415498" cy="369332"/>
          </a:xfrm>
          <a:prstGeom prst="rect">
            <a:avLst/>
          </a:prstGeom>
          <a:noFill/>
        </p:spPr>
        <p:txBody>
          <a:bodyPr wrap="none" rtlCol="0">
            <a:spAutoFit/>
          </a:bodyPr>
          <a:lstStyle/>
          <a:p>
            <a:r>
              <a:rPr lang="zh-TW" altLang="en-US" dirty="0" smtClean="0"/>
              <a:t>１</a:t>
            </a:r>
            <a:endParaRPr lang="zh-TW" altLang="en-US" dirty="0"/>
          </a:p>
        </p:txBody>
      </p:sp>
      <p:sp>
        <p:nvSpPr>
          <p:cNvPr id="22" name="文字方塊 21"/>
          <p:cNvSpPr txBox="1"/>
          <p:nvPr/>
        </p:nvSpPr>
        <p:spPr>
          <a:xfrm>
            <a:off x="5074936" y="5062726"/>
            <a:ext cx="415498" cy="369332"/>
          </a:xfrm>
          <a:prstGeom prst="rect">
            <a:avLst/>
          </a:prstGeom>
          <a:noFill/>
        </p:spPr>
        <p:txBody>
          <a:bodyPr wrap="none" rtlCol="0">
            <a:spAutoFit/>
          </a:bodyPr>
          <a:lstStyle/>
          <a:p>
            <a:r>
              <a:rPr lang="zh-TW" altLang="en-US" dirty="0" smtClean="0"/>
              <a:t>１</a:t>
            </a:r>
            <a:endParaRPr lang="zh-TW" altLang="en-US" dirty="0"/>
          </a:p>
        </p:txBody>
      </p:sp>
      <p:sp>
        <p:nvSpPr>
          <p:cNvPr id="23" name="文字方塊 22"/>
          <p:cNvSpPr txBox="1"/>
          <p:nvPr/>
        </p:nvSpPr>
        <p:spPr>
          <a:xfrm>
            <a:off x="4420101" y="2637304"/>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24" name="文字方塊 23"/>
          <p:cNvSpPr txBox="1"/>
          <p:nvPr/>
        </p:nvSpPr>
        <p:spPr>
          <a:xfrm>
            <a:off x="4420100" y="3006636"/>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25" name="文字方塊 24"/>
          <p:cNvSpPr txBox="1"/>
          <p:nvPr/>
        </p:nvSpPr>
        <p:spPr>
          <a:xfrm>
            <a:off x="4429725" y="3347700"/>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26" name="文字方塊 25"/>
          <p:cNvSpPr txBox="1"/>
          <p:nvPr/>
        </p:nvSpPr>
        <p:spPr>
          <a:xfrm>
            <a:off x="4429725" y="3678218"/>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28" name="文字方塊 27"/>
          <p:cNvSpPr txBox="1"/>
          <p:nvPr/>
        </p:nvSpPr>
        <p:spPr>
          <a:xfrm>
            <a:off x="4380978" y="4371984"/>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29" name="文字方塊 28"/>
          <p:cNvSpPr txBox="1"/>
          <p:nvPr/>
        </p:nvSpPr>
        <p:spPr>
          <a:xfrm>
            <a:off x="4383370" y="4734436"/>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30" name="文字方塊 29"/>
          <p:cNvSpPr txBox="1"/>
          <p:nvPr/>
        </p:nvSpPr>
        <p:spPr>
          <a:xfrm>
            <a:off x="7733603" y="4047550"/>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31" name="文字方塊 30"/>
          <p:cNvSpPr txBox="1"/>
          <p:nvPr/>
        </p:nvSpPr>
        <p:spPr>
          <a:xfrm>
            <a:off x="7742093" y="5062726"/>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32" name="文字方塊 31"/>
          <p:cNvSpPr txBox="1"/>
          <p:nvPr/>
        </p:nvSpPr>
        <p:spPr>
          <a:xfrm>
            <a:off x="5550202" y="5710282"/>
            <a:ext cx="1800493" cy="369332"/>
          </a:xfrm>
          <a:prstGeom prst="rect">
            <a:avLst/>
          </a:prstGeom>
          <a:noFill/>
        </p:spPr>
        <p:txBody>
          <a:bodyPr wrap="none" rtlCol="0">
            <a:spAutoFit/>
          </a:bodyPr>
          <a:lstStyle/>
          <a:p>
            <a:r>
              <a:rPr lang="zh-TW" altLang="en-US" dirty="0" smtClean="0"/>
              <a:t>ＥＥ五專護理科</a:t>
            </a:r>
            <a:endParaRPr lang="zh-TW" altLang="en-US" dirty="0"/>
          </a:p>
        </p:txBody>
      </p:sp>
      <p:sp>
        <p:nvSpPr>
          <p:cNvPr id="33" name="文字方塊 32"/>
          <p:cNvSpPr txBox="1"/>
          <p:nvPr/>
        </p:nvSpPr>
        <p:spPr>
          <a:xfrm>
            <a:off x="5541152" y="6070410"/>
            <a:ext cx="2262158" cy="369332"/>
          </a:xfrm>
          <a:prstGeom prst="rect">
            <a:avLst/>
          </a:prstGeom>
          <a:noFill/>
        </p:spPr>
        <p:txBody>
          <a:bodyPr wrap="none" rtlCol="0">
            <a:spAutoFit/>
          </a:bodyPr>
          <a:lstStyle/>
          <a:p>
            <a:r>
              <a:rPr lang="zh-TW" altLang="en-US" dirty="0" smtClean="0"/>
              <a:t>ＥＥ五專國際商務科</a:t>
            </a:r>
            <a:endParaRPr lang="zh-TW" altLang="en-US" dirty="0"/>
          </a:p>
        </p:txBody>
      </p:sp>
      <p:sp>
        <p:nvSpPr>
          <p:cNvPr id="34" name="文字方塊 33"/>
          <p:cNvSpPr txBox="1"/>
          <p:nvPr/>
        </p:nvSpPr>
        <p:spPr>
          <a:xfrm>
            <a:off x="5579819" y="6440888"/>
            <a:ext cx="2262158" cy="369332"/>
          </a:xfrm>
          <a:prstGeom prst="rect">
            <a:avLst/>
          </a:prstGeom>
          <a:noFill/>
        </p:spPr>
        <p:txBody>
          <a:bodyPr wrap="none" rtlCol="0">
            <a:spAutoFit/>
          </a:bodyPr>
          <a:lstStyle/>
          <a:p>
            <a:r>
              <a:rPr lang="zh-TW" altLang="en-US" dirty="0" smtClean="0"/>
              <a:t>ＥＥ五專應用日語科</a:t>
            </a:r>
            <a:endParaRPr lang="zh-TW" altLang="en-US" dirty="0"/>
          </a:p>
        </p:txBody>
      </p:sp>
      <p:sp>
        <p:nvSpPr>
          <p:cNvPr id="35" name="文字方塊 34"/>
          <p:cNvSpPr txBox="1"/>
          <p:nvPr/>
        </p:nvSpPr>
        <p:spPr>
          <a:xfrm>
            <a:off x="5076056" y="5754332"/>
            <a:ext cx="415498" cy="369332"/>
          </a:xfrm>
          <a:prstGeom prst="rect">
            <a:avLst/>
          </a:prstGeom>
          <a:noFill/>
        </p:spPr>
        <p:txBody>
          <a:bodyPr wrap="none" rtlCol="0">
            <a:spAutoFit/>
          </a:bodyPr>
          <a:lstStyle/>
          <a:p>
            <a:r>
              <a:rPr lang="zh-TW" altLang="en-US" dirty="0"/>
              <a:t>２</a:t>
            </a:r>
          </a:p>
        </p:txBody>
      </p:sp>
      <p:sp>
        <p:nvSpPr>
          <p:cNvPr id="36" name="文字方塊 35"/>
          <p:cNvSpPr txBox="1"/>
          <p:nvPr/>
        </p:nvSpPr>
        <p:spPr>
          <a:xfrm>
            <a:off x="5080960" y="6439742"/>
            <a:ext cx="415498" cy="369332"/>
          </a:xfrm>
          <a:prstGeom prst="rect">
            <a:avLst/>
          </a:prstGeom>
          <a:noFill/>
        </p:spPr>
        <p:txBody>
          <a:bodyPr wrap="none" rtlCol="0">
            <a:spAutoFit/>
          </a:bodyPr>
          <a:lstStyle/>
          <a:p>
            <a:r>
              <a:rPr lang="zh-TW" altLang="en-US" dirty="0"/>
              <a:t>４</a:t>
            </a:r>
          </a:p>
        </p:txBody>
      </p:sp>
      <p:sp>
        <p:nvSpPr>
          <p:cNvPr id="37" name="文字方塊 36"/>
          <p:cNvSpPr txBox="1"/>
          <p:nvPr/>
        </p:nvSpPr>
        <p:spPr>
          <a:xfrm>
            <a:off x="5080960" y="6092484"/>
            <a:ext cx="415498" cy="369332"/>
          </a:xfrm>
          <a:prstGeom prst="rect">
            <a:avLst/>
          </a:prstGeom>
          <a:noFill/>
        </p:spPr>
        <p:txBody>
          <a:bodyPr wrap="none" rtlCol="0">
            <a:spAutoFit/>
          </a:bodyPr>
          <a:lstStyle/>
          <a:p>
            <a:r>
              <a:rPr lang="zh-TW" altLang="en-US" dirty="0"/>
              <a:t>３</a:t>
            </a:r>
          </a:p>
        </p:txBody>
      </p:sp>
      <p:sp>
        <p:nvSpPr>
          <p:cNvPr id="38" name="文字方塊 37"/>
          <p:cNvSpPr txBox="1"/>
          <p:nvPr/>
        </p:nvSpPr>
        <p:spPr>
          <a:xfrm>
            <a:off x="7742093" y="5701078"/>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39" name="文字方塊 38"/>
          <p:cNvSpPr txBox="1"/>
          <p:nvPr/>
        </p:nvSpPr>
        <p:spPr>
          <a:xfrm>
            <a:off x="7742093" y="6070410"/>
            <a:ext cx="646331" cy="369332"/>
          </a:xfrm>
          <a:prstGeom prst="rect">
            <a:avLst/>
          </a:prstGeom>
          <a:noFill/>
        </p:spPr>
        <p:txBody>
          <a:bodyPr wrap="none" rtlCol="0">
            <a:spAutoFit/>
          </a:bodyPr>
          <a:lstStyle/>
          <a:p>
            <a:r>
              <a:rPr lang="zh-TW" altLang="en-US" dirty="0" smtClean="0"/>
              <a:t>１５</a:t>
            </a:r>
            <a:endParaRPr lang="zh-TW" altLang="en-US" dirty="0"/>
          </a:p>
        </p:txBody>
      </p:sp>
      <p:sp>
        <p:nvSpPr>
          <p:cNvPr id="40" name="文字方塊 39"/>
          <p:cNvSpPr txBox="1"/>
          <p:nvPr/>
        </p:nvSpPr>
        <p:spPr>
          <a:xfrm>
            <a:off x="7733604" y="6444044"/>
            <a:ext cx="646331" cy="369332"/>
          </a:xfrm>
          <a:prstGeom prst="rect">
            <a:avLst/>
          </a:prstGeom>
          <a:noFill/>
        </p:spPr>
        <p:txBody>
          <a:bodyPr wrap="none" rtlCol="0">
            <a:spAutoFit/>
          </a:bodyPr>
          <a:lstStyle/>
          <a:p>
            <a:r>
              <a:rPr lang="zh-TW" altLang="en-US" dirty="0" smtClean="0"/>
              <a:t>１２</a:t>
            </a:r>
            <a:endParaRPr lang="zh-TW" altLang="en-US" dirty="0"/>
          </a:p>
        </p:txBody>
      </p:sp>
      <p:sp>
        <p:nvSpPr>
          <p:cNvPr id="41" name="文字方塊 40"/>
          <p:cNvSpPr txBox="1"/>
          <p:nvPr/>
        </p:nvSpPr>
        <p:spPr>
          <a:xfrm>
            <a:off x="5508104" y="5385000"/>
            <a:ext cx="2262158" cy="369332"/>
          </a:xfrm>
          <a:prstGeom prst="rect">
            <a:avLst/>
          </a:prstGeom>
          <a:noFill/>
        </p:spPr>
        <p:txBody>
          <a:bodyPr wrap="none" rtlCol="0">
            <a:spAutoFit/>
          </a:bodyPr>
          <a:lstStyle/>
          <a:p>
            <a:r>
              <a:rPr lang="zh-TW" altLang="en-US" dirty="0" smtClean="0"/>
              <a:t>ＧＧ五專幼兒保育科</a:t>
            </a:r>
            <a:endParaRPr lang="zh-TW" altLang="en-US" dirty="0"/>
          </a:p>
        </p:txBody>
      </p:sp>
      <p:sp>
        <p:nvSpPr>
          <p:cNvPr id="42" name="文字方塊 41"/>
          <p:cNvSpPr txBox="1"/>
          <p:nvPr/>
        </p:nvSpPr>
        <p:spPr>
          <a:xfrm>
            <a:off x="5092083" y="5385000"/>
            <a:ext cx="415498" cy="369332"/>
          </a:xfrm>
          <a:prstGeom prst="rect">
            <a:avLst/>
          </a:prstGeom>
          <a:noFill/>
        </p:spPr>
        <p:txBody>
          <a:bodyPr wrap="none" rtlCol="0">
            <a:spAutoFit/>
          </a:bodyPr>
          <a:lstStyle/>
          <a:p>
            <a:r>
              <a:rPr lang="zh-TW" altLang="en-US" dirty="0" smtClean="0"/>
              <a:t>１</a:t>
            </a:r>
            <a:endParaRPr lang="zh-TW" altLang="en-US" dirty="0"/>
          </a:p>
        </p:txBody>
      </p:sp>
      <p:sp>
        <p:nvSpPr>
          <p:cNvPr id="43" name="文字方塊 42"/>
          <p:cNvSpPr txBox="1"/>
          <p:nvPr/>
        </p:nvSpPr>
        <p:spPr>
          <a:xfrm>
            <a:off x="7740352" y="5385000"/>
            <a:ext cx="646331" cy="369332"/>
          </a:xfrm>
          <a:prstGeom prst="rect">
            <a:avLst/>
          </a:prstGeom>
          <a:noFill/>
        </p:spPr>
        <p:txBody>
          <a:bodyPr wrap="none" rtlCol="0">
            <a:spAutoFit/>
          </a:bodyPr>
          <a:lstStyle/>
          <a:p>
            <a:r>
              <a:rPr lang="zh-TW" altLang="en-US" dirty="0" smtClean="0"/>
              <a:t>１５</a:t>
            </a:r>
            <a:endParaRPr lang="zh-TW" altLang="en-US" dirty="0"/>
          </a:p>
        </p:txBody>
      </p:sp>
    </p:spTree>
    <p:extLst>
      <p:ext uri="{BB962C8B-B14F-4D97-AF65-F5344CB8AC3E}">
        <p14:creationId xmlns:p14="http://schemas.microsoft.com/office/powerpoint/2010/main" val="792652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043608" y="44624"/>
            <a:ext cx="7024744" cy="1143000"/>
          </a:xfrm>
        </p:spPr>
        <p:txBody>
          <a:bodyPr/>
          <a:lstStyle/>
          <a:p>
            <a:r>
              <a:rPr lang="zh-TW" altLang="en-US" dirty="0" smtClean="0"/>
              <a:t>資料說明</a:t>
            </a:r>
            <a:endParaRPr lang="zh-TW" altLang="en-US" dirty="0"/>
          </a:p>
        </p:txBody>
      </p:sp>
      <p:sp>
        <p:nvSpPr>
          <p:cNvPr id="3" name="內容版面配置區 2"/>
          <p:cNvSpPr>
            <a:spLocks noGrp="1"/>
          </p:cNvSpPr>
          <p:nvPr>
            <p:ph idx="1"/>
          </p:nvPr>
        </p:nvSpPr>
        <p:spPr>
          <a:xfrm>
            <a:off x="1043492" y="2323652"/>
            <a:ext cx="6777317" cy="4201692"/>
          </a:xfrm>
        </p:spPr>
        <p:txBody>
          <a:bodyPr>
            <a:normAutofit/>
          </a:bodyPr>
          <a:lstStyle/>
          <a:p>
            <a:r>
              <a:rPr lang="zh-TW" altLang="en-US" dirty="0" smtClean="0"/>
              <a:t>簡章沒有買的話，</a:t>
            </a:r>
            <a:r>
              <a:rPr lang="zh-TW" altLang="en-US" dirty="0" smtClean="0">
                <a:hlinkClick r:id="rId2"/>
              </a:rPr>
              <a:t>註冊組網站</a:t>
            </a:r>
            <a:r>
              <a:rPr lang="zh-TW" altLang="en-US" dirty="0" smtClean="0"/>
              <a:t>可以看！</a:t>
            </a:r>
            <a:endParaRPr lang="en-US" altLang="zh-TW" dirty="0" smtClean="0"/>
          </a:p>
          <a:p>
            <a:r>
              <a:rPr lang="zh-TW" altLang="zh-TW" dirty="0">
                <a:hlinkClick r:id="rId3" action="ppaction://hlinkfile"/>
              </a:rPr>
              <a:t>大溪國中</a:t>
            </a:r>
            <a:r>
              <a:rPr lang="en-US" altLang="zh-TW" dirty="0">
                <a:hlinkClick r:id="rId3" action="ppaction://hlinkfile"/>
              </a:rPr>
              <a:t>106</a:t>
            </a:r>
            <a:r>
              <a:rPr lang="zh-TW" altLang="zh-TW" dirty="0">
                <a:hlinkClick r:id="rId3" action="ppaction://hlinkfile"/>
              </a:rPr>
              <a:t>學年五專免試入學預定日程表</a:t>
            </a:r>
            <a:r>
              <a:rPr lang="en-US" altLang="zh-TW" dirty="0">
                <a:hlinkClick r:id="rId3" action="ppaction://hlinkfile"/>
              </a:rPr>
              <a:t>(</a:t>
            </a:r>
            <a:r>
              <a:rPr lang="zh-TW" altLang="zh-TW" dirty="0">
                <a:hlinkClick r:id="rId3" action="ppaction://hlinkfile"/>
              </a:rPr>
              <a:t>若有修正會另行通知</a:t>
            </a:r>
            <a:r>
              <a:rPr lang="en-US" altLang="zh-TW" dirty="0">
                <a:hlinkClick r:id="rId3" action="ppaction://hlinkfile"/>
              </a:rPr>
              <a:t>)</a:t>
            </a:r>
            <a:endParaRPr lang="zh-TW" altLang="zh-TW" dirty="0"/>
          </a:p>
          <a:p>
            <a:r>
              <a:rPr lang="zh-TW" altLang="zh-TW" b="1" dirty="0">
                <a:hlinkClick r:id="rId4" action="ppaction://hlinkfile"/>
              </a:rPr>
              <a:t>大溪國中</a:t>
            </a:r>
            <a:r>
              <a:rPr lang="en-US" altLang="zh-TW" b="1" dirty="0">
                <a:hlinkClick r:id="rId4" action="ppaction://hlinkfile"/>
              </a:rPr>
              <a:t>106</a:t>
            </a:r>
            <a:r>
              <a:rPr lang="zh-TW" altLang="zh-TW" dirty="0">
                <a:hlinkClick r:id="rId4" action="ppaction://hlinkfile"/>
              </a:rPr>
              <a:t>學年度五專免試入學超額比序項目積分結算核章</a:t>
            </a:r>
            <a:r>
              <a:rPr lang="zh-TW" altLang="zh-TW" dirty="0" smtClean="0">
                <a:hlinkClick r:id="rId4" action="ppaction://hlinkfile"/>
              </a:rPr>
              <a:t>表</a:t>
            </a:r>
            <a:endParaRPr lang="en-US" altLang="zh-TW" dirty="0" smtClean="0"/>
          </a:p>
          <a:p>
            <a:r>
              <a:rPr lang="zh-TW" altLang="en-US" dirty="0">
                <a:hlinkClick r:id="rId5" action="ppaction://hlinkfile"/>
              </a:rPr>
              <a:t>超額比序項目積分對照表</a:t>
            </a:r>
            <a:r>
              <a:rPr lang="en-US" altLang="zh-TW" dirty="0">
                <a:hlinkClick r:id="rId5" action="ppaction://hlinkfile"/>
              </a:rPr>
              <a:t>---</a:t>
            </a:r>
            <a:r>
              <a:rPr lang="zh-TW" altLang="en-US" dirty="0">
                <a:hlinkClick r:id="rId5" action="ppaction://hlinkfile"/>
              </a:rPr>
              <a:t>說明</a:t>
            </a:r>
            <a:endParaRPr lang="zh-TW" altLang="en-US" dirty="0"/>
          </a:p>
          <a:p>
            <a:r>
              <a:rPr lang="en-US" altLang="zh-TW" dirty="0">
                <a:hlinkClick r:id="rId5" action="ppaction://hlinkfile"/>
              </a:rPr>
              <a:t>106 </a:t>
            </a:r>
            <a:r>
              <a:rPr lang="zh-TW" altLang="en-US" dirty="0">
                <a:hlinkClick r:id="rId5" action="ppaction://hlinkfile"/>
              </a:rPr>
              <a:t>學年度五專入學專用免試入學超額比序項目積分證明單</a:t>
            </a:r>
            <a:r>
              <a:rPr lang="en-US" altLang="zh-TW" dirty="0">
                <a:hlinkClick r:id="rId5" action="ppaction://hlinkfile"/>
              </a:rPr>
              <a:t>---</a:t>
            </a:r>
            <a:r>
              <a:rPr lang="zh-TW" altLang="en-US" dirty="0">
                <a:hlinkClick r:id="rId5" action="ppaction://hlinkfile"/>
              </a:rPr>
              <a:t>說明</a:t>
            </a:r>
            <a:endParaRPr lang="en-US" altLang="zh-TW" dirty="0"/>
          </a:p>
          <a:p>
            <a:r>
              <a:rPr lang="zh-TW" altLang="en-US" dirty="0" smtClean="0"/>
              <a:t>免試</a:t>
            </a:r>
            <a:r>
              <a:rPr lang="zh-TW" altLang="en-US" dirty="0"/>
              <a:t>入學報名表</a:t>
            </a:r>
            <a:r>
              <a:rPr lang="en-US" altLang="zh-TW" dirty="0"/>
              <a:t>(</a:t>
            </a:r>
            <a:r>
              <a:rPr lang="zh-TW" altLang="en-US" dirty="0" smtClean="0">
                <a:hlinkClick r:id="rId6" action="ppaction://hlinkfile"/>
              </a:rPr>
              <a:t>一般生</a:t>
            </a:r>
            <a:r>
              <a:rPr lang="zh-TW" altLang="en-US" dirty="0">
                <a:hlinkClick r:id="rId6" action="ppaction://hlinkfile"/>
              </a:rPr>
              <a:t>白色</a:t>
            </a:r>
            <a:r>
              <a:rPr lang="zh-TW" altLang="en-US" dirty="0"/>
              <a:t>；</a:t>
            </a:r>
            <a:r>
              <a:rPr lang="zh-TW" altLang="en-US" dirty="0">
                <a:hlinkClick r:id="rId7" action="ppaction://hlinkfile"/>
              </a:rPr>
              <a:t>原住民黃色</a:t>
            </a:r>
            <a:r>
              <a:rPr lang="en-US" altLang="zh-TW" dirty="0" smtClean="0"/>
              <a:t>)---</a:t>
            </a:r>
            <a:r>
              <a:rPr lang="zh-TW" altLang="en-US" dirty="0" smtClean="0"/>
              <a:t>說明</a:t>
            </a:r>
            <a:endParaRPr lang="en-US" altLang="zh-TW" dirty="0" smtClean="0"/>
          </a:p>
        </p:txBody>
      </p:sp>
    </p:spTree>
    <p:extLst>
      <p:ext uri="{BB962C8B-B14F-4D97-AF65-F5344CB8AC3E}">
        <p14:creationId xmlns:p14="http://schemas.microsoft.com/office/powerpoint/2010/main" val="37556237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奧斯丁">
  <a:themeElements>
    <a:clrScheme name="奧斯丁">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奧斯丁">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奧斯丁">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573</TotalTime>
  <Words>357</Words>
  <Application>Microsoft Office PowerPoint</Application>
  <PresentationFormat>如螢幕大小 (4:3)</PresentationFormat>
  <Paragraphs>57</Paragraphs>
  <Slides>7</Slides>
  <Notes>0</Notes>
  <HiddenSlides>0</HiddenSlides>
  <MMClips>0</MMClips>
  <ScaleCrop>false</ScaleCrop>
  <HeadingPairs>
    <vt:vector size="4" baseType="variant">
      <vt:variant>
        <vt:lpstr>佈景主題</vt:lpstr>
      </vt:variant>
      <vt:variant>
        <vt:i4>1</vt:i4>
      </vt:variant>
      <vt:variant>
        <vt:lpstr>投影片標題</vt:lpstr>
      </vt:variant>
      <vt:variant>
        <vt:i4>7</vt:i4>
      </vt:variant>
    </vt:vector>
  </HeadingPairs>
  <TitlesOfParts>
    <vt:vector size="8" baseType="lpstr">
      <vt:lpstr>奧斯丁</vt:lpstr>
      <vt:lpstr>桃園市立大溪國中 九年級五專升學---作業說明</vt:lpstr>
      <vt:lpstr>PowerPoint 簡報</vt:lpstr>
      <vt:lpstr>五專免試入學 </vt:lpstr>
      <vt:lpstr>PowerPoint 簡報</vt:lpstr>
      <vt:lpstr>五專部分名額併入高中職免試入學就學區招生 </vt:lpstr>
      <vt:lpstr>志願選填範例</vt:lpstr>
      <vt:lpstr>資料說明</vt:lpstr>
    </vt:vector>
  </TitlesOfParts>
  <Company>SYNNEX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桃園縣立大溪國中 104年九年級升學資訊宣導</dc:title>
  <dc:creator>user</dc:creator>
  <cp:lastModifiedBy>coolokey</cp:lastModifiedBy>
  <cp:revision>158</cp:revision>
  <cp:lastPrinted>2015-01-08T02:57:02Z</cp:lastPrinted>
  <dcterms:created xsi:type="dcterms:W3CDTF">2014-12-24T01:36:29Z</dcterms:created>
  <dcterms:modified xsi:type="dcterms:W3CDTF">2017-03-12T11:27:22Z</dcterms:modified>
</cp:coreProperties>
</file>